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</p:sldMasterIdLst>
  <p:notesMasterIdLst>
    <p:notesMasterId r:id="rId15"/>
  </p:notesMasterIdLst>
  <p:sldIdLst>
    <p:sldId id="272" r:id="rId2"/>
    <p:sldId id="296" r:id="rId3"/>
    <p:sldId id="268" r:id="rId4"/>
    <p:sldId id="274" r:id="rId5"/>
    <p:sldId id="305" r:id="rId6"/>
    <p:sldId id="300" r:id="rId7"/>
    <p:sldId id="301" r:id="rId8"/>
    <p:sldId id="297" r:id="rId9"/>
    <p:sldId id="298" r:id="rId10"/>
    <p:sldId id="299" r:id="rId11"/>
    <p:sldId id="302" r:id="rId12"/>
    <p:sldId id="303" r:id="rId13"/>
    <p:sldId id="304" r:id="rId14"/>
  </p:sldIdLst>
  <p:sldSz cx="13004800" cy="97536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0"/>
    <p:restoredTop sz="94614"/>
  </p:normalViewPr>
  <p:slideViewPr>
    <p:cSldViewPr snapToGrid="0" snapToObjects="1">
      <p:cViewPr varScale="1">
        <p:scale>
          <a:sx n="79" d="100"/>
          <a:sy n="79" d="100"/>
        </p:scale>
        <p:origin x="1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128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26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39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518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565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277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19990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039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128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26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39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518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565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277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19990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039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128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26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39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518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565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277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19990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039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84247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d579d3984_1_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d579d398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27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9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13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24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15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579d3984_1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g2d579d398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36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579d3984_1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g2d579d398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84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69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71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71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16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579d3984_1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d579d3984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ctrTitle"/>
          </p:nvPr>
        </p:nvSpPr>
        <p:spPr>
          <a:xfrm>
            <a:off x="1625600" y="1596250"/>
            <a:ext cx="9753600" cy="339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50" tIns="108350" rIns="108350" bIns="108350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7100"/>
              <a:buFont typeface="Calibri"/>
              <a:buNone/>
              <a:defRPr sz="71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2pPr>
            <a:lvl3pPr lvl="2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3pPr>
            <a:lvl4pPr lvl="3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4pPr>
            <a:lvl5pPr lvl="4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5pPr>
            <a:lvl6pPr lvl="5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6pPr>
            <a:lvl7pPr lvl="6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7pPr>
            <a:lvl8pPr lvl="7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8pPr>
            <a:lvl9pPr lvl="8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50" tIns="108350" rIns="108350" bIns="108350" anchor="t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6100" marR="0" lvl="1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79500" marR="0" lvl="2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700" marR="0" lvl="4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05100" marR="0" lvl="5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97300" marR="0" lvl="7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700" marR="0" lvl="8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894080" y="519289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50" tIns="108350" rIns="108350" bIns="10835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2pPr>
            <a:lvl3pPr lvl="2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3pPr>
            <a:lvl4pPr lvl="3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4pPr>
            <a:lvl5pPr lvl="4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5pPr>
            <a:lvl6pPr lvl="5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6pPr>
            <a:lvl7pPr lvl="6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7pPr>
            <a:lvl8pPr lvl="7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8pPr>
            <a:lvl9pPr lvl="8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50" tIns="108350" rIns="108350" bIns="108350" anchor="t" anchorCtr="0"/>
          <a:lstStyle>
            <a:lvl1pPr marL="457200" marR="0" lvl="0" indent="-438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94080" y="519289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50" tIns="108350" rIns="108350" bIns="10835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200"/>
              <a:buFont typeface="Calibri"/>
              <a:buNone/>
              <a:defRPr sz="52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2pPr>
            <a:lvl3pPr lvl="2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3pPr>
            <a:lvl4pPr lvl="3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4pPr>
            <a:lvl5pPr lvl="4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5pPr>
            <a:lvl6pPr lvl="5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6pPr>
            <a:lvl7pPr lvl="6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7pPr>
            <a:lvl8pPr lvl="7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8pPr>
            <a:lvl9pPr lvl="8" indent="0">
              <a:spcBef>
                <a:spcPts val="0"/>
              </a:spcBef>
              <a:spcAft>
                <a:spcPts val="0"/>
              </a:spcAft>
              <a:buSzPts val="17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50" tIns="108350" rIns="108350" bIns="108350" anchor="t" anchorCtr="0"/>
          <a:lstStyle>
            <a:lvl1pPr marL="457200" marR="0" lvl="0" indent="-438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02432" y="578498"/>
            <a:ext cx="11420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Guided Pathways Steering Committee Meeting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421" y="3502097"/>
            <a:ext cx="77910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/>
              <a:t>Chase </a:t>
            </a:r>
            <a:r>
              <a:rPr lang="en-US" sz="2600" b="1" dirty="0" err="1" smtClean="0"/>
              <a:t>Fischerhall</a:t>
            </a:r>
            <a:endParaRPr lang="en-US" sz="2600" b="1" dirty="0"/>
          </a:p>
          <a:p>
            <a:pPr lvl="0"/>
            <a:r>
              <a:rPr lang="en-US" sz="2600" dirty="0"/>
              <a:t>Senior Director, Career Ladders Project</a:t>
            </a:r>
          </a:p>
          <a:p>
            <a:pPr lvl="0"/>
            <a:endParaRPr lang="en-US" sz="2600" dirty="0"/>
          </a:p>
          <a:p>
            <a:pPr lvl="0"/>
            <a:r>
              <a:rPr lang="en-US" sz="2600" b="1" dirty="0" err="1" smtClean="0"/>
              <a:t>Sia</a:t>
            </a:r>
            <a:r>
              <a:rPr lang="en-US" sz="2600" b="1" dirty="0" smtClean="0"/>
              <a:t> Smith-Miyazaki</a:t>
            </a:r>
            <a:endParaRPr lang="en-US" sz="2600" b="1" dirty="0"/>
          </a:p>
          <a:p>
            <a:pPr lvl="0"/>
            <a:r>
              <a:rPr lang="en-US" sz="2600" dirty="0" smtClean="0"/>
              <a:t>Senior Program Associate, Career Ladders Project</a:t>
            </a:r>
            <a:endParaRPr lang="en-US" sz="2600" dirty="0"/>
          </a:p>
          <a:p>
            <a:pPr lvl="0"/>
            <a:endParaRPr lang="en-US" sz="2600" dirty="0"/>
          </a:p>
          <a:p>
            <a:pPr lvl="0"/>
            <a:r>
              <a:rPr lang="en-US" sz="2600" b="1" dirty="0"/>
              <a:t>Jessica Hurless</a:t>
            </a:r>
          </a:p>
          <a:p>
            <a:pPr lvl="0"/>
            <a:r>
              <a:rPr lang="en-US" sz="2600" dirty="0"/>
              <a:t>Instructional Faculty, Skyline College</a:t>
            </a:r>
          </a:p>
          <a:p>
            <a:pPr lvl="0"/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28392" y="8180023"/>
            <a:ext cx="6531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Cañada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College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February 19, 2019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44621" y="653145"/>
            <a:ext cx="8240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Thought Questions: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002" y="2260424"/>
            <a:ext cx="111037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/>
              <a:t>Two years from now, what will the </a:t>
            </a:r>
            <a:r>
              <a:rPr lang="en-US" sz="5400" i="1" dirty="0" err="1" smtClean="0"/>
              <a:t>Cañada</a:t>
            </a:r>
            <a:r>
              <a:rPr lang="en-US" sz="5400" i="1" dirty="0" smtClean="0"/>
              <a:t> College student experience look like?</a:t>
            </a:r>
          </a:p>
          <a:p>
            <a:endParaRPr lang="en-US" sz="5400" i="1" dirty="0"/>
          </a:p>
          <a:p>
            <a:r>
              <a:rPr lang="en-US" sz="5400" i="1" dirty="0" smtClean="0"/>
              <a:t>In what ways will the Guided Pathways structure enhance this?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6612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3992" y="541177"/>
            <a:ext cx="8240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Planning Questions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382" y="2505940"/>
            <a:ext cx="109920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/>
              <a:t>What things could </a:t>
            </a:r>
            <a:r>
              <a:rPr lang="en-US" sz="5400" i="1" dirty="0" err="1" smtClean="0"/>
              <a:t>Cañada</a:t>
            </a:r>
            <a:r>
              <a:rPr lang="en-US" sz="5400" i="1" dirty="0" smtClean="0"/>
              <a:t> College do to make sure this effort fails?</a:t>
            </a:r>
          </a:p>
          <a:p>
            <a:endParaRPr lang="en-US" sz="5400" i="1" dirty="0"/>
          </a:p>
          <a:p>
            <a:r>
              <a:rPr lang="en-US" sz="5400" i="1" dirty="0" smtClean="0"/>
              <a:t>How can we safeguard against these things? </a:t>
            </a:r>
          </a:p>
          <a:p>
            <a:r>
              <a:rPr lang="en-US" sz="4000" i="1" dirty="0" smtClean="0"/>
              <a:t>(Structure, Process, Decision-Making, etc.)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35930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3992" y="541177"/>
            <a:ext cx="8240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Planning Questions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688" y="2979341"/>
            <a:ext cx="11253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/>
              <a:t>What is the underlying theme?</a:t>
            </a:r>
          </a:p>
          <a:p>
            <a:endParaRPr lang="en-US" sz="5400" i="1" dirty="0"/>
          </a:p>
          <a:p>
            <a:r>
              <a:rPr lang="en-US" sz="5400" i="1" dirty="0" smtClean="0"/>
              <a:t>What are some common elements?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538351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3992" y="541177"/>
            <a:ext cx="8240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</a:rPr>
              <a:t>Homework: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9379" y="2472483"/>
            <a:ext cx="60835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i="1" dirty="0" smtClean="0"/>
              <a:t>Create an inventory of all the programs and/or projects happening at </a:t>
            </a:r>
            <a:r>
              <a:rPr lang="en-US" sz="4000" i="1" dirty="0" err="1" smtClean="0"/>
              <a:t>Cañada</a:t>
            </a:r>
            <a:r>
              <a:rPr lang="en-US" sz="4000" i="1" dirty="0" smtClean="0"/>
              <a:t> College.  </a:t>
            </a:r>
          </a:p>
          <a:p>
            <a:endParaRPr lang="en-US" sz="4000" i="1" dirty="0"/>
          </a:p>
          <a:p>
            <a:pPr marL="571500" indent="-571500">
              <a:buFont typeface="Arial" charset="0"/>
              <a:buChar char="•"/>
            </a:pPr>
            <a:r>
              <a:rPr lang="en-US" sz="4000" i="1" dirty="0" smtClean="0"/>
              <a:t>Make sure to explain the goal(s) and resource(s) of the program/project.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size="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5" r="5827"/>
          <a:stretch/>
        </p:blipFill>
        <p:spPr>
          <a:xfrm>
            <a:off x="603688" y="2905464"/>
            <a:ext cx="5766319" cy="4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5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92284" y="2114496"/>
            <a:ext cx="998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111" y="634330"/>
            <a:ext cx="1169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Meeting Agenda: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4920" y="2198926"/>
            <a:ext cx="10023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i="1" dirty="0" smtClean="0"/>
              <a:t>Gallery Walk (5 mins)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i="1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i="1" dirty="0" smtClean="0"/>
              <a:t>Norm Setting (5 mins)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i="1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i="1" dirty="0" smtClean="0"/>
              <a:t>Thought Questions (25 mins)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i="1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i="1" dirty="0" smtClean="0"/>
              <a:t>Examining the Vision (20 mins)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i="1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i="1" dirty="0" smtClean="0"/>
              <a:t>Next Steps (5 mins)</a:t>
            </a:r>
          </a:p>
        </p:txBody>
      </p:sp>
    </p:spTree>
    <p:extLst>
      <p:ext uri="{BB962C8B-B14F-4D97-AF65-F5344CB8AC3E}">
        <p14:creationId xmlns:p14="http://schemas.microsoft.com/office/powerpoint/2010/main" val="74738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90113" y="477009"/>
            <a:ext cx="11697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</a:rPr>
              <a:t>Gallery Walk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9927" y="2401242"/>
            <a:ext cx="52776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ake about 5 minutes to walk around the room and examine the flex day input and guiding principles documents. </a:t>
            </a:r>
          </a:p>
          <a:p>
            <a:endParaRPr lang="en-US" sz="3200" dirty="0"/>
          </a:p>
          <a:p>
            <a:r>
              <a:rPr lang="en-US" sz="3200" dirty="0" smtClean="0"/>
              <a:t>Feel free to write down, on the post-its provided, any thoughts, reactions, or takeaway(s) you had for each poster.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2604"/>
          <a:stretch/>
        </p:blipFill>
        <p:spPr>
          <a:xfrm>
            <a:off x="690113" y="2063881"/>
            <a:ext cx="6092078" cy="6277449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72816" y="3228393"/>
            <a:ext cx="963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</a:rPr>
              <a:t>Agreements/Norms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44621" y="653145"/>
            <a:ext cx="8240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Thought Questions: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642" y="3023119"/>
            <a:ext cx="10656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000" dirty="0" smtClean="0"/>
              <a:t>Please take a few minutes to read and respond to the questions on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44621" y="653145"/>
            <a:ext cx="8240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Reflection Swap: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606" y="3081517"/>
            <a:ext cx="111037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dirty="0" smtClean="0"/>
              <a:t>Please trade your written reflection with someone from a different work group.</a:t>
            </a:r>
          </a:p>
          <a:p>
            <a:pPr marL="571500" indent="-571500">
              <a:buFont typeface="Arial" charset="0"/>
              <a:buChar char="•"/>
            </a:pPr>
            <a:endParaRPr lang="en-US" sz="4000" dirty="0"/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/>
              <a:t>Take 3 minutes to read the other person’s reflection.  </a:t>
            </a:r>
          </a:p>
        </p:txBody>
      </p:sp>
    </p:spTree>
    <p:extLst>
      <p:ext uri="{BB962C8B-B14F-4D97-AF65-F5344CB8AC3E}">
        <p14:creationId xmlns:p14="http://schemas.microsoft.com/office/powerpoint/2010/main" val="15852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51311" y="242598"/>
            <a:ext cx="8240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</a:rPr>
              <a:t>Discussion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77" y="1933947"/>
            <a:ext cx="9255967" cy="6170645"/>
          </a:xfrm>
          <a:prstGeom prst="rect">
            <a:avLst/>
          </a:prstGeom>
          <a:effectLst>
            <a:glow rad="330200">
              <a:schemeClr val="accent5">
                <a:lumMod val="40000"/>
                <a:lumOff val="6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74982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44621" y="653145"/>
            <a:ext cx="8240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Thought Questions: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642" y="3023119"/>
            <a:ext cx="106561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What is Guided Pathways at </a:t>
            </a:r>
            <a:r>
              <a:rPr lang="en-US" sz="4800" i="1" dirty="0" err="1" smtClean="0"/>
              <a:t>Cañada</a:t>
            </a:r>
            <a:r>
              <a:rPr lang="en-US" sz="4800" i="1" dirty="0" smtClean="0"/>
              <a:t> College? </a:t>
            </a:r>
          </a:p>
          <a:p>
            <a:endParaRPr lang="en-US" sz="4800" i="1" dirty="0"/>
          </a:p>
          <a:p>
            <a:r>
              <a:rPr lang="en-US" sz="4800" i="1" dirty="0" smtClean="0"/>
              <a:t>How do you define Guided Pathways?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70578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832" y="7683667"/>
            <a:ext cx="2047967" cy="2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89" y="8472503"/>
            <a:ext cx="2448990" cy="7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44621" y="653145"/>
            <a:ext cx="8240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Thought Questions: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479" y="2948916"/>
            <a:ext cx="10674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/>
              <a:t>What </a:t>
            </a:r>
            <a:r>
              <a:rPr lang="en-US" sz="5400" i="1" dirty="0" err="1" smtClean="0"/>
              <a:t>Cañada</a:t>
            </a:r>
            <a:r>
              <a:rPr lang="en-US" sz="5400" i="1" dirty="0" smtClean="0"/>
              <a:t> College student challenges have you identified that Guided Pathways will help minimize? 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671802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304</Words>
  <Application>Microsoft Office PowerPoint</Application>
  <PresentationFormat>Custom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Perlas, Char</dc:creator>
  <cp:lastModifiedBy>Perlas, Char</cp:lastModifiedBy>
  <cp:revision>32</cp:revision>
  <dcterms:modified xsi:type="dcterms:W3CDTF">2019-02-25T15:47:49Z</dcterms:modified>
</cp:coreProperties>
</file>