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86" r:id="rId8"/>
    <p:sldId id="260" r:id="rId9"/>
    <p:sldId id="274" r:id="rId10"/>
    <p:sldId id="285" r:id="rId11"/>
    <p:sldId id="261" r:id="rId12"/>
    <p:sldId id="262" r:id="rId13"/>
    <p:sldId id="279" r:id="rId14"/>
    <p:sldId id="265" r:id="rId15"/>
    <p:sldId id="266" r:id="rId16"/>
    <p:sldId id="267" r:id="rId17"/>
    <p:sldId id="268" r:id="rId18"/>
    <p:sldId id="269" r:id="rId19"/>
    <p:sldId id="275" r:id="rId20"/>
    <p:sldId id="270" r:id="rId21"/>
    <p:sldId id="287" r:id="rId22"/>
    <p:sldId id="280" r:id="rId23"/>
    <p:sldId id="273" r:id="rId24"/>
    <p:sldId id="288" r:id="rId25"/>
    <p:sldId id="282" r:id="rId26"/>
    <p:sldId id="284" r:id="rId27"/>
    <p:sldId id="278" r:id="rId28"/>
    <p:sldId id="27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0"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oleObject" Target="file:///C:\Users\claxtona\Downloads\Student+GP+Evaluation+Survey+spring+2022_April+18,+2022_09.26.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claxtona\Downloads\Student+GP+Evaluation+Survey+spring+2022_April+18,+2022_09.26.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Dataset1!$D$2</c:f>
              <c:strCache>
                <c:ptCount val="1"/>
                <c:pt idx="0">
                  <c:v>Science and Health</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Dataset1!$E$2:$F$2</c:f>
              <c:numCache>
                <c:formatCode>General</c:formatCode>
                <c:ptCount val="2"/>
                <c:pt idx="0">
                  <c:v>1060</c:v>
                </c:pt>
                <c:pt idx="1">
                  <c:v>2280</c:v>
                </c:pt>
              </c:numCache>
            </c:numRef>
          </c:val>
          <c:extLst>
            <c:ext xmlns:c16="http://schemas.microsoft.com/office/drawing/2014/chart" uri="{C3380CC4-5D6E-409C-BE32-E72D297353CC}">
              <c16:uniqueId val="{00000000-A1D5-4C20-A225-2F63E5889881}"/>
            </c:ext>
          </c:extLst>
        </c:ser>
        <c:ser>
          <c:idx val="1"/>
          <c:order val="1"/>
          <c:tx>
            <c:strRef>
              <c:f>Dataset1!$D$3</c:f>
              <c:strCache>
                <c:ptCount val="1"/>
                <c:pt idx="0">
                  <c:v>Art, Design, and Performance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Dataset1!$E$3:$F$3</c:f>
              <c:numCache>
                <c:formatCode>General</c:formatCode>
                <c:ptCount val="2"/>
                <c:pt idx="0">
                  <c:v>721</c:v>
                </c:pt>
                <c:pt idx="1">
                  <c:v>1508</c:v>
                </c:pt>
              </c:numCache>
            </c:numRef>
          </c:val>
          <c:extLst>
            <c:ext xmlns:c16="http://schemas.microsoft.com/office/drawing/2014/chart" uri="{C3380CC4-5D6E-409C-BE32-E72D297353CC}">
              <c16:uniqueId val="{00000001-A1D5-4C20-A225-2F63E5889881}"/>
            </c:ext>
          </c:extLst>
        </c:ser>
        <c:ser>
          <c:idx val="2"/>
          <c:order val="2"/>
          <c:tx>
            <c:strRef>
              <c:f>Dataset1!$D$4</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Dataset1!$E$4:$F$4</c:f>
              <c:numCache>
                <c:formatCode>General</c:formatCode>
                <c:ptCount val="2"/>
                <c:pt idx="0">
                  <c:v>695</c:v>
                </c:pt>
                <c:pt idx="1">
                  <c:v>1530</c:v>
                </c:pt>
              </c:numCache>
            </c:numRef>
          </c:val>
          <c:extLst>
            <c:ext xmlns:c16="http://schemas.microsoft.com/office/drawing/2014/chart" uri="{C3380CC4-5D6E-409C-BE32-E72D297353CC}">
              <c16:uniqueId val="{00000002-A1D5-4C20-A225-2F63E5889881}"/>
            </c:ext>
          </c:extLst>
        </c:ser>
        <c:ser>
          <c:idx val="3"/>
          <c:order val="3"/>
          <c:tx>
            <c:strRef>
              <c:f>Dataset1!$D$5</c:f>
              <c:strCache>
                <c:ptCount val="1"/>
                <c:pt idx="0">
                  <c:v>Human Behavior and Culture</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Dataset1!$E$5:$F$5</c:f>
              <c:numCache>
                <c:formatCode>General</c:formatCode>
                <c:ptCount val="2"/>
                <c:pt idx="0">
                  <c:v>512</c:v>
                </c:pt>
                <c:pt idx="1">
                  <c:v>1075</c:v>
                </c:pt>
              </c:numCache>
            </c:numRef>
          </c:val>
          <c:extLst>
            <c:ext xmlns:c16="http://schemas.microsoft.com/office/drawing/2014/chart" uri="{C3380CC4-5D6E-409C-BE32-E72D297353CC}">
              <c16:uniqueId val="{00000003-A1D5-4C20-A225-2F63E5889881}"/>
            </c:ext>
          </c:extLst>
        </c:ser>
        <c:dLbls>
          <c:dLblPos val="outEnd"/>
          <c:showLegendKey val="0"/>
          <c:showVal val="1"/>
          <c:showCatName val="0"/>
          <c:showSerName val="0"/>
          <c:showPercent val="0"/>
          <c:showBubbleSize val="0"/>
        </c:dLbls>
        <c:gapWidth val="219"/>
        <c:overlap val="-27"/>
        <c:axId val="1473766160"/>
        <c:axId val="1259540928"/>
      </c:barChart>
      <c:catAx>
        <c:axId val="1473766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59540928"/>
        <c:crosses val="autoZero"/>
        <c:auto val="1"/>
        <c:lblAlgn val="ctr"/>
        <c:lblOffset val="100"/>
        <c:noMultiLvlLbl val="0"/>
      </c:catAx>
      <c:valAx>
        <c:axId val="12595409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t>Count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73766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Dataset1!$C$6</c:f>
              <c:strCache>
                <c:ptCount val="1"/>
                <c:pt idx="0">
                  <c:v>Business Administration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Dataset1!$E$6:$F$6</c:f>
              <c:numCache>
                <c:formatCode>General</c:formatCode>
                <c:ptCount val="2"/>
                <c:pt idx="0">
                  <c:v>173</c:v>
                </c:pt>
                <c:pt idx="1">
                  <c:v>251</c:v>
                </c:pt>
              </c:numCache>
            </c:numRef>
          </c:val>
          <c:extLst>
            <c:ext xmlns:c16="http://schemas.microsoft.com/office/drawing/2014/chart" uri="{C3380CC4-5D6E-409C-BE32-E72D297353CC}">
              <c16:uniqueId val="{00000000-FBFA-4A4D-A29D-1D0C945B5B6A}"/>
            </c:ext>
          </c:extLst>
        </c:ser>
        <c:ser>
          <c:idx val="1"/>
          <c:order val="1"/>
          <c:tx>
            <c:strRef>
              <c:f>Dataset1!$C$7</c:f>
              <c:strCache>
                <c:ptCount val="1"/>
                <c:pt idx="0">
                  <c:v>Radiologic Technology</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Dataset1!$E$7:$F$7</c:f>
              <c:numCache>
                <c:formatCode>General</c:formatCode>
                <c:ptCount val="2"/>
                <c:pt idx="0">
                  <c:v>153</c:v>
                </c:pt>
                <c:pt idx="1">
                  <c:v>223</c:v>
                </c:pt>
              </c:numCache>
            </c:numRef>
          </c:val>
          <c:extLst>
            <c:ext xmlns:c16="http://schemas.microsoft.com/office/drawing/2014/chart" uri="{C3380CC4-5D6E-409C-BE32-E72D297353CC}">
              <c16:uniqueId val="{00000001-FBFA-4A4D-A29D-1D0C945B5B6A}"/>
            </c:ext>
          </c:extLst>
        </c:ser>
        <c:ser>
          <c:idx val="2"/>
          <c:order val="2"/>
          <c:tx>
            <c:strRef>
              <c:f>Dataset1!$C$8</c:f>
              <c:strCache>
                <c:ptCount val="1"/>
                <c:pt idx="0">
                  <c:v>Computer Science</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Dataset1!$E$8:$F$8</c:f>
              <c:numCache>
                <c:formatCode>General</c:formatCode>
                <c:ptCount val="2"/>
                <c:pt idx="0">
                  <c:v>153</c:v>
                </c:pt>
                <c:pt idx="1">
                  <c:v>232</c:v>
                </c:pt>
              </c:numCache>
            </c:numRef>
          </c:val>
          <c:extLst>
            <c:ext xmlns:c16="http://schemas.microsoft.com/office/drawing/2014/chart" uri="{C3380CC4-5D6E-409C-BE32-E72D297353CC}">
              <c16:uniqueId val="{00000002-FBFA-4A4D-A29D-1D0C945B5B6A}"/>
            </c:ext>
          </c:extLst>
        </c:ser>
        <c:ser>
          <c:idx val="3"/>
          <c:order val="3"/>
          <c:tx>
            <c:strRef>
              <c:f>Dataset1!$C$9</c:f>
              <c:strCache>
                <c:ptCount val="1"/>
                <c:pt idx="0">
                  <c:v>Medical Assisting</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Dataset1!$E$9:$F$9</c:f>
              <c:numCache>
                <c:formatCode>General</c:formatCode>
                <c:ptCount val="2"/>
                <c:pt idx="0">
                  <c:v>123</c:v>
                </c:pt>
                <c:pt idx="1">
                  <c:v>171</c:v>
                </c:pt>
              </c:numCache>
            </c:numRef>
          </c:val>
          <c:extLst>
            <c:ext xmlns:c16="http://schemas.microsoft.com/office/drawing/2014/chart" uri="{C3380CC4-5D6E-409C-BE32-E72D297353CC}">
              <c16:uniqueId val="{00000003-FBFA-4A4D-A29D-1D0C945B5B6A}"/>
            </c:ext>
          </c:extLst>
        </c:ser>
        <c:ser>
          <c:idx val="4"/>
          <c:order val="4"/>
          <c:tx>
            <c:strRef>
              <c:f>Dataset1!$C$10</c:f>
              <c:strCache>
                <c:ptCount val="1"/>
                <c:pt idx="0">
                  <c:v>Interior Design</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Dataset1!$E$10:$F$10</c:f>
              <c:numCache>
                <c:formatCode>General</c:formatCode>
                <c:ptCount val="2"/>
                <c:pt idx="0">
                  <c:v>117</c:v>
                </c:pt>
                <c:pt idx="1">
                  <c:v>174</c:v>
                </c:pt>
              </c:numCache>
            </c:numRef>
          </c:val>
          <c:extLst>
            <c:ext xmlns:c16="http://schemas.microsoft.com/office/drawing/2014/chart" uri="{C3380CC4-5D6E-409C-BE32-E72D297353CC}">
              <c16:uniqueId val="{00000004-FBFA-4A4D-A29D-1D0C945B5B6A}"/>
            </c:ext>
          </c:extLst>
        </c:ser>
        <c:ser>
          <c:idx val="5"/>
          <c:order val="5"/>
          <c:tx>
            <c:strRef>
              <c:f>Dataset1!$C$11</c:f>
              <c:strCache>
                <c:ptCount val="1"/>
                <c:pt idx="0">
                  <c:v>Allied Health</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Dataset1!$E$11:$F$11</c:f>
              <c:numCache>
                <c:formatCode>General</c:formatCode>
                <c:ptCount val="2"/>
                <c:pt idx="0">
                  <c:v>113</c:v>
                </c:pt>
                <c:pt idx="1">
                  <c:v>169</c:v>
                </c:pt>
              </c:numCache>
            </c:numRef>
          </c:val>
          <c:extLst>
            <c:ext xmlns:c16="http://schemas.microsoft.com/office/drawing/2014/chart" uri="{C3380CC4-5D6E-409C-BE32-E72D297353CC}">
              <c16:uniqueId val="{00000005-FBFA-4A4D-A29D-1D0C945B5B6A}"/>
            </c:ext>
          </c:extLst>
        </c:ser>
        <c:ser>
          <c:idx val="6"/>
          <c:order val="6"/>
          <c:tx>
            <c:strRef>
              <c:f>Dataset1!$C$12</c:f>
              <c:strCache>
                <c:ptCount val="1"/>
                <c:pt idx="0">
                  <c:v>Biology</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Dataset1!$E$12:$F$12</c:f>
              <c:numCache>
                <c:formatCode>General</c:formatCode>
                <c:ptCount val="2"/>
                <c:pt idx="0">
                  <c:v>107</c:v>
                </c:pt>
                <c:pt idx="1">
                  <c:v>158</c:v>
                </c:pt>
              </c:numCache>
            </c:numRef>
          </c:val>
          <c:extLst>
            <c:ext xmlns:c16="http://schemas.microsoft.com/office/drawing/2014/chart" uri="{C3380CC4-5D6E-409C-BE32-E72D297353CC}">
              <c16:uniqueId val="{00000006-FBFA-4A4D-A29D-1D0C945B5B6A}"/>
            </c:ext>
          </c:extLst>
        </c:ser>
        <c:ser>
          <c:idx val="7"/>
          <c:order val="7"/>
          <c:tx>
            <c:strRef>
              <c:f>Dataset1!$C$13</c:f>
              <c:strCache>
                <c:ptCount val="1"/>
                <c:pt idx="0">
                  <c:v>Studio Arts</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Dataset1!$E$13:$F$13</c:f>
              <c:numCache>
                <c:formatCode>General</c:formatCode>
                <c:ptCount val="2"/>
                <c:pt idx="0">
                  <c:v>99</c:v>
                </c:pt>
                <c:pt idx="1">
                  <c:v>157</c:v>
                </c:pt>
              </c:numCache>
            </c:numRef>
          </c:val>
          <c:extLst>
            <c:ext xmlns:c16="http://schemas.microsoft.com/office/drawing/2014/chart" uri="{C3380CC4-5D6E-409C-BE32-E72D297353CC}">
              <c16:uniqueId val="{00000007-FBFA-4A4D-A29D-1D0C945B5B6A}"/>
            </c:ext>
          </c:extLst>
        </c:ser>
        <c:ser>
          <c:idx val="8"/>
          <c:order val="8"/>
          <c:tx>
            <c:strRef>
              <c:f>Dataset1!$C$14</c:f>
              <c:strCache>
                <c:ptCount val="1"/>
                <c:pt idx="0">
                  <c:v>Digital Art and Animation</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Dataset1!$E$14:$F$14</c:f>
              <c:numCache>
                <c:formatCode>General</c:formatCode>
                <c:ptCount val="2"/>
                <c:pt idx="0">
                  <c:v>97</c:v>
                </c:pt>
                <c:pt idx="1">
                  <c:v>165</c:v>
                </c:pt>
              </c:numCache>
            </c:numRef>
          </c:val>
          <c:extLst>
            <c:ext xmlns:c16="http://schemas.microsoft.com/office/drawing/2014/chart" uri="{C3380CC4-5D6E-409C-BE32-E72D297353CC}">
              <c16:uniqueId val="{00000008-FBFA-4A4D-A29D-1D0C945B5B6A}"/>
            </c:ext>
          </c:extLst>
        </c:ser>
        <c:ser>
          <c:idx val="9"/>
          <c:order val="9"/>
          <c:tx>
            <c:strRef>
              <c:f>Dataset1!$C$15</c:f>
              <c:strCache>
                <c:ptCount val="1"/>
                <c:pt idx="0">
                  <c:v>Engineering</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Dataset1!$E$1:$F$1</c:f>
              <c:strCache>
                <c:ptCount val="2"/>
                <c:pt idx="0">
                  <c:v>Users</c:v>
                </c:pt>
                <c:pt idx="1">
                  <c:v>Unique Pageviews</c:v>
                </c:pt>
              </c:strCache>
            </c:strRef>
          </c:cat>
          <c:val>
            <c:numRef>
              <c:f>Dataset1!$E$15:$F$15</c:f>
              <c:numCache>
                <c:formatCode>General</c:formatCode>
                <c:ptCount val="2"/>
                <c:pt idx="0">
                  <c:v>92</c:v>
                </c:pt>
                <c:pt idx="1">
                  <c:v>136</c:v>
                </c:pt>
              </c:numCache>
            </c:numRef>
          </c:val>
          <c:extLst>
            <c:ext xmlns:c16="http://schemas.microsoft.com/office/drawing/2014/chart" uri="{C3380CC4-5D6E-409C-BE32-E72D297353CC}">
              <c16:uniqueId val="{00000009-FBFA-4A4D-A29D-1D0C945B5B6A}"/>
            </c:ext>
          </c:extLst>
        </c:ser>
        <c:dLbls>
          <c:dLblPos val="outEnd"/>
          <c:showLegendKey val="0"/>
          <c:showVal val="1"/>
          <c:showCatName val="0"/>
          <c:showSerName val="0"/>
          <c:showPercent val="0"/>
          <c:showBubbleSize val="0"/>
        </c:dLbls>
        <c:gapWidth val="219"/>
        <c:overlap val="-27"/>
        <c:axId val="2012213952"/>
        <c:axId val="2016545392"/>
      </c:barChart>
      <c:catAx>
        <c:axId val="2012213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16545392"/>
        <c:crosses val="autoZero"/>
        <c:auto val="1"/>
        <c:lblAlgn val="ctr"/>
        <c:lblOffset val="100"/>
        <c:noMultiLvlLbl val="0"/>
      </c:catAx>
      <c:valAx>
        <c:axId val="2016545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12213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Sheet1!$N$1:$N$7</c:f>
              <c:strCache>
                <c:ptCount val="7"/>
                <c:pt idx="0">
                  <c:v>In in person class</c:v>
                </c:pt>
                <c:pt idx="1">
                  <c:v>In online Class</c:v>
                </c:pt>
                <c:pt idx="2">
                  <c:v>In the Learning Center</c:v>
                </c:pt>
                <c:pt idx="3">
                  <c:v>Clubs</c:v>
                </c:pt>
                <c:pt idx="4">
                  <c:v>The Grove</c:v>
                </c:pt>
                <c:pt idx="5">
                  <c:v>Other</c:v>
                </c:pt>
                <c:pt idx="6">
                  <c:v>I'm not connecting with my fellow students right now</c:v>
                </c:pt>
              </c:strCache>
            </c:strRef>
          </c:cat>
          <c:val>
            <c:numRef>
              <c:f>Sheet1!$O$1:$O$7</c:f>
              <c:numCache>
                <c:formatCode>0</c:formatCode>
                <c:ptCount val="7"/>
                <c:pt idx="0">
                  <c:v>32.26</c:v>
                </c:pt>
                <c:pt idx="1">
                  <c:v>37.42</c:v>
                </c:pt>
                <c:pt idx="2">
                  <c:v>6.45</c:v>
                </c:pt>
                <c:pt idx="3">
                  <c:v>5.16</c:v>
                </c:pt>
                <c:pt idx="4">
                  <c:v>3.23</c:v>
                </c:pt>
                <c:pt idx="5">
                  <c:v>7.1</c:v>
                </c:pt>
                <c:pt idx="6">
                  <c:v>8.39</c:v>
                </c:pt>
              </c:numCache>
            </c:numRef>
          </c:val>
          <c:extLst>
            <c:ext xmlns:c16="http://schemas.microsoft.com/office/drawing/2014/chart" uri="{C3380CC4-5D6E-409C-BE32-E72D297353CC}">
              <c16:uniqueId val="{00000000-962A-4C16-8135-331A3DECCE62}"/>
            </c:ext>
          </c:extLst>
        </c:ser>
        <c:dLbls>
          <c:dLblPos val="outEnd"/>
          <c:showLegendKey val="0"/>
          <c:showVal val="1"/>
          <c:showCatName val="0"/>
          <c:showSerName val="0"/>
          <c:showPercent val="0"/>
          <c:showBubbleSize val="0"/>
        </c:dLbls>
        <c:gapWidth val="219"/>
        <c:overlap val="-27"/>
        <c:axId val="2019738224"/>
        <c:axId val="2019084928"/>
      </c:barChart>
      <c:catAx>
        <c:axId val="2019738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19084928"/>
        <c:crosses val="autoZero"/>
        <c:auto val="1"/>
        <c:lblAlgn val="ctr"/>
        <c:lblOffset val="100"/>
        <c:noMultiLvlLbl val="0"/>
      </c:catAx>
      <c:valAx>
        <c:axId val="20190849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Percent Selecting</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197382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Sheet1!$N$10:$N$15</c:f>
              <c:strCache>
                <c:ptCount val="6"/>
                <c:pt idx="0">
                  <c:v>SMCCD Email</c:v>
                </c:pt>
                <c:pt idx="1">
                  <c:v>Personal Email</c:v>
                </c:pt>
                <c:pt idx="2">
                  <c:v>Phone Call</c:v>
                </c:pt>
                <c:pt idx="3">
                  <c:v>Text</c:v>
                </c:pt>
                <c:pt idx="4">
                  <c:v>Canvas</c:v>
                </c:pt>
                <c:pt idx="5">
                  <c:v>Other</c:v>
                </c:pt>
              </c:strCache>
            </c:strRef>
          </c:cat>
          <c:val>
            <c:numRef>
              <c:f>Sheet1!$O$10:$O$15</c:f>
              <c:numCache>
                <c:formatCode>0</c:formatCode>
                <c:ptCount val="6"/>
                <c:pt idx="0">
                  <c:v>41</c:v>
                </c:pt>
                <c:pt idx="1">
                  <c:v>16</c:v>
                </c:pt>
                <c:pt idx="2">
                  <c:v>6</c:v>
                </c:pt>
                <c:pt idx="3">
                  <c:v>16</c:v>
                </c:pt>
                <c:pt idx="4">
                  <c:v>19</c:v>
                </c:pt>
                <c:pt idx="5">
                  <c:v>2</c:v>
                </c:pt>
              </c:numCache>
            </c:numRef>
          </c:val>
          <c:extLst>
            <c:ext xmlns:c16="http://schemas.microsoft.com/office/drawing/2014/chart" uri="{C3380CC4-5D6E-409C-BE32-E72D297353CC}">
              <c16:uniqueId val="{00000000-FCDC-4D37-94C6-F118600FCB74}"/>
            </c:ext>
          </c:extLst>
        </c:ser>
        <c:dLbls>
          <c:dLblPos val="outEnd"/>
          <c:showLegendKey val="0"/>
          <c:showVal val="1"/>
          <c:showCatName val="0"/>
          <c:showSerName val="0"/>
          <c:showPercent val="0"/>
          <c:showBubbleSize val="0"/>
        </c:dLbls>
        <c:gapWidth val="219"/>
        <c:overlap val="-27"/>
        <c:axId val="2073080544"/>
        <c:axId val="2073571648"/>
      </c:barChart>
      <c:catAx>
        <c:axId val="2073080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73571648"/>
        <c:crosses val="autoZero"/>
        <c:auto val="1"/>
        <c:lblAlgn val="ctr"/>
        <c:lblOffset val="100"/>
        <c:noMultiLvlLbl val="0"/>
      </c:catAx>
      <c:valAx>
        <c:axId val="20735716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Percent Selecting</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730805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763FDA3-BBED-484B-807F-C9475D32ED58}"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254596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3FDA3-BBED-484B-807F-C9475D32ED58}"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50675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3FDA3-BBED-484B-807F-C9475D32ED58}"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56198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3FDA3-BBED-484B-807F-C9475D32ED58}"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258759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63FDA3-BBED-484B-807F-C9475D32ED58}" type="datetimeFigureOut">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4216830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63FDA3-BBED-484B-807F-C9475D32ED58}"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1066398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63FDA3-BBED-484B-807F-C9475D32ED58}" type="datetimeFigureOut">
              <a:rPr lang="en-US" smtClean="0"/>
              <a:t>4/19/2022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2554100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763FDA3-BBED-484B-807F-C9475D32ED58}" type="datetimeFigureOut">
              <a:rPr lang="en-US" smtClean="0"/>
              <a:t>4/19/2022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2924417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3FDA3-BBED-484B-807F-C9475D32ED58}" type="datetimeFigureOut">
              <a:rPr lang="en-US" smtClean="0"/>
              <a:t>4/19/2022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397956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763FDA3-BBED-484B-807F-C9475D32ED58}"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152107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763FDA3-BBED-484B-807F-C9475D32ED58}" type="datetimeFigureOut">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952A1-D65B-41FF-ABD6-D8BC071D354F}" type="slidenum">
              <a:rPr lang="en-US" smtClean="0"/>
              <a:t>‹#›</a:t>
            </a:fld>
            <a:endParaRPr lang="en-US"/>
          </a:p>
        </p:txBody>
      </p:sp>
    </p:spTree>
    <p:extLst>
      <p:ext uri="{BB962C8B-B14F-4D97-AF65-F5344CB8AC3E}">
        <p14:creationId xmlns:p14="http://schemas.microsoft.com/office/powerpoint/2010/main" val="4279636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3FDA3-BBED-484B-807F-C9475D32ED58}" type="datetimeFigureOut">
              <a:rPr lang="en-US" smtClean="0"/>
              <a:t>4/19/2022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952A1-D65B-41FF-ABD6-D8BC071D354F}" type="slidenum">
              <a:rPr lang="en-US" smtClean="0"/>
              <a:t>‹#›</a:t>
            </a:fld>
            <a:endParaRPr lang="en-US"/>
          </a:p>
        </p:txBody>
      </p:sp>
    </p:spTree>
    <p:extLst>
      <p:ext uri="{BB962C8B-B14F-4D97-AF65-F5344CB8AC3E}">
        <p14:creationId xmlns:p14="http://schemas.microsoft.com/office/powerpoint/2010/main" val="2508034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Guided Pathways Implementation Evaluation</a:t>
            </a:r>
          </a:p>
        </p:txBody>
      </p:sp>
      <p:sp>
        <p:nvSpPr>
          <p:cNvPr id="3" name="Subtitle 2"/>
          <p:cNvSpPr>
            <a:spLocks noGrp="1"/>
          </p:cNvSpPr>
          <p:nvPr>
            <p:ph type="subTitle" idx="1"/>
          </p:nvPr>
        </p:nvSpPr>
        <p:spPr/>
        <p:txBody>
          <a:bodyPr>
            <a:normAutofit lnSpcReduction="10000"/>
          </a:bodyPr>
          <a:lstStyle/>
          <a:p>
            <a:r>
              <a:rPr lang="en-US" dirty="0"/>
              <a:t>Prepared by the Office of Planning, Research &amp; Institutional Effectiveness</a:t>
            </a:r>
          </a:p>
          <a:p>
            <a:r>
              <a:rPr lang="en-US" dirty="0"/>
              <a:t>For the Guided Pathways Steering Committee</a:t>
            </a:r>
          </a:p>
          <a:p>
            <a:r>
              <a:rPr lang="en-US" dirty="0"/>
              <a:t>April 19, 2022</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761" y="509509"/>
            <a:ext cx="2524477" cy="1133633"/>
          </a:xfrm>
          <a:prstGeom prst="rect">
            <a:avLst/>
          </a:prstGeom>
        </p:spPr>
      </p:pic>
    </p:spTree>
    <p:extLst>
      <p:ext uri="{BB962C8B-B14F-4D97-AF65-F5344CB8AC3E}">
        <p14:creationId xmlns:p14="http://schemas.microsoft.com/office/powerpoint/2010/main" val="3634883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3020D-B29C-4ED4-A2CA-C2D549040C19}"/>
              </a:ext>
            </a:extLst>
          </p:cNvPr>
          <p:cNvSpPr>
            <a:spLocks noGrp="1"/>
          </p:cNvSpPr>
          <p:nvPr>
            <p:ph type="title"/>
          </p:nvPr>
        </p:nvSpPr>
        <p:spPr/>
        <p:txBody>
          <a:bodyPr/>
          <a:lstStyle/>
          <a:p>
            <a:r>
              <a:rPr lang="en-US" dirty="0"/>
              <a:t>Early Alert Data 2021 - 2022</a:t>
            </a:r>
          </a:p>
        </p:txBody>
      </p:sp>
      <p:graphicFrame>
        <p:nvGraphicFramePr>
          <p:cNvPr id="13" name="Content Placeholder 12">
            <a:extLst>
              <a:ext uri="{FF2B5EF4-FFF2-40B4-BE49-F238E27FC236}">
                <a16:creationId xmlns:a16="http://schemas.microsoft.com/office/drawing/2014/main" id="{E8A3418F-A41B-4B08-B050-8D8DD833D011}"/>
              </a:ext>
            </a:extLst>
          </p:cNvPr>
          <p:cNvGraphicFramePr>
            <a:graphicFrameLocks noGrp="1"/>
          </p:cNvGraphicFramePr>
          <p:nvPr>
            <p:ph sz="half" idx="1"/>
            <p:extLst>
              <p:ext uri="{D42A27DB-BD31-4B8C-83A1-F6EECF244321}">
                <p14:modId xmlns:p14="http://schemas.microsoft.com/office/powerpoint/2010/main" val="3717551749"/>
              </p:ext>
            </p:extLst>
          </p:nvPr>
        </p:nvGraphicFramePr>
        <p:xfrm>
          <a:off x="942680" y="1772240"/>
          <a:ext cx="6036090" cy="3968316"/>
        </p:xfrm>
        <a:graphic>
          <a:graphicData uri="http://schemas.openxmlformats.org/drawingml/2006/table">
            <a:tbl>
              <a:tblPr/>
              <a:tblGrid>
                <a:gridCol w="2850492">
                  <a:extLst>
                    <a:ext uri="{9D8B030D-6E8A-4147-A177-3AD203B41FA5}">
                      <a16:colId xmlns:a16="http://schemas.microsoft.com/office/drawing/2014/main" val="1403994136"/>
                    </a:ext>
                  </a:extLst>
                </a:gridCol>
                <a:gridCol w="731437">
                  <a:extLst>
                    <a:ext uri="{9D8B030D-6E8A-4147-A177-3AD203B41FA5}">
                      <a16:colId xmlns:a16="http://schemas.microsoft.com/office/drawing/2014/main" val="2428518832"/>
                    </a:ext>
                  </a:extLst>
                </a:gridCol>
                <a:gridCol w="818054">
                  <a:extLst>
                    <a:ext uri="{9D8B030D-6E8A-4147-A177-3AD203B41FA5}">
                      <a16:colId xmlns:a16="http://schemas.microsoft.com/office/drawing/2014/main" val="2949048288"/>
                    </a:ext>
                  </a:extLst>
                </a:gridCol>
                <a:gridCol w="644819">
                  <a:extLst>
                    <a:ext uri="{9D8B030D-6E8A-4147-A177-3AD203B41FA5}">
                      <a16:colId xmlns:a16="http://schemas.microsoft.com/office/drawing/2014/main" val="2536699972"/>
                    </a:ext>
                  </a:extLst>
                </a:gridCol>
                <a:gridCol w="991288">
                  <a:extLst>
                    <a:ext uri="{9D8B030D-6E8A-4147-A177-3AD203B41FA5}">
                      <a16:colId xmlns:a16="http://schemas.microsoft.com/office/drawing/2014/main" val="1131553893"/>
                    </a:ext>
                  </a:extLst>
                </a:gridCol>
              </a:tblGrid>
              <a:tr h="360756">
                <a:tc>
                  <a:txBody>
                    <a:bodyPr/>
                    <a:lstStyle/>
                    <a:p>
                      <a:pPr algn="l" fontAlgn="b"/>
                      <a:r>
                        <a:rPr lang="en-US" sz="1600" b="1" i="0" u="none" strike="noStrike" dirty="0">
                          <a:solidFill>
                            <a:srgbClr val="000000"/>
                          </a:solidFill>
                          <a:effectLst/>
                          <a:latin typeface="Calibri" panose="020F0502020204030204" pitchFamily="34" charset="0"/>
                        </a:rPr>
                        <a:t>Reason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a:solidFill>
                            <a:srgbClr val="000000"/>
                          </a:solidFill>
                          <a:effectLst/>
                          <a:latin typeface="Calibri" panose="020F0502020204030204" pitchFamily="34" charset="0"/>
                        </a:rPr>
                        <a:t>SKY</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a:solidFill>
                            <a:srgbClr val="000000"/>
                          </a:solidFill>
                          <a:effectLst/>
                          <a:latin typeface="Calibri" panose="020F0502020204030204" pitchFamily="34" charset="0"/>
                        </a:rPr>
                        <a:t>CAN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dirty="0">
                          <a:solidFill>
                            <a:srgbClr val="000000"/>
                          </a:solidFill>
                          <a:effectLst/>
                          <a:latin typeface="Calibri" panose="020F0502020204030204" pitchFamily="34" charset="0"/>
                        </a:rPr>
                        <a:t>CSM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dirty="0">
                          <a:solidFill>
                            <a:srgbClr val="000000"/>
                          </a:solidFill>
                          <a:effectLst/>
                          <a:latin typeface="Calibri" panose="020F0502020204030204" pitchFamily="34" charset="0"/>
                        </a:rPr>
                        <a:t>Total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extLst>
                  <a:ext uri="{0D108BD9-81ED-4DB2-BD59-A6C34878D82A}">
                    <a16:rowId xmlns:a16="http://schemas.microsoft.com/office/drawing/2014/main" val="1285222898"/>
                  </a:ext>
                </a:extLst>
              </a:tr>
              <a:tr h="360756">
                <a:tc>
                  <a:txBody>
                    <a:bodyPr/>
                    <a:lstStyle/>
                    <a:p>
                      <a:pPr algn="l" fontAlgn="b"/>
                      <a:r>
                        <a:rPr lang="en-US" sz="1600" b="0" i="0" u="none" strike="noStrike" dirty="0">
                          <a:solidFill>
                            <a:srgbClr val="000000"/>
                          </a:solidFill>
                          <a:effectLst/>
                          <a:latin typeface="Calibri" panose="020F0502020204030204" pitchFamily="34" charset="0"/>
                        </a:rPr>
                        <a:t>Academic Integrity</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6789984"/>
                  </a:ext>
                </a:extLst>
              </a:tr>
              <a:tr h="360756">
                <a:tc>
                  <a:txBody>
                    <a:bodyPr/>
                    <a:lstStyle/>
                    <a:p>
                      <a:pPr algn="l" fontAlgn="b"/>
                      <a:r>
                        <a:rPr lang="en-US" sz="1600" b="0" i="0" u="none" strike="noStrike" dirty="0">
                          <a:solidFill>
                            <a:srgbClr val="000000"/>
                          </a:solidFill>
                          <a:effectLst/>
                          <a:latin typeface="Calibri" panose="020F0502020204030204" pitchFamily="34" charset="0"/>
                        </a:rPr>
                        <a:t>Attendance Concern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7115724"/>
                  </a:ext>
                </a:extLst>
              </a:tr>
              <a:tr h="360756">
                <a:tc>
                  <a:txBody>
                    <a:bodyPr/>
                    <a:lstStyle/>
                    <a:p>
                      <a:pPr algn="l" fontAlgn="b"/>
                      <a:r>
                        <a:rPr lang="en-US" sz="1600" b="0" i="0" u="none" strike="noStrike" dirty="0">
                          <a:solidFill>
                            <a:srgbClr val="000000"/>
                          </a:solidFill>
                          <a:effectLst/>
                          <a:latin typeface="Calibri" panose="020F0502020204030204" pitchFamily="34" charset="0"/>
                        </a:rPr>
                        <a:t>Failure Concern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76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5024353"/>
                  </a:ext>
                </a:extLst>
              </a:tr>
              <a:tr h="360756">
                <a:tc>
                  <a:txBody>
                    <a:bodyPr/>
                    <a:lstStyle/>
                    <a:p>
                      <a:pPr algn="l" fontAlgn="b"/>
                      <a:r>
                        <a:rPr lang="en-US" sz="1600" b="0" i="0" u="none" strike="noStrike" dirty="0">
                          <a:solidFill>
                            <a:srgbClr val="000000"/>
                          </a:solidFill>
                          <a:effectLst/>
                          <a:latin typeface="Calibri" panose="020F0502020204030204" pitchFamily="34" charset="0"/>
                        </a:rPr>
                        <a:t>Grade Concern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5038373"/>
                  </a:ext>
                </a:extLst>
              </a:tr>
              <a:tr h="360756">
                <a:tc>
                  <a:txBody>
                    <a:bodyPr/>
                    <a:lstStyle/>
                    <a:p>
                      <a:pPr algn="l" fontAlgn="b"/>
                      <a:r>
                        <a:rPr lang="en-US" sz="1600" b="0" i="0" u="none" strike="noStrike">
                          <a:solidFill>
                            <a:srgbClr val="000000"/>
                          </a:solidFill>
                          <a:effectLst/>
                          <a:latin typeface="Calibri" panose="020F0502020204030204" pitchFamily="34" charset="0"/>
                        </a:rPr>
                        <a:t>Missing/Late Assignment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3313354"/>
                  </a:ext>
                </a:extLst>
              </a:tr>
              <a:tr h="360756">
                <a:tc>
                  <a:txBody>
                    <a:bodyPr/>
                    <a:lstStyle/>
                    <a:p>
                      <a:pPr algn="l" fontAlgn="b"/>
                      <a:r>
                        <a:rPr lang="en-US" sz="1600" b="0" i="0" u="none" strike="noStrike">
                          <a:solidFill>
                            <a:srgbClr val="000000"/>
                          </a:solidFill>
                          <a:effectLst/>
                          <a:latin typeface="Calibri" panose="020F0502020204030204" pitchFamily="34" charset="0"/>
                        </a:rPr>
                        <a:t>Other (Describe in Comments)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3514126"/>
                  </a:ext>
                </a:extLst>
              </a:tr>
              <a:tr h="360756">
                <a:tc>
                  <a:txBody>
                    <a:bodyPr/>
                    <a:lstStyle/>
                    <a:p>
                      <a:pPr algn="l" fontAlgn="b"/>
                      <a:r>
                        <a:rPr lang="en-US" sz="1600" b="0" i="0" u="none" strike="noStrike">
                          <a:solidFill>
                            <a:srgbClr val="000000"/>
                          </a:solidFill>
                          <a:effectLst/>
                          <a:latin typeface="Calibri" panose="020F0502020204030204" pitchFamily="34" charset="0"/>
                        </a:rPr>
                        <a:t>Participation Concern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8595115"/>
                  </a:ext>
                </a:extLst>
              </a:tr>
              <a:tr h="360756">
                <a:tc>
                  <a:txBody>
                    <a:bodyPr/>
                    <a:lstStyle/>
                    <a:p>
                      <a:pPr algn="l" fontAlgn="b"/>
                      <a:r>
                        <a:rPr lang="en-US" sz="1600" b="0" i="0" u="none" strike="noStrike">
                          <a:solidFill>
                            <a:srgbClr val="000000"/>
                          </a:solidFill>
                          <a:effectLst/>
                          <a:latin typeface="Calibri" panose="020F0502020204030204" pitchFamily="34" charset="0"/>
                        </a:rPr>
                        <a:t>Preparedness Concern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2389769"/>
                  </a:ext>
                </a:extLst>
              </a:tr>
              <a:tr h="360756">
                <a:tc>
                  <a:txBody>
                    <a:bodyPr/>
                    <a:lstStyle/>
                    <a:p>
                      <a:pPr algn="l" fontAlgn="b"/>
                      <a:r>
                        <a:rPr lang="en-US" sz="1600" b="0" i="0" u="none" strike="noStrike">
                          <a:solidFill>
                            <a:srgbClr val="000000"/>
                          </a:solidFill>
                          <a:effectLst/>
                          <a:latin typeface="Calibri" panose="020F0502020204030204" pitchFamily="34" charset="0"/>
                        </a:rPr>
                        <a:t>Recognition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0636143"/>
                  </a:ext>
                </a:extLst>
              </a:tr>
              <a:tr h="360756">
                <a:tc>
                  <a:txBody>
                    <a:bodyPr/>
                    <a:lstStyle/>
                    <a:p>
                      <a:pPr algn="l" fontAlgn="b"/>
                      <a:r>
                        <a:rPr lang="en-US" sz="1600" b="1" i="0" u="none" strike="noStrike">
                          <a:solidFill>
                            <a:srgbClr val="000000"/>
                          </a:solidFill>
                          <a:effectLst/>
                          <a:latin typeface="Calibri" panose="020F0502020204030204" pitchFamily="34" charset="0"/>
                        </a:rPr>
                        <a:t>Grand Total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a:solidFill>
                            <a:srgbClr val="000000"/>
                          </a:solidFill>
                          <a:effectLst/>
                          <a:latin typeface="Calibri" panose="020F050202020403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dirty="0">
                          <a:solidFill>
                            <a:srgbClr val="000000"/>
                          </a:solidFill>
                          <a:effectLst/>
                          <a:latin typeface="Calibri" panose="020F0502020204030204" pitchFamily="34" charset="0"/>
                        </a:rPr>
                        <a:t>252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dirty="0">
                          <a:solidFill>
                            <a:srgbClr val="000000"/>
                          </a:solidFill>
                          <a:effectLst/>
                          <a:latin typeface="Calibri" panose="020F0502020204030204" pitchFamily="34" charset="0"/>
                        </a:rPr>
                        <a:t>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dirty="0">
                          <a:solidFill>
                            <a:srgbClr val="000000"/>
                          </a:solidFill>
                          <a:effectLst/>
                          <a:latin typeface="Calibri" panose="020F0502020204030204" pitchFamily="34" charset="0"/>
                        </a:rPr>
                        <a:t>281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extLst>
                  <a:ext uri="{0D108BD9-81ED-4DB2-BD59-A6C34878D82A}">
                    <a16:rowId xmlns:a16="http://schemas.microsoft.com/office/drawing/2014/main" val="2461917981"/>
                  </a:ext>
                </a:extLst>
              </a:tr>
            </a:tbl>
          </a:graphicData>
        </a:graphic>
      </p:graphicFrame>
      <p:graphicFrame>
        <p:nvGraphicFramePr>
          <p:cNvPr id="14" name="Content Placeholder 13">
            <a:extLst>
              <a:ext uri="{FF2B5EF4-FFF2-40B4-BE49-F238E27FC236}">
                <a16:creationId xmlns:a16="http://schemas.microsoft.com/office/drawing/2014/main" id="{7060774E-CD32-4AB9-B3B2-0B9422397DB8}"/>
              </a:ext>
            </a:extLst>
          </p:cNvPr>
          <p:cNvGraphicFramePr>
            <a:graphicFrameLocks noGrp="1"/>
          </p:cNvGraphicFramePr>
          <p:nvPr>
            <p:ph sz="half" idx="2"/>
            <p:extLst>
              <p:ext uri="{D42A27DB-BD31-4B8C-83A1-F6EECF244321}">
                <p14:modId xmlns:p14="http://schemas.microsoft.com/office/powerpoint/2010/main" val="141731635"/>
              </p:ext>
            </p:extLst>
          </p:nvPr>
        </p:nvGraphicFramePr>
        <p:xfrm>
          <a:off x="7682844" y="1690688"/>
          <a:ext cx="3148553" cy="4049870"/>
        </p:xfrm>
        <a:graphic>
          <a:graphicData uri="http://schemas.openxmlformats.org/drawingml/2006/table">
            <a:tbl>
              <a:tblPr/>
              <a:tblGrid>
                <a:gridCol w="2382365">
                  <a:extLst>
                    <a:ext uri="{9D8B030D-6E8A-4147-A177-3AD203B41FA5}">
                      <a16:colId xmlns:a16="http://schemas.microsoft.com/office/drawing/2014/main" val="126412081"/>
                    </a:ext>
                  </a:extLst>
                </a:gridCol>
                <a:gridCol w="766188">
                  <a:extLst>
                    <a:ext uri="{9D8B030D-6E8A-4147-A177-3AD203B41FA5}">
                      <a16:colId xmlns:a16="http://schemas.microsoft.com/office/drawing/2014/main" val="2614478718"/>
                    </a:ext>
                  </a:extLst>
                </a:gridCol>
              </a:tblGrid>
              <a:tr h="368170">
                <a:tc>
                  <a:txBody>
                    <a:bodyPr/>
                    <a:lstStyle/>
                    <a:p>
                      <a:pPr algn="ctr" fontAlgn="b"/>
                      <a:r>
                        <a:rPr lang="en-US" sz="1600" b="1" i="0" u="none" strike="noStrike" dirty="0">
                          <a:solidFill>
                            <a:srgbClr val="000000"/>
                          </a:solidFill>
                          <a:effectLst/>
                          <a:latin typeface="Calibri" panose="020F0502020204030204" pitchFamily="34" charset="0"/>
                        </a:rPr>
                        <a:t>Course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600" b="1" i="0" u="none" strike="noStrike">
                          <a:solidFill>
                            <a:srgbClr val="000000"/>
                          </a:solidFill>
                          <a:effectLst/>
                          <a:latin typeface="Calibri" panose="020F0502020204030204" pitchFamily="34" charset="0"/>
                        </a:rPr>
                        <a:t>Count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extLst>
                  <a:ext uri="{0D108BD9-81ED-4DB2-BD59-A6C34878D82A}">
                    <a16:rowId xmlns:a16="http://schemas.microsoft.com/office/drawing/2014/main" val="1699784136"/>
                  </a:ext>
                </a:extLst>
              </a:tr>
              <a:tr h="368170">
                <a:tc>
                  <a:txBody>
                    <a:bodyPr/>
                    <a:lstStyle/>
                    <a:p>
                      <a:pPr algn="l" fontAlgn="b"/>
                      <a:r>
                        <a:rPr lang="en-US" sz="1600" b="0" i="0" u="none" strike="noStrike" dirty="0">
                          <a:solidFill>
                            <a:srgbClr val="000000"/>
                          </a:solidFill>
                          <a:effectLst/>
                          <a:latin typeface="Calibri" panose="020F0502020204030204" pitchFamily="34" charset="0"/>
                        </a:rPr>
                        <a:t>MEDA190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9388386"/>
                  </a:ext>
                </a:extLst>
              </a:tr>
              <a:tr h="368170">
                <a:tc>
                  <a:txBody>
                    <a:bodyPr/>
                    <a:lstStyle/>
                    <a:p>
                      <a:pPr algn="l" fontAlgn="b"/>
                      <a:r>
                        <a:rPr lang="en-US" sz="1600" b="0" i="0" u="none" strike="noStrike" dirty="0">
                          <a:solidFill>
                            <a:srgbClr val="000000"/>
                          </a:solidFill>
                          <a:effectLst/>
                          <a:latin typeface="Calibri" panose="020F0502020204030204" pitchFamily="34" charset="0"/>
                        </a:rPr>
                        <a:t>ACTG121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8751776"/>
                  </a:ext>
                </a:extLst>
              </a:tr>
              <a:tr h="368170">
                <a:tc>
                  <a:txBody>
                    <a:bodyPr/>
                    <a:lstStyle/>
                    <a:p>
                      <a:pPr algn="l" fontAlgn="b"/>
                      <a:r>
                        <a:rPr lang="en-US" sz="1600" b="0" i="0" u="none" strike="noStrike" dirty="0">
                          <a:solidFill>
                            <a:srgbClr val="000000"/>
                          </a:solidFill>
                          <a:effectLst/>
                          <a:latin typeface="Calibri" panose="020F0502020204030204" pitchFamily="34" charset="0"/>
                        </a:rPr>
                        <a:t>SPAN150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2638407"/>
                  </a:ext>
                </a:extLst>
              </a:tr>
              <a:tr h="368170">
                <a:tc>
                  <a:txBody>
                    <a:bodyPr/>
                    <a:lstStyle/>
                    <a:p>
                      <a:pPr algn="l" fontAlgn="b"/>
                      <a:r>
                        <a:rPr lang="en-US" sz="1600" b="0" i="0" u="none" strike="noStrike" dirty="0">
                          <a:solidFill>
                            <a:srgbClr val="000000"/>
                          </a:solidFill>
                          <a:effectLst/>
                          <a:latin typeface="Calibri" panose="020F0502020204030204" pitchFamily="34" charset="0"/>
                        </a:rPr>
                        <a:t>ENGL100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2727043"/>
                  </a:ext>
                </a:extLst>
              </a:tr>
              <a:tr h="368170">
                <a:tc>
                  <a:txBody>
                    <a:bodyPr/>
                    <a:lstStyle/>
                    <a:p>
                      <a:pPr algn="l" fontAlgn="b"/>
                      <a:r>
                        <a:rPr lang="en-US" sz="1600" b="0" i="0" u="none" strike="noStrike" dirty="0">
                          <a:solidFill>
                            <a:srgbClr val="000000"/>
                          </a:solidFill>
                          <a:effectLst/>
                          <a:latin typeface="Calibri" panose="020F0502020204030204" pitchFamily="34" charset="0"/>
                        </a:rPr>
                        <a:t>ENGL200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4774114"/>
                  </a:ext>
                </a:extLst>
              </a:tr>
              <a:tr h="368170">
                <a:tc>
                  <a:txBody>
                    <a:bodyPr/>
                    <a:lstStyle/>
                    <a:p>
                      <a:pPr algn="l" fontAlgn="b"/>
                      <a:r>
                        <a:rPr lang="en-US" sz="1600" b="0" i="0" u="none" strike="noStrike" dirty="0">
                          <a:solidFill>
                            <a:srgbClr val="000000"/>
                          </a:solidFill>
                          <a:effectLst/>
                          <a:latin typeface="Calibri" panose="020F0502020204030204" pitchFamily="34" charset="0"/>
                        </a:rPr>
                        <a:t>HIST201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811695"/>
                  </a:ext>
                </a:extLst>
              </a:tr>
              <a:tr h="368170">
                <a:tc>
                  <a:txBody>
                    <a:bodyPr/>
                    <a:lstStyle/>
                    <a:p>
                      <a:pPr algn="l" fontAlgn="b"/>
                      <a:r>
                        <a:rPr lang="en-US" sz="1600" b="0" i="0" u="none" strike="noStrike" dirty="0">
                          <a:solidFill>
                            <a:srgbClr val="000000"/>
                          </a:solidFill>
                          <a:effectLst/>
                          <a:latin typeface="Calibri" panose="020F0502020204030204" pitchFamily="34" charset="0"/>
                        </a:rPr>
                        <a:t>ENGL105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1410698"/>
                  </a:ext>
                </a:extLst>
              </a:tr>
              <a:tr h="368170">
                <a:tc>
                  <a:txBody>
                    <a:bodyPr/>
                    <a:lstStyle/>
                    <a:p>
                      <a:pPr algn="l" fontAlgn="b"/>
                      <a:r>
                        <a:rPr lang="en-US" sz="1600" b="0" i="0" u="none" strike="noStrike" dirty="0">
                          <a:solidFill>
                            <a:srgbClr val="000000"/>
                          </a:solidFill>
                          <a:effectLst/>
                          <a:latin typeface="Calibri" panose="020F0502020204030204" pitchFamily="34" charset="0"/>
                        </a:rPr>
                        <a:t>LING200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8969726"/>
                  </a:ext>
                </a:extLst>
              </a:tr>
              <a:tr h="368170">
                <a:tc>
                  <a:txBody>
                    <a:bodyPr/>
                    <a:lstStyle/>
                    <a:p>
                      <a:pPr algn="l" fontAlgn="b"/>
                      <a:r>
                        <a:rPr lang="en-US" sz="1600" b="0" i="0" u="none" strike="noStrike" dirty="0">
                          <a:solidFill>
                            <a:srgbClr val="000000"/>
                          </a:solidFill>
                          <a:effectLst/>
                          <a:latin typeface="Calibri" panose="020F0502020204030204" pitchFamily="34" charset="0"/>
                        </a:rPr>
                        <a:t>BUS.100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2928292"/>
                  </a:ext>
                </a:extLst>
              </a:tr>
              <a:tr h="368170">
                <a:tc>
                  <a:txBody>
                    <a:bodyPr/>
                    <a:lstStyle/>
                    <a:p>
                      <a:pPr algn="l" fontAlgn="b"/>
                      <a:r>
                        <a:rPr lang="en-US" sz="1600" b="0" i="0" u="none" strike="noStrike" dirty="0">
                          <a:solidFill>
                            <a:srgbClr val="000000"/>
                          </a:solidFill>
                          <a:effectLst/>
                          <a:latin typeface="Calibri" panose="020F0502020204030204" pitchFamily="34" charset="0"/>
                        </a:rPr>
                        <a:t>SPAN110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6365504"/>
                  </a:ext>
                </a:extLst>
              </a:tr>
            </a:tbl>
          </a:graphicData>
        </a:graphic>
      </p:graphicFrame>
      <p:sp>
        <p:nvSpPr>
          <p:cNvPr id="6" name="Rectangle 1">
            <a:extLst>
              <a:ext uri="{FF2B5EF4-FFF2-40B4-BE49-F238E27FC236}">
                <a16:creationId xmlns:a16="http://schemas.microsoft.com/office/drawing/2014/main" id="{12D2E7A1-C2DA-48FB-99C6-DAB5150733C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TextBox 2">
            <a:extLst>
              <a:ext uri="{FF2B5EF4-FFF2-40B4-BE49-F238E27FC236}">
                <a16:creationId xmlns:a16="http://schemas.microsoft.com/office/drawing/2014/main" id="{B3FE3CD5-72BD-41ED-BC46-9331272FAEEF}"/>
              </a:ext>
            </a:extLst>
          </p:cNvPr>
          <p:cNvSpPr txBox="1"/>
          <p:nvPr/>
        </p:nvSpPr>
        <p:spPr>
          <a:xfrm>
            <a:off x="292231" y="6488668"/>
            <a:ext cx="12283126" cy="307777"/>
          </a:xfrm>
          <a:prstGeom prst="rect">
            <a:avLst/>
          </a:prstGeom>
          <a:noFill/>
        </p:spPr>
        <p:txBody>
          <a:bodyPr wrap="square" rtlCol="0">
            <a:spAutoFit/>
          </a:bodyPr>
          <a:lstStyle/>
          <a:p>
            <a:r>
              <a:rPr lang="en-US" sz="1400" dirty="0"/>
              <a:t>Data Source:  CRM (Student Success Link) includes CAN home campus students only (but enrollments are districtwide); 46 faculty participated in Early Alert. </a:t>
            </a:r>
          </a:p>
        </p:txBody>
      </p:sp>
    </p:spTree>
    <p:extLst>
      <p:ext uri="{BB962C8B-B14F-4D97-AF65-F5344CB8AC3E}">
        <p14:creationId xmlns:p14="http://schemas.microsoft.com/office/powerpoint/2010/main" val="2830307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838200" y="254421"/>
            <a:ext cx="8588604" cy="1956032"/>
          </a:xfrm>
          <a:ln>
            <a:solidFill>
              <a:schemeClr val="tx1"/>
            </a:solidFill>
          </a:ln>
        </p:spPr>
        <p:txBody>
          <a:bodyPr>
            <a:noAutofit/>
          </a:bodyPr>
          <a:lstStyle/>
          <a:p>
            <a:r>
              <a:rPr lang="en-US" sz="2000" b="1" dirty="0">
                <a:latin typeface="+mn-lt"/>
              </a:rPr>
              <a:t>KEEPING STUDENTS ON THE PATH</a:t>
            </a:r>
            <a:r>
              <a:rPr lang="en-US" sz="2000" dirty="0">
                <a:latin typeface="+mn-lt"/>
              </a:rPr>
              <a:t>:  Ensure all students experience a sense of belonging to the College, faculty, staff and their peers.  Create a sense of community that can support a student in choosing and persisting on an academic pathway so that students feel supported to complete their pathway. At Cañada, we have created Interest Areas to implement this essential practice.</a:t>
            </a: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838200" y="2286396"/>
            <a:ext cx="10732418" cy="4925108"/>
          </a:xfrm>
        </p:spPr>
        <p:txBody>
          <a:bodyPr>
            <a:normAutofit fontScale="77500" lnSpcReduction="20000"/>
          </a:bodyPr>
          <a:lstStyle/>
          <a:p>
            <a:pPr marL="0" indent="0">
              <a:buNone/>
            </a:pPr>
            <a:r>
              <a:rPr lang="en-US" dirty="0"/>
              <a:t>How well have we implemented </a:t>
            </a:r>
            <a:r>
              <a:rPr lang="en-US" b="1" dirty="0"/>
              <a:t>Interest Areas </a:t>
            </a:r>
            <a:r>
              <a:rPr lang="en-US" dirty="0"/>
              <a:t>that foster a sense of belonging and community related to student’s program of study?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Concerns or suggestions about Interest Areas?</a:t>
            </a:r>
          </a:p>
          <a:p>
            <a:r>
              <a:rPr lang="en-US" sz="2100" dirty="0"/>
              <a:t>The purpose of the Interest Area group is not clear to many – nor who leads and how it relates to it’s Success Team</a:t>
            </a:r>
          </a:p>
          <a:p>
            <a:r>
              <a:rPr lang="en-US" sz="2100" dirty="0"/>
              <a:t>Creating and inviting all IA students and faculty (including adjuncts!) to join Canvas shells for each Interest Area is a great first step in helping create awareness.  But many students and faculty still don’t really know what they are or why Interest Areas are.</a:t>
            </a:r>
          </a:p>
          <a:p>
            <a:r>
              <a:rPr lang="en-US" sz="2100" dirty="0"/>
              <a:t>The pandemic has impeded creating more of a sense of community related to the Interest Areas.</a:t>
            </a:r>
          </a:p>
          <a:p>
            <a:r>
              <a:rPr lang="en-US" sz="2100" dirty="0"/>
              <a:t>The relationship between Divisions and Interest Areas is confusing.  How can we fix this?</a:t>
            </a:r>
          </a:p>
          <a:p>
            <a:r>
              <a:rPr lang="en-US" sz="2100" dirty="0"/>
              <a:t>Getting FYE and Career Exploration events better organized will also help.</a:t>
            </a:r>
          </a:p>
          <a:p>
            <a:pPr marL="0" indent="0">
              <a:buNone/>
            </a:pPr>
            <a:endParaRPr lang="en-US" dirty="0"/>
          </a:p>
        </p:txBody>
      </p:sp>
      <p:pic>
        <p:nvPicPr>
          <p:cNvPr id="6146" name="Picture 2">
            <a:extLst>
              <a:ext uri="{FF2B5EF4-FFF2-40B4-BE49-F238E27FC236}">
                <a16:creationId xmlns:a16="http://schemas.microsoft.com/office/drawing/2014/main" id="{D94324E9-11CA-4D93-80D3-96AEB75A2E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92413" y="431101"/>
            <a:ext cx="1602672" cy="160267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54F6882-5D0A-4216-8241-D00CC318CF3E}"/>
              </a:ext>
            </a:extLst>
          </p:cNvPr>
          <p:cNvPicPr>
            <a:picLocks noChangeAspect="1"/>
          </p:cNvPicPr>
          <p:nvPr/>
        </p:nvPicPr>
        <p:blipFill>
          <a:blip r:embed="rId3"/>
          <a:stretch>
            <a:fillRect/>
          </a:stretch>
        </p:blipFill>
        <p:spPr>
          <a:xfrm>
            <a:off x="1733748" y="3085618"/>
            <a:ext cx="8022996" cy="258537"/>
          </a:xfrm>
          <a:prstGeom prst="rect">
            <a:avLst/>
          </a:prstGeom>
        </p:spPr>
      </p:pic>
      <p:grpSp>
        <p:nvGrpSpPr>
          <p:cNvPr id="6" name="Group 5">
            <a:extLst>
              <a:ext uri="{FF2B5EF4-FFF2-40B4-BE49-F238E27FC236}">
                <a16:creationId xmlns:a16="http://schemas.microsoft.com/office/drawing/2014/main" id="{0D466837-686D-45C0-9978-3ED94E260025}"/>
              </a:ext>
            </a:extLst>
          </p:cNvPr>
          <p:cNvGrpSpPr/>
          <p:nvPr/>
        </p:nvGrpSpPr>
        <p:grpSpPr>
          <a:xfrm>
            <a:off x="4573636" y="3423788"/>
            <a:ext cx="609462" cy="823076"/>
            <a:chOff x="6675817" y="3667027"/>
            <a:chExt cx="609462" cy="823076"/>
          </a:xfrm>
        </p:grpSpPr>
        <p:sp>
          <p:nvSpPr>
            <p:cNvPr id="7" name="Isosceles Triangle 6">
              <a:extLst>
                <a:ext uri="{FF2B5EF4-FFF2-40B4-BE49-F238E27FC236}">
                  <a16:creationId xmlns:a16="http://schemas.microsoft.com/office/drawing/2014/main" id="{2EC9A448-1815-4D28-B501-8BABD6B773E9}"/>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51B0E66-CA50-4B01-A3EE-F09F41ED3F80}"/>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9" name="Group 8">
            <a:extLst>
              <a:ext uri="{FF2B5EF4-FFF2-40B4-BE49-F238E27FC236}">
                <a16:creationId xmlns:a16="http://schemas.microsoft.com/office/drawing/2014/main" id="{EAC23CAE-FB2B-42BF-AE91-9EAC83304A20}"/>
              </a:ext>
            </a:extLst>
          </p:cNvPr>
          <p:cNvGrpSpPr/>
          <p:nvPr/>
        </p:nvGrpSpPr>
        <p:grpSpPr>
          <a:xfrm>
            <a:off x="1922456" y="3393449"/>
            <a:ext cx="431528" cy="584776"/>
            <a:chOff x="7908477" y="3951166"/>
            <a:chExt cx="431528" cy="584776"/>
          </a:xfrm>
        </p:grpSpPr>
        <p:sp>
          <p:nvSpPr>
            <p:cNvPr id="10" name="Isosceles Triangle 9">
              <a:extLst>
                <a:ext uri="{FF2B5EF4-FFF2-40B4-BE49-F238E27FC236}">
                  <a16:creationId xmlns:a16="http://schemas.microsoft.com/office/drawing/2014/main" id="{E4BC870A-05E1-4F18-BD89-CAE6F2451493}"/>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612D601-2582-4140-B236-8DE5B354A5F0}"/>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12" name="Group 11">
            <a:extLst>
              <a:ext uri="{FF2B5EF4-FFF2-40B4-BE49-F238E27FC236}">
                <a16:creationId xmlns:a16="http://schemas.microsoft.com/office/drawing/2014/main" id="{A015D7AE-3276-4584-BB72-77C8C8632361}"/>
              </a:ext>
            </a:extLst>
          </p:cNvPr>
          <p:cNvGrpSpPr/>
          <p:nvPr/>
        </p:nvGrpSpPr>
        <p:grpSpPr>
          <a:xfrm>
            <a:off x="6739872" y="3423788"/>
            <a:ext cx="455766" cy="584776"/>
            <a:chOff x="8862157" y="4103566"/>
            <a:chExt cx="455766" cy="584776"/>
          </a:xfrm>
        </p:grpSpPr>
        <p:sp>
          <p:nvSpPr>
            <p:cNvPr id="13" name="Isosceles Triangle 12">
              <a:extLst>
                <a:ext uri="{FF2B5EF4-FFF2-40B4-BE49-F238E27FC236}">
                  <a16:creationId xmlns:a16="http://schemas.microsoft.com/office/drawing/2014/main" id="{12564D1E-5989-4012-9311-CF2D9E062952}"/>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2F4BF94-3A96-416E-9477-B8178DB17953}"/>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15" name="TextBox 14">
            <a:extLst>
              <a:ext uri="{FF2B5EF4-FFF2-40B4-BE49-F238E27FC236}">
                <a16:creationId xmlns:a16="http://schemas.microsoft.com/office/drawing/2014/main" id="{4A3CBF7E-3917-47B2-9105-F1D887BE5C72}"/>
              </a:ext>
            </a:extLst>
          </p:cNvPr>
          <p:cNvSpPr txBox="1"/>
          <p:nvPr/>
        </p:nvSpPr>
        <p:spPr>
          <a:xfrm>
            <a:off x="4638055" y="4147007"/>
            <a:ext cx="476412" cy="369332"/>
          </a:xfrm>
          <a:prstGeom prst="rect">
            <a:avLst/>
          </a:prstGeom>
          <a:noFill/>
        </p:spPr>
        <p:txBody>
          <a:bodyPr wrap="none" rtlCol="0">
            <a:spAutoFit/>
          </a:bodyPr>
          <a:lstStyle/>
          <a:p>
            <a:r>
              <a:rPr lang="en-US" dirty="0"/>
              <a:t>4.4</a:t>
            </a:r>
          </a:p>
        </p:txBody>
      </p:sp>
    </p:spTree>
    <p:extLst>
      <p:ext uri="{BB962C8B-B14F-4D97-AF65-F5344CB8AC3E}">
        <p14:creationId xmlns:p14="http://schemas.microsoft.com/office/powerpoint/2010/main" val="1622007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838200" y="254421"/>
            <a:ext cx="7485668" cy="1803969"/>
          </a:xfrm>
          <a:ln>
            <a:solidFill>
              <a:schemeClr val="tx1"/>
            </a:solidFill>
          </a:ln>
        </p:spPr>
        <p:txBody>
          <a:bodyPr>
            <a:noAutofit/>
          </a:bodyPr>
          <a:lstStyle/>
          <a:p>
            <a:r>
              <a:rPr lang="en-US" sz="2000" b="1" dirty="0">
                <a:latin typeface="+mn-lt"/>
              </a:rPr>
              <a:t>KEEPING STUDENTS ON THE PATH</a:t>
            </a:r>
            <a:r>
              <a:rPr lang="en-US" sz="2000" dirty="0">
                <a:latin typeface="+mn-lt"/>
              </a:rPr>
              <a:t>:  The college schedules courses to ensure students can take the courses they need when they need them, can plan their lives around school from one term to the next, and can complete their programs in as short a time as possible.</a:t>
            </a: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838200" y="2268312"/>
            <a:ext cx="10515600" cy="4351338"/>
          </a:xfrm>
        </p:spPr>
        <p:txBody>
          <a:bodyPr>
            <a:normAutofit lnSpcReduction="10000"/>
          </a:bodyPr>
          <a:lstStyle/>
          <a:p>
            <a:pPr marL="0" indent="0">
              <a:buNone/>
            </a:pPr>
            <a:r>
              <a:rPr lang="en-US" dirty="0"/>
              <a:t>How well have we implemented </a:t>
            </a:r>
            <a:r>
              <a:rPr lang="en-US" b="1" dirty="0"/>
              <a:t>Course Scheduling </a:t>
            </a:r>
            <a:r>
              <a:rPr lang="en-US" dirty="0"/>
              <a:t>to ensure students can take the courses they need when they need them?</a:t>
            </a:r>
          </a:p>
          <a:p>
            <a:pPr marL="0" indent="0">
              <a:buNone/>
            </a:pPr>
            <a:endParaRPr lang="en-US" dirty="0"/>
          </a:p>
          <a:p>
            <a:pPr marL="0" indent="0">
              <a:buNone/>
            </a:pPr>
            <a:endParaRPr lang="en-US" dirty="0"/>
          </a:p>
          <a:p>
            <a:pPr marL="0" indent="0">
              <a:buNone/>
            </a:pPr>
            <a:endParaRPr lang="en-US" dirty="0"/>
          </a:p>
          <a:p>
            <a:pPr marL="0" indent="0">
              <a:buNone/>
            </a:pPr>
            <a:r>
              <a:rPr lang="en-US" dirty="0"/>
              <a:t>Concerns or suggestions about improving the course schedule?</a:t>
            </a:r>
          </a:p>
          <a:p>
            <a:r>
              <a:rPr lang="en-US" sz="1800" dirty="0"/>
              <a:t>Very little progress has been made on this.</a:t>
            </a:r>
          </a:p>
          <a:p>
            <a:r>
              <a:rPr lang="en-US" sz="1800" dirty="0"/>
              <a:t>Students are swirling more than ever (SKY, CSM), so we should coordinate with our sister colleges and align our schedule better with theirs.  Students no longer see us as individual colleges, but take whatever suits their schedule.</a:t>
            </a:r>
          </a:p>
          <a:p>
            <a:r>
              <a:rPr lang="en-US" sz="1800" dirty="0"/>
              <a:t>Students still report they can’t get the classes they want (esp. on Tu/Th).  Our 4-day/week schedule creates problems for students.</a:t>
            </a:r>
          </a:p>
        </p:txBody>
      </p:sp>
      <p:pic>
        <p:nvPicPr>
          <p:cNvPr id="7170" name="Picture 2">
            <a:extLst>
              <a:ext uri="{FF2B5EF4-FFF2-40B4-BE49-F238E27FC236}">
                <a16:creationId xmlns:a16="http://schemas.microsoft.com/office/drawing/2014/main" id="{07E75C04-0423-46FB-95BD-7314190BF9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5404" y="238350"/>
            <a:ext cx="1827112" cy="182711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E84C4D2-C07D-443B-86AD-16091FD5A76F}"/>
              </a:ext>
            </a:extLst>
          </p:cNvPr>
          <p:cNvPicPr>
            <a:picLocks noChangeAspect="1"/>
          </p:cNvPicPr>
          <p:nvPr/>
        </p:nvPicPr>
        <p:blipFill>
          <a:blip r:embed="rId3"/>
          <a:stretch>
            <a:fillRect/>
          </a:stretch>
        </p:blipFill>
        <p:spPr>
          <a:xfrm>
            <a:off x="1526358" y="3029062"/>
            <a:ext cx="8022996" cy="258537"/>
          </a:xfrm>
          <a:prstGeom prst="rect">
            <a:avLst/>
          </a:prstGeom>
        </p:spPr>
      </p:pic>
      <p:grpSp>
        <p:nvGrpSpPr>
          <p:cNvPr id="6" name="Group 5">
            <a:extLst>
              <a:ext uri="{FF2B5EF4-FFF2-40B4-BE49-F238E27FC236}">
                <a16:creationId xmlns:a16="http://schemas.microsoft.com/office/drawing/2014/main" id="{249754FD-63BF-4D2E-B268-5ECFE8FC6F24}"/>
              </a:ext>
            </a:extLst>
          </p:cNvPr>
          <p:cNvGrpSpPr/>
          <p:nvPr/>
        </p:nvGrpSpPr>
        <p:grpSpPr>
          <a:xfrm>
            <a:off x="4074021" y="3367232"/>
            <a:ext cx="609462" cy="823076"/>
            <a:chOff x="6675817" y="3667027"/>
            <a:chExt cx="609462" cy="823076"/>
          </a:xfrm>
        </p:grpSpPr>
        <p:sp>
          <p:nvSpPr>
            <p:cNvPr id="7" name="Isosceles Triangle 6">
              <a:extLst>
                <a:ext uri="{FF2B5EF4-FFF2-40B4-BE49-F238E27FC236}">
                  <a16:creationId xmlns:a16="http://schemas.microsoft.com/office/drawing/2014/main" id="{27E0EE58-3CDE-4667-A6F4-FAFF73FD08B4}"/>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39BC09C-BD93-43E0-8603-6F0D5ED1C5F1}"/>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9" name="Group 8">
            <a:extLst>
              <a:ext uri="{FF2B5EF4-FFF2-40B4-BE49-F238E27FC236}">
                <a16:creationId xmlns:a16="http://schemas.microsoft.com/office/drawing/2014/main" id="{0D906C10-A430-4FC9-8F14-7E0E295A0E25}"/>
              </a:ext>
            </a:extLst>
          </p:cNvPr>
          <p:cNvGrpSpPr/>
          <p:nvPr/>
        </p:nvGrpSpPr>
        <p:grpSpPr>
          <a:xfrm>
            <a:off x="1310594" y="3332493"/>
            <a:ext cx="431528" cy="584776"/>
            <a:chOff x="7908477" y="3951166"/>
            <a:chExt cx="431528" cy="584776"/>
          </a:xfrm>
        </p:grpSpPr>
        <p:sp>
          <p:nvSpPr>
            <p:cNvPr id="10" name="Isosceles Triangle 9">
              <a:extLst>
                <a:ext uri="{FF2B5EF4-FFF2-40B4-BE49-F238E27FC236}">
                  <a16:creationId xmlns:a16="http://schemas.microsoft.com/office/drawing/2014/main" id="{18BDDB30-618D-4B12-B25F-235C114A08E4}"/>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B9F6B3D7-C7DB-4105-89D1-727DB5D6415B}"/>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12" name="Group 11">
            <a:extLst>
              <a:ext uri="{FF2B5EF4-FFF2-40B4-BE49-F238E27FC236}">
                <a16:creationId xmlns:a16="http://schemas.microsoft.com/office/drawing/2014/main" id="{064745BB-F0A5-44E1-AE7A-BC203EF56658}"/>
              </a:ext>
            </a:extLst>
          </p:cNvPr>
          <p:cNvGrpSpPr/>
          <p:nvPr/>
        </p:nvGrpSpPr>
        <p:grpSpPr>
          <a:xfrm>
            <a:off x="6512682" y="3332493"/>
            <a:ext cx="455766" cy="584776"/>
            <a:chOff x="8862157" y="4103566"/>
            <a:chExt cx="455766" cy="584776"/>
          </a:xfrm>
        </p:grpSpPr>
        <p:sp>
          <p:nvSpPr>
            <p:cNvPr id="13" name="Isosceles Triangle 12">
              <a:extLst>
                <a:ext uri="{FF2B5EF4-FFF2-40B4-BE49-F238E27FC236}">
                  <a16:creationId xmlns:a16="http://schemas.microsoft.com/office/drawing/2014/main" id="{EDF18581-DBD9-49CA-A791-B3E76213817D}"/>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C35986ED-0B5A-40E9-A99C-A0D3CD678043}"/>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15" name="TextBox 14">
            <a:extLst>
              <a:ext uri="{FF2B5EF4-FFF2-40B4-BE49-F238E27FC236}">
                <a16:creationId xmlns:a16="http://schemas.microsoft.com/office/drawing/2014/main" id="{B9E21B46-5AD6-4FA5-AAC4-F18125E004E5}"/>
              </a:ext>
            </a:extLst>
          </p:cNvPr>
          <p:cNvSpPr txBox="1"/>
          <p:nvPr/>
        </p:nvSpPr>
        <p:spPr>
          <a:xfrm>
            <a:off x="4138440" y="4090451"/>
            <a:ext cx="476412" cy="369332"/>
          </a:xfrm>
          <a:prstGeom prst="rect">
            <a:avLst/>
          </a:prstGeom>
          <a:noFill/>
        </p:spPr>
        <p:txBody>
          <a:bodyPr wrap="none" rtlCol="0">
            <a:spAutoFit/>
          </a:bodyPr>
          <a:lstStyle/>
          <a:p>
            <a:r>
              <a:rPr lang="en-US" dirty="0"/>
              <a:t>4.1</a:t>
            </a:r>
          </a:p>
        </p:txBody>
      </p:sp>
    </p:spTree>
    <p:extLst>
      <p:ext uri="{BB962C8B-B14F-4D97-AF65-F5344CB8AC3E}">
        <p14:creationId xmlns:p14="http://schemas.microsoft.com/office/powerpoint/2010/main" val="1408624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838200" y="254421"/>
            <a:ext cx="7957008" cy="1883125"/>
          </a:xfrm>
          <a:ln>
            <a:solidFill>
              <a:schemeClr val="tx1"/>
            </a:solidFill>
          </a:ln>
        </p:spPr>
        <p:txBody>
          <a:bodyPr>
            <a:noAutofit/>
          </a:bodyPr>
          <a:lstStyle/>
          <a:p>
            <a:r>
              <a:rPr lang="en-US" sz="2000" b="1" dirty="0">
                <a:latin typeface="+mn-lt"/>
              </a:rPr>
              <a:t>ENSURING THAT STUDENTS ARE LEARNING:</a:t>
            </a:r>
            <a:r>
              <a:rPr lang="en-US" sz="2000" dirty="0">
                <a:latin typeface="+mn-lt"/>
              </a:rPr>
              <a:t> Students have ample opportunity to apply and deepen knowledge and skills through projects, internships, co-ops, clinical placements, group projects outside of class, service learning, study abroad and other experiential learning activities that program faculty intentionally embed into coursework.</a:t>
            </a: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862668" y="2280724"/>
            <a:ext cx="10515600" cy="4732818"/>
          </a:xfrm>
        </p:spPr>
        <p:txBody>
          <a:bodyPr>
            <a:normAutofit/>
          </a:bodyPr>
          <a:lstStyle/>
          <a:p>
            <a:pPr marL="0" indent="0">
              <a:buNone/>
            </a:pPr>
            <a:r>
              <a:rPr lang="en-US" dirty="0"/>
              <a:t>How well have we implemented </a:t>
            </a:r>
            <a:r>
              <a:rPr lang="en-US" b="1" dirty="0"/>
              <a:t>career exploration </a:t>
            </a:r>
            <a:r>
              <a:rPr lang="en-US" dirty="0"/>
              <a:t>and work-based and project-based learning?</a:t>
            </a:r>
          </a:p>
          <a:p>
            <a:pPr marL="0" indent="0">
              <a:buNone/>
            </a:pPr>
            <a:endParaRPr lang="en-US" dirty="0"/>
          </a:p>
          <a:p>
            <a:pPr marL="0" indent="0">
              <a:buNone/>
            </a:pPr>
            <a:endParaRPr lang="en-US" dirty="0"/>
          </a:p>
          <a:p>
            <a:pPr marL="0" indent="0">
              <a:buNone/>
            </a:pPr>
            <a:endParaRPr lang="en-US" dirty="0"/>
          </a:p>
          <a:p>
            <a:pPr marL="0" indent="0">
              <a:buNone/>
            </a:pPr>
            <a:r>
              <a:rPr lang="en-US" dirty="0"/>
              <a:t>Concerns or suggestions about providing students with a range of career exploration opportunities?</a:t>
            </a:r>
          </a:p>
          <a:p>
            <a:r>
              <a:rPr lang="en-US" sz="1800" dirty="0"/>
              <a:t>Who leads on this?  Interest Area Faculty? Career Center?  Some combination?  </a:t>
            </a:r>
          </a:p>
          <a:p>
            <a:r>
              <a:rPr lang="en-US" sz="1800" dirty="0"/>
              <a:t>Needs staff support (like the temp PSC) to engage more employers, scale, and coordinate with other community partnership efforts.</a:t>
            </a:r>
          </a:p>
          <a:p>
            <a:r>
              <a:rPr lang="en-US" sz="1800" dirty="0"/>
              <a:t>How do we continue to scale practices like the Speaker Series across the campus?</a:t>
            </a:r>
          </a:p>
        </p:txBody>
      </p:sp>
      <p:pic>
        <p:nvPicPr>
          <p:cNvPr id="3074" name="Picture 2">
            <a:extLst>
              <a:ext uri="{FF2B5EF4-FFF2-40B4-BE49-F238E27FC236}">
                <a16:creationId xmlns:a16="http://schemas.microsoft.com/office/drawing/2014/main" id="{DA6A13ED-8985-4C53-94FD-7006C45802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7121" y="244719"/>
            <a:ext cx="1902528" cy="19025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517F88E4-D4D4-4D28-848C-BD7D60138375}"/>
              </a:ext>
            </a:extLst>
          </p:cNvPr>
          <p:cNvPicPr>
            <a:picLocks noChangeAspect="1"/>
          </p:cNvPicPr>
          <p:nvPr/>
        </p:nvPicPr>
        <p:blipFill>
          <a:blip r:embed="rId3"/>
          <a:stretch>
            <a:fillRect/>
          </a:stretch>
        </p:blipFill>
        <p:spPr>
          <a:xfrm>
            <a:off x="2049496" y="3341162"/>
            <a:ext cx="8022996" cy="258537"/>
          </a:xfrm>
          <a:prstGeom prst="rect">
            <a:avLst/>
          </a:prstGeom>
        </p:spPr>
      </p:pic>
      <p:grpSp>
        <p:nvGrpSpPr>
          <p:cNvPr id="6" name="Group 5">
            <a:extLst>
              <a:ext uri="{FF2B5EF4-FFF2-40B4-BE49-F238E27FC236}">
                <a16:creationId xmlns:a16="http://schemas.microsoft.com/office/drawing/2014/main" id="{051ACF33-D234-4F28-AB02-34B7AFF5A129}"/>
              </a:ext>
            </a:extLst>
          </p:cNvPr>
          <p:cNvGrpSpPr/>
          <p:nvPr/>
        </p:nvGrpSpPr>
        <p:grpSpPr>
          <a:xfrm>
            <a:off x="5360727" y="3679332"/>
            <a:ext cx="609462" cy="823076"/>
            <a:chOff x="6675817" y="3667027"/>
            <a:chExt cx="609462" cy="823076"/>
          </a:xfrm>
        </p:grpSpPr>
        <p:sp>
          <p:nvSpPr>
            <p:cNvPr id="7" name="Isosceles Triangle 6">
              <a:extLst>
                <a:ext uri="{FF2B5EF4-FFF2-40B4-BE49-F238E27FC236}">
                  <a16:creationId xmlns:a16="http://schemas.microsoft.com/office/drawing/2014/main" id="{AACAE5AD-4930-4B60-BEC5-2293CCF5DCBB}"/>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0EEFE8A-984A-4DAE-B242-E00EFCF28AA0}"/>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9" name="Group 8">
            <a:extLst>
              <a:ext uri="{FF2B5EF4-FFF2-40B4-BE49-F238E27FC236}">
                <a16:creationId xmlns:a16="http://schemas.microsoft.com/office/drawing/2014/main" id="{12FE2AA3-AC12-492B-AC63-EFE4FD738F84}"/>
              </a:ext>
            </a:extLst>
          </p:cNvPr>
          <p:cNvGrpSpPr/>
          <p:nvPr/>
        </p:nvGrpSpPr>
        <p:grpSpPr>
          <a:xfrm>
            <a:off x="3821909" y="3648993"/>
            <a:ext cx="431528" cy="584776"/>
            <a:chOff x="7908477" y="3951166"/>
            <a:chExt cx="431528" cy="584776"/>
          </a:xfrm>
        </p:grpSpPr>
        <p:sp>
          <p:nvSpPr>
            <p:cNvPr id="10" name="Isosceles Triangle 9">
              <a:extLst>
                <a:ext uri="{FF2B5EF4-FFF2-40B4-BE49-F238E27FC236}">
                  <a16:creationId xmlns:a16="http://schemas.microsoft.com/office/drawing/2014/main" id="{529F34D9-56B8-435C-B02A-0E3AEA21A21B}"/>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9F584AD-A6C7-452B-A8F1-2D7ACE4EF150}"/>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12" name="Group 11">
            <a:extLst>
              <a:ext uri="{FF2B5EF4-FFF2-40B4-BE49-F238E27FC236}">
                <a16:creationId xmlns:a16="http://schemas.microsoft.com/office/drawing/2014/main" id="{25D43EC0-CD67-461F-94F2-DD08FAA689CC}"/>
              </a:ext>
            </a:extLst>
          </p:cNvPr>
          <p:cNvGrpSpPr/>
          <p:nvPr/>
        </p:nvGrpSpPr>
        <p:grpSpPr>
          <a:xfrm>
            <a:off x="7838046" y="3664382"/>
            <a:ext cx="455766" cy="584776"/>
            <a:chOff x="8862157" y="4103566"/>
            <a:chExt cx="455766" cy="584776"/>
          </a:xfrm>
        </p:grpSpPr>
        <p:sp>
          <p:nvSpPr>
            <p:cNvPr id="13" name="Isosceles Triangle 12">
              <a:extLst>
                <a:ext uri="{FF2B5EF4-FFF2-40B4-BE49-F238E27FC236}">
                  <a16:creationId xmlns:a16="http://schemas.microsoft.com/office/drawing/2014/main" id="{E545120B-6216-4427-B46C-2F781148602D}"/>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7AD8175C-FC25-4EF8-9C1C-75BC74971639}"/>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15" name="TextBox 14">
            <a:extLst>
              <a:ext uri="{FF2B5EF4-FFF2-40B4-BE49-F238E27FC236}">
                <a16:creationId xmlns:a16="http://schemas.microsoft.com/office/drawing/2014/main" id="{8E2788F8-729A-4EBF-9E02-26688D2B7158}"/>
              </a:ext>
            </a:extLst>
          </p:cNvPr>
          <p:cNvSpPr txBox="1"/>
          <p:nvPr/>
        </p:nvSpPr>
        <p:spPr>
          <a:xfrm>
            <a:off x="5425146" y="4402551"/>
            <a:ext cx="476412" cy="369332"/>
          </a:xfrm>
          <a:prstGeom prst="rect">
            <a:avLst/>
          </a:prstGeom>
          <a:noFill/>
        </p:spPr>
        <p:txBody>
          <a:bodyPr wrap="none" rtlCol="0">
            <a:spAutoFit/>
          </a:bodyPr>
          <a:lstStyle/>
          <a:p>
            <a:r>
              <a:rPr lang="en-US" dirty="0"/>
              <a:t>5.0</a:t>
            </a:r>
          </a:p>
        </p:txBody>
      </p:sp>
    </p:spTree>
    <p:extLst>
      <p:ext uri="{BB962C8B-B14F-4D97-AF65-F5344CB8AC3E}">
        <p14:creationId xmlns:p14="http://schemas.microsoft.com/office/powerpoint/2010/main" val="3841684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532170" y="287726"/>
            <a:ext cx="9144409" cy="1540823"/>
          </a:xfrm>
          <a:ln>
            <a:solidFill>
              <a:schemeClr val="tx1"/>
            </a:solidFill>
          </a:ln>
        </p:spPr>
        <p:txBody>
          <a:bodyPr>
            <a:noAutofit/>
          </a:bodyPr>
          <a:lstStyle/>
          <a:p>
            <a:pPr>
              <a:lnSpc>
                <a:spcPct val="100000"/>
              </a:lnSpc>
            </a:pPr>
            <a:r>
              <a:rPr lang="en-US" sz="2000" b="1" dirty="0">
                <a:latin typeface="+mn-lt"/>
              </a:rPr>
              <a:t>ENSURING THAT STUDENTS ARE LEARNING:  </a:t>
            </a:r>
            <a:r>
              <a:rPr lang="en-US" sz="2000" dirty="0">
                <a:latin typeface="+mn-lt"/>
              </a:rPr>
              <a:t>The College helps students document their learning for employers and universities through portfolios and other means beyond transcripts.</a:t>
            </a: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513214" y="1964946"/>
            <a:ext cx="11285496" cy="4351338"/>
          </a:xfrm>
        </p:spPr>
        <p:txBody>
          <a:bodyPr/>
          <a:lstStyle/>
          <a:p>
            <a:pPr marL="0" indent="0">
              <a:buNone/>
            </a:pPr>
            <a:r>
              <a:rPr lang="en-US" dirty="0"/>
              <a:t>How well have we implemented helping students to </a:t>
            </a:r>
            <a:r>
              <a:rPr lang="en-US" b="1" dirty="0"/>
              <a:t>document their learning</a:t>
            </a:r>
            <a:r>
              <a:rPr lang="en-US" dirty="0"/>
              <a:t> for employers and universities through means beyond transcripts?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Concerns or suggestions about helping students to document their learning?</a:t>
            </a:r>
          </a:p>
          <a:p>
            <a:r>
              <a:rPr lang="en-US" sz="2000" dirty="0"/>
              <a:t>Better partnership between the Transfer Center and Interest Area groups could help.</a:t>
            </a:r>
          </a:p>
          <a:p>
            <a:r>
              <a:rPr lang="en-US" sz="2000" dirty="0"/>
              <a:t>Responses indicate that many do not see the utility of doing this.</a:t>
            </a:r>
          </a:p>
          <a:p>
            <a:pPr marL="0" indent="0">
              <a:buNone/>
            </a:pPr>
            <a:endParaRPr lang="en-US" sz="1600" dirty="0"/>
          </a:p>
        </p:txBody>
      </p:sp>
      <p:pic>
        <p:nvPicPr>
          <p:cNvPr id="4098" name="Picture 2">
            <a:extLst>
              <a:ext uri="{FF2B5EF4-FFF2-40B4-BE49-F238E27FC236}">
                <a16:creationId xmlns:a16="http://schemas.microsoft.com/office/drawing/2014/main" id="{DDB67AFB-E0B3-4A68-A3B2-156AF78DC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6580" y="254421"/>
            <a:ext cx="1677220" cy="167722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A352A669-9BDD-41CA-B0C7-F4ED2E37BB28}"/>
              </a:ext>
            </a:extLst>
          </p:cNvPr>
          <p:cNvPicPr>
            <a:picLocks noChangeAspect="1"/>
          </p:cNvPicPr>
          <p:nvPr/>
        </p:nvPicPr>
        <p:blipFill>
          <a:blip r:embed="rId3"/>
          <a:stretch>
            <a:fillRect/>
          </a:stretch>
        </p:blipFill>
        <p:spPr>
          <a:xfrm>
            <a:off x="2029830" y="3203508"/>
            <a:ext cx="8022996" cy="258537"/>
          </a:xfrm>
          <a:prstGeom prst="rect">
            <a:avLst/>
          </a:prstGeom>
        </p:spPr>
      </p:pic>
      <p:grpSp>
        <p:nvGrpSpPr>
          <p:cNvPr id="17" name="Group 16">
            <a:extLst>
              <a:ext uri="{FF2B5EF4-FFF2-40B4-BE49-F238E27FC236}">
                <a16:creationId xmlns:a16="http://schemas.microsoft.com/office/drawing/2014/main" id="{20BCD676-5859-4DE6-804F-1456445E3F74}"/>
              </a:ext>
            </a:extLst>
          </p:cNvPr>
          <p:cNvGrpSpPr/>
          <p:nvPr/>
        </p:nvGrpSpPr>
        <p:grpSpPr>
          <a:xfrm>
            <a:off x="5614439" y="3541678"/>
            <a:ext cx="609462" cy="823076"/>
            <a:chOff x="6675817" y="3667027"/>
            <a:chExt cx="609462" cy="823076"/>
          </a:xfrm>
        </p:grpSpPr>
        <p:sp>
          <p:nvSpPr>
            <p:cNvPr id="18" name="Isosceles Triangle 17">
              <a:extLst>
                <a:ext uri="{FF2B5EF4-FFF2-40B4-BE49-F238E27FC236}">
                  <a16:creationId xmlns:a16="http://schemas.microsoft.com/office/drawing/2014/main" id="{DB07D72B-26AA-4539-B752-7E8627A16C0E}"/>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14D89493-F6BA-4175-8F78-57B717732F5F}"/>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20" name="Group 19">
            <a:extLst>
              <a:ext uri="{FF2B5EF4-FFF2-40B4-BE49-F238E27FC236}">
                <a16:creationId xmlns:a16="http://schemas.microsoft.com/office/drawing/2014/main" id="{E45590A0-7FE1-4F23-9830-D47AEFEDB77A}"/>
              </a:ext>
            </a:extLst>
          </p:cNvPr>
          <p:cNvGrpSpPr/>
          <p:nvPr/>
        </p:nvGrpSpPr>
        <p:grpSpPr>
          <a:xfrm>
            <a:off x="3802243" y="3511339"/>
            <a:ext cx="431528" cy="584776"/>
            <a:chOff x="7908477" y="3951166"/>
            <a:chExt cx="431528" cy="584776"/>
          </a:xfrm>
        </p:grpSpPr>
        <p:sp>
          <p:nvSpPr>
            <p:cNvPr id="21" name="Isosceles Triangle 20">
              <a:extLst>
                <a:ext uri="{FF2B5EF4-FFF2-40B4-BE49-F238E27FC236}">
                  <a16:creationId xmlns:a16="http://schemas.microsoft.com/office/drawing/2014/main" id="{EF91FEE9-9237-4A46-A03A-D83D84261036}"/>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3FC31258-6591-459B-8166-373C82A013DE}"/>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23" name="Group 22">
            <a:extLst>
              <a:ext uri="{FF2B5EF4-FFF2-40B4-BE49-F238E27FC236}">
                <a16:creationId xmlns:a16="http://schemas.microsoft.com/office/drawing/2014/main" id="{AFEB9AA4-4EDE-4EB2-B892-57ADCA6E60EE}"/>
              </a:ext>
            </a:extLst>
          </p:cNvPr>
          <p:cNvGrpSpPr/>
          <p:nvPr/>
        </p:nvGrpSpPr>
        <p:grpSpPr>
          <a:xfrm>
            <a:off x="7818380" y="3526728"/>
            <a:ext cx="455766" cy="584776"/>
            <a:chOff x="8862157" y="4103566"/>
            <a:chExt cx="455766" cy="584776"/>
          </a:xfrm>
        </p:grpSpPr>
        <p:sp>
          <p:nvSpPr>
            <p:cNvPr id="24" name="Isosceles Triangle 23">
              <a:extLst>
                <a:ext uri="{FF2B5EF4-FFF2-40B4-BE49-F238E27FC236}">
                  <a16:creationId xmlns:a16="http://schemas.microsoft.com/office/drawing/2014/main" id="{ABB86FE6-0EBD-475E-A572-01E74B82C2F3}"/>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2867065D-12C4-46EB-A7D8-98223269FF7F}"/>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26" name="TextBox 25">
            <a:extLst>
              <a:ext uri="{FF2B5EF4-FFF2-40B4-BE49-F238E27FC236}">
                <a16:creationId xmlns:a16="http://schemas.microsoft.com/office/drawing/2014/main" id="{E285B38C-4B7F-43A1-9657-E379846B4466}"/>
              </a:ext>
            </a:extLst>
          </p:cNvPr>
          <p:cNvSpPr txBox="1"/>
          <p:nvPr/>
        </p:nvSpPr>
        <p:spPr>
          <a:xfrm>
            <a:off x="5678858" y="4264897"/>
            <a:ext cx="476412" cy="369332"/>
          </a:xfrm>
          <a:prstGeom prst="rect">
            <a:avLst/>
          </a:prstGeom>
          <a:noFill/>
        </p:spPr>
        <p:txBody>
          <a:bodyPr wrap="none" rtlCol="0">
            <a:spAutoFit/>
          </a:bodyPr>
          <a:lstStyle/>
          <a:p>
            <a:r>
              <a:rPr lang="en-US" dirty="0"/>
              <a:t>5.3</a:t>
            </a:r>
          </a:p>
        </p:txBody>
      </p:sp>
    </p:spTree>
    <p:extLst>
      <p:ext uri="{BB962C8B-B14F-4D97-AF65-F5344CB8AC3E}">
        <p14:creationId xmlns:p14="http://schemas.microsoft.com/office/powerpoint/2010/main" val="3327908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EA371-C28D-4E7C-9CF0-199E04DC9C99}"/>
              </a:ext>
            </a:extLst>
          </p:cNvPr>
          <p:cNvSpPr>
            <a:spLocks noGrp="1"/>
          </p:cNvSpPr>
          <p:nvPr>
            <p:ph type="title"/>
          </p:nvPr>
        </p:nvSpPr>
        <p:spPr/>
        <p:txBody>
          <a:bodyPr/>
          <a:lstStyle/>
          <a:p>
            <a:r>
              <a:rPr lang="en-US" dirty="0"/>
              <a:t>Additional feedback on the redesign process</a:t>
            </a:r>
          </a:p>
        </p:txBody>
      </p:sp>
      <p:sp>
        <p:nvSpPr>
          <p:cNvPr id="3" name="Content Placeholder 2">
            <a:extLst>
              <a:ext uri="{FF2B5EF4-FFF2-40B4-BE49-F238E27FC236}">
                <a16:creationId xmlns:a16="http://schemas.microsoft.com/office/drawing/2014/main" id="{9707797A-60F8-49D7-A965-68137F1BB718}"/>
              </a:ext>
            </a:extLst>
          </p:cNvPr>
          <p:cNvSpPr>
            <a:spLocks noGrp="1"/>
          </p:cNvSpPr>
          <p:nvPr>
            <p:ph idx="1"/>
          </p:nvPr>
        </p:nvSpPr>
        <p:spPr/>
        <p:txBody>
          <a:bodyPr/>
          <a:lstStyle/>
          <a:p>
            <a:pPr marL="0" indent="0">
              <a:buNone/>
            </a:pPr>
            <a:r>
              <a:rPr lang="en-US" b="1" dirty="0"/>
              <a:t>What is working?</a:t>
            </a:r>
          </a:p>
          <a:p>
            <a:r>
              <a:rPr lang="en-US" dirty="0"/>
              <a:t>Retention Specialists are awesome!</a:t>
            </a:r>
          </a:p>
          <a:p>
            <a:r>
              <a:rPr lang="en-US" dirty="0"/>
              <a:t>Canvas shells have great potential.</a:t>
            </a:r>
          </a:p>
          <a:p>
            <a:r>
              <a:rPr lang="en-US" dirty="0"/>
              <a:t>We’ve accomplished a lot – but it all needs to continue to evolve, improve and be maintained (e.g., program mapper).</a:t>
            </a:r>
          </a:p>
          <a:p>
            <a:r>
              <a:rPr lang="en-US" dirty="0"/>
              <a:t>Having Ron and Margarita as dedicated staff to support the effort is critical and gives hope!</a:t>
            </a:r>
          </a:p>
        </p:txBody>
      </p:sp>
    </p:spTree>
    <p:extLst>
      <p:ext uri="{BB962C8B-B14F-4D97-AF65-F5344CB8AC3E}">
        <p14:creationId xmlns:p14="http://schemas.microsoft.com/office/powerpoint/2010/main" val="3527457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EA371-C28D-4E7C-9CF0-199E04DC9C99}"/>
              </a:ext>
            </a:extLst>
          </p:cNvPr>
          <p:cNvSpPr>
            <a:spLocks noGrp="1"/>
          </p:cNvSpPr>
          <p:nvPr>
            <p:ph type="title"/>
          </p:nvPr>
        </p:nvSpPr>
        <p:spPr/>
        <p:txBody>
          <a:bodyPr/>
          <a:lstStyle/>
          <a:p>
            <a:r>
              <a:rPr lang="en-US" dirty="0"/>
              <a:t>Additional feedback on the redesign process</a:t>
            </a:r>
          </a:p>
        </p:txBody>
      </p:sp>
      <p:sp>
        <p:nvSpPr>
          <p:cNvPr id="3" name="Content Placeholder 2">
            <a:extLst>
              <a:ext uri="{FF2B5EF4-FFF2-40B4-BE49-F238E27FC236}">
                <a16:creationId xmlns:a16="http://schemas.microsoft.com/office/drawing/2014/main" id="{9707797A-60F8-49D7-A965-68137F1BB718}"/>
              </a:ext>
            </a:extLst>
          </p:cNvPr>
          <p:cNvSpPr>
            <a:spLocks noGrp="1"/>
          </p:cNvSpPr>
          <p:nvPr>
            <p:ph idx="1"/>
          </p:nvPr>
        </p:nvSpPr>
        <p:spPr/>
        <p:txBody>
          <a:bodyPr/>
          <a:lstStyle/>
          <a:p>
            <a:pPr marL="0" indent="0">
              <a:buNone/>
            </a:pPr>
            <a:r>
              <a:rPr lang="en-US" b="1" dirty="0"/>
              <a:t>What is not working?</a:t>
            </a:r>
          </a:p>
          <a:p>
            <a:r>
              <a:rPr lang="en-US" dirty="0"/>
              <a:t>Awareness and buy-in is still needed.  Most students and faculty do not know what is going on or what it means.</a:t>
            </a:r>
          </a:p>
          <a:p>
            <a:r>
              <a:rPr lang="en-US" dirty="0"/>
              <a:t>Clarity in roles and responsibilities is essential.</a:t>
            </a:r>
          </a:p>
          <a:p>
            <a:r>
              <a:rPr lang="en-US" dirty="0"/>
              <a:t>Have we really redesigned anything?  Feels like many processes are the same and we haven’t really operationalized changes.</a:t>
            </a:r>
          </a:p>
          <a:p>
            <a:endParaRPr lang="en-US" dirty="0"/>
          </a:p>
          <a:p>
            <a:endParaRPr lang="en-US" dirty="0"/>
          </a:p>
        </p:txBody>
      </p:sp>
    </p:spTree>
    <p:extLst>
      <p:ext uri="{BB962C8B-B14F-4D97-AF65-F5344CB8AC3E}">
        <p14:creationId xmlns:p14="http://schemas.microsoft.com/office/powerpoint/2010/main" val="2110666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0FE00-FCD2-4A73-9CB7-04548F33B3BE}"/>
              </a:ext>
            </a:extLst>
          </p:cNvPr>
          <p:cNvSpPr>
            <a:spLocks noGrp="1"/>
          </p:cNvSpPr>
          <p:nvPr>
            <p:ph type="title"/>
          </p:nvPr>
        </p:nvSpPr>
        <p:spPr/>
        <p:txBody>
          <a:bodyPr>
            <a:normAutofit/>
          </a:bodyPr>
          <a:lstStyle/>
          <a:p>
            <a:r>
              <a:rPr lang="en-US" sz="4000" dirty="0"/>
              <a:t>Anything else you would like to share about Guided Pathways at Cañada College?</a:t>
            </a:r>
          </a:p>
        </p:txBody>
      </p:sp>
      <p:graphicFrame>
        <p:nvGraphicFramePr>
          <p:cNvPr id="4" name="Table 3">
            <a:extLst>
              <a:ext uri="{FF2B5EF4-FFF2-40B4-BE49-F238E27FC236}">
                <a16:creationId xmlns:a16="http://schemas.microsoft.com/office/drawing/2014/main" id="{E3BDB8EA-F254-47A9-98EF-416F7B2618A0}"/>
              </a:ext>
            </a:extLst>
          </p:cNvPr>
          <p:cNvGraphicFramePr>
            <a:graphicFrameLocks noGrp="1"/>
          </p:cNvGraphicFramePr>
          <p:nvPr>
            <p:extLst>
              <p:ext uri="{D42A27DB-BD31-4B8C-83A1-F6EECF244321}">
                <p14:modId xmlns:p14="http://schemas.microsoft.com/office/powerpoint/2010/main" val="642123203"/>
              </p:ext>
            </p:extLst>
          </p:nvPr>
        </p:nvGraphicFramePr>
        <p:xfrm>
          <a:off x="838200" y="1617222"/>
          <a:ext cx="10515600" cy="5136388"/>
        </p:xfrm>
        <a:graphic>
          <a:graphicData uri="http://schemas.openxmlformats.org/drawingml/2006/table">
            <a:tbl>
              <a:tblPr bandRow="1">
                <a:tableStyleId>{5C22544A-7EE6-4342-B048-85BDC9FD1C3A}</a:tableStyleId>
              </a:tblPr>
              <a:tblGrid>
                <a:gridCol w="10515600">
                  <a:extLst>
                    <a:ext uri="{9D8B030D-6E8A-4147-A177-3AD203B41FA5}">
                      <a16:colId xmlns:a16="http://schemas.microsoft.com/office/drawing/2014/main" val="2134916089"/>
                    </a:ext>
                  </a:extLst>
                </a:gridCol>
              </a:tblGrid>
              <a:tr h="731520">
                <a:tc>
                  <a:txBody>
                    <a:bodyPr/>
                    <a:lstStyle/>
                    <a:p>
                      <a:pPr marL="0" marR="0">
                        <a:lnSpc>
                          <a:spcPct val="115000"/>
                        </a:lnSpc>
                        <a:spcBef>
                          <a:spcPts val="0"/>
                        </a:spcBef>
                        <a:spcAft>
                          <a:spcPts val="0"/>
                        </a:spcAft>
                      </a:pPr>
                      <a:r>
                        <a:rPr lang="en-US" sz="1600" dirty="0">
                          <a:effectLst/>
                        </a:rPr>
                        <a:t>We need more support from various services still, training on the CRM and maybe this could be done during the Summer including peer mentoring training.</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445106881"/>
                  </a:ext>
                </a:extLst>
              </a:tr>
              <a:tr h="731520">
                <a:tc>
                  <a:txBody>
                    <a:bodyPr/>
                    <a:lstStyle/>
                    <a:p>
                      <a:pPr marL="0" marR="0">
                        <a:lnSpc>
                          <a:spcPct val="115000"/>
                        </a:lnSpc>
                        <a:spcBef>
                          <a:spcPts val="0"/>
                        </a:spcBef>
                        <a:spcAft>
                          <a:spcPts val="0"/>
                        </a:spcAft>
                      </a:pPr>
                      <a:r>
                        <a:rPr lang="en-US" sz="1600">
                          <a:effectLst/>
                        </a:rPr>
                        <a:t>In the beginning, GP was a novel way to rethink the student experience from application to completion. It was and still is a heuristic of sorts--a way for us to speak about and think through how best to serve students. I think we've lost sight of this core mission. As with any initiative, GP's charm has faded. And we can hold on to it, but we may just need to recenter ourselves, assess what we think we have done, and plan for change.</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691782060"/>
                  </a:ext>
                </a:extLst>
              </a:tr>
              <a:tr h="731520">
                <a:tc>
                  <a:txBody>
                    <a:bodyPr/>
                    <a:lstStyle/>
                    <a:p>
                      <a:pPr marL="0" marR="0">
                        <a:lnSpc>
                          <a:spcPct val="115000"/>
                        </a:lnSpc>
                        <a:spcBef>
                          <a:spcPts val="0"/>
                        </a:spcBef>
                        <a:spcAft>
                          <a:spcPts val="0"/>
                        </a:spcAft>
                      </a:pPr>
                      <a:r>
                        <a:rPr lang="en-US" sz="1600" dirty="0">
                          <a:effectLst/>
                        </a:rPr>
                        <a:t>I have faith that we can get it together! I think having new staff is helping because their questions help to clarify our goals.  Now, we just need to execute.</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136089665"/>
                  </a:ext>
                </a:extLst>
              </a:tr>
              <a:tr h="731520">
                <a:tc>
                  <a:txBody>
                    <a:bodyPr/>
                    <a:lstStyle/>
                    <a:p>
                      <a:pPr marL="0" marR="0">
                        <a:lnSpc>
                          <a:spcPct val="115000"/>
                        </a:lnSpc>
                        <a:spcBef>
                          <a:spcPts val="0"/>
                        </a:spcBef>
                        <a:spcAft>
                          <a:spcPts val="0"/>
                        </a:spcAft>
                      </a:pPr>
                      <a:r>
                        <a:rPr lang="en-US" sz="1600">
                          <a:effectLst/>
                        </a:rPr>
                        <a:t>I think there is a possibility to disrupt the problematic systems in place, but it will take a long time.</a:t>
                      </a:r>
                      <a:endParaRPr lang="en-US" sz="16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738550894"/>
                  </a:ext>
                </a:extLst>
              </a:tr>
              <a:tr h="731520">
                <a:tc>
                  <a:txBody>
                    <a:bodyPr/>
                    <a:lstStyle/>
                    <a:p>
                      <a:pPr marL="0" marR="0">
                        <a:lnSpc>
                          <a:spcPct val="115000"/>
                        </a:lnSpc>
                        <a:spcBef>
                          <a:spcPts val="0"/>
                        </a:spcBef>
                        <a:spcAft>
                          <a:spcPts val="0"/>
                        </a:spcAft>
                      </a:pPr>
                      <a:r>
                        <a:rPr lang="en-US" sz="1600" dirty="0">
                          <a:effectLst/>
                        </a:rPr>
                        <a:t>The culture of this college has to change if this effort is to be truly impactful. The idea that key decisions and strategies can be determined by group consensus has never been realistic; the past two years have only served to prove that point over and over again.  Fingers crossed for a strong president who is not afraid to lead, not afraid to make it clear that this is where we're going and it's time to get on the f---</a:t>
                      </a:r>
                      <a:r>
                        <a:rPr lang="en-US" sz="1600" dirty="0" err="1">
                          <a:effectLst/>
                        </a:rPr>
                        <a:t>ing</a:t>
                      </a:r>
                      <a:r>
                        <a:rPr lang="en-US" sz="1600" dirty="0">
                          <a:effectLst/>
                        </a:rPr>
                        <a:t> bus.</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960738520"/>
                  </a:ext>
                </a:extLst>
              </a:tr>
              <a:tr h="731520">
                <a:tc>
                  <a:txBody>
                    <a:bodyPr/>
                    <a:lstStyle/>
                    <a:p>
                      <a:pPr marL="0" marR="0">
                        <a:lnSpc>
                          <a:spcPct val="115000"/>
                        </a:lnSpc>
                        <a:spcBef>
                          <a:spcPts val="0"/>
                        </a:spcBef>
                        <a:spcAft>
                          <a:spcPts val="0"/>
                        </a:spcAft>
                      </a:pPr>
                      <a:r>
                        <a:rPr lang="en-US" sz="1600" dirty="0">
                          <a:effectLst/>
                        </a:rPr>
                        <a:t>I am happy to see that we have a position to support the work of Guided Pathways.</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478899571"/>
                  </a:ext>
                </a:extLst>
              </a:tr>
            </a:tbl>
          </a:graphicData>
        </a:graphic>
      </p:graphicFrame>
    </p:spTree>
    <p:extLst>
      <p:ext uri="{BB962C8B-B14F-4D97-AF65-F5344CB8AC3E}">
        <p14:creationId xmlns:p14="http://schemas.microsoft.com/office/powerpoint/2010/main" val="1488375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9886-D3CD-4B53-8EBF-D29C6DE55E82}"/>
              </a:ext>
            </a:extLst>
          </p:cNvPr>
          <p:cNvSpPr>
            <a:spLocks noGrp="1"/>
          </p:cNvSpPr>
          <p:nvPr>
            <p:ph type="title"/>
          </p:nvPr>
        </p:nvSpPr>
        <p:spPr/>
        <p:txBody>
          <a:bodyPr>
            <a:normAutofit/>
          </a:bodyPr>
          <a:lstStyle/>
          <a:p>
            <a:r>
              <a:rPr lang="en-US" sz="4800" dirty="0"/>
              <a:t>Success Team Group Reflections</a:t>
            </a:r>
          </a:p>
        </p:txBody>
      </p:sp>
      <p:sp>
        <p:nvSpPr>
          <p:cNvPr id="3" name="Text Placeholder 2">
            <a:extLst>
              <a:ext uri="{FF2B5EF4-FFF2-40B4-BE49-F238E27FC236}">
                <a16:creationId xmlns:a16="http://schemas.microsoft.com/office/drawing/2014/main" id="{230193CA-6FED-42C8-A6A5-38C90A9A9B5C}"/>
              </a:ext>
            </a:extLst>
          </p:cNvPr>
          <p:cNvSpPr>
            <a:spLocks noGrp="1"/>
          </p:cNvSpPr>
          <p:nvPr>
            <p:ph type="body" idx="1"/>
          </p:nvPr>
        </p:nvSpPr>
        <p:spPr/>
        <p:txBody>
          <a:bodyPr/>
          <a:lstStyle/>
          <a:p>
            <a:r>
              <a:rPr lang="en-US" dirty="0"/>
              <a:t>Results</a:t>
            </a:r>
          </a:p>
        </p:txBody>
      </p:sp>
    </p:spTree>
    <p:extLst>
      <p:ext uri="{BB962C8B-B14F-4D97-AF65-F5344CB8AC3E}">
        <p14:creationId xmlns:p14="http://schemas.microsoft.com/office/powerpoint/2010/main" val="3320825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77CAF-77C8-46BC-87FC-6F9D25A329B1}"/>
              </a:ext>
            </a:extLst>
          </p:cNvPr>
          <p:cNvSpPr>
            <a:spLocks noGrp="1"/>
          </p:cNvSpPr>
          <p:nvPr>
            <p:ph type="title"/>
          </p:nvPr>
        </p:nvSpPr>
        <p:spPr>
          <a:xfrm>
            <a:off x="581461" y="212110"/>
            <a:ext cx="10515600" cy="1325563"/>
          </a:xfrm>
        </p:spPr>
        <p:txBody>
          <a:bodyPr/>
          <a:lstStyle/>
          <a:p>
            <a:r>
              <a:rPr lang="en-US" dirty="0"/>
              <a:t>Success Team Group Reflections:  Operations</a:t>
            </a:r>
          </a:p>
        </p:txBody>
      </p:sp>
      <p:sp>
        <p:nvSpPr>
          <p:cNvPr id="3" name="Content Placeholder 2">
            <a:extLst>
              <a:ext uri="{FF2B5EF4-FFF2-40B4-BE49-F238E27FC236}">
                <a16:creationId xmlns:a16="http://schemas.microsoft.com/office/drawing/2014/main" id="{02DF2B0E-18D8-48AF-A2C5-E7236C6D290A}"/>
              </a:ext>
            </a:extLst>
          </p:cNvPr>
          <p:cNvSpPr>
            <a:spLocks noGrp="1"/>
          </p:cNvSpPr>
          <p:nvPr>
            <p:ph idx="1"/>
          </p:nvPr>
        </p:nvSpPr>
        <p:spPr>
          <a:xfrm>
            <a:off x="581460" y="1358391"/>
            <a:ext cx="9505219" cy="5400627"/>
          </a:xfrm>
        </p:spPr>
        <p:txBody>
          <a:bodyPr>
            <a:normAutofit fontScale="92500" lnSpcReduction="10000"/>
          </a:bodyPr>
          <a:lstStyle/>
          <a:p>
            <a:pPr>
              <a:lnSpc>
                <a:spcPct val="120000"/>
              </a:lnSpc>
            </a:pPr>
            <a:r>
              <a:rPr lang="en-US" sz="2000" dirty="0"/>
              <a:t>Retention Specialists are leading Success Teams but hours may not be aligned with workload</a:t>
            </a:r>
          </a:p>
          <a:p>
            <a:pPr>
              <a:lnSpc>
                <a:spcPct val="120000"/>
              </a:lnSpc>
            </a:pPr>
            <a:r>
              <a:rPr lang="en-US" sz="2000" dirty="0"/>
              <a:t>Clear roles are essential:  Teams with a clearer understanding of what each member does (role) are working better (key members:  retention specialist, counselor, faculty lead)</a:t>
            </a:r>
          </a:p>
          <a:p>
            <a:pPr>
              <a:lnSpc>
                <a:spcPct val="120000"/>
              </a:lnSpc>
            </a:pPr>
            <a:r>
              <a:rPr lang="en-US" sz="2000" dirty="0"/>
              <a:t>The Community of Practice group is working well and is effective in helping align Interest Area Success Teams and Special Programs</a:t>
            </a:r>
          </a:p>
          <a:p>
            <a:pPr>
              <a:lnSpc>
                <a:spcPct val="120000"/>
              </a:lnSpc>
            </a:pPr>
            <a:r>
              <a:rPr lang="en-US" sz="2000" dirty="0"/>
              <a:t>The CRM (Student Success Link) could be used better to case manage students, share notes, track outcomes – training in its use is needed</a:t>
            </a:r>
          </a:p>
          <a:p>
            <a:pPr>
              <a:lnSpc>
                <a:spcPct val="120000"/>
              </a:lnSpc>
            </a:pPr>
            <a:r>
              <a:rPr lang="en-US" sz="2000" dirty="0"/>
              <a:t>Regular meetings (bi-weekly) help a lot, but so does the ability to check in with each other via email (asynchronously)</a:t>
            </a:r>
          </a:p>
          <a:p>
            <a:pPr>
              <a:lnSpc>
                <a:spcPct val="120000"/>
              </a:lnSpc>
            </a:pPr>
            <a:r>
              <a:rPr lang="en-US" sz="2000" dirty="0"/>
              <a:t>Counselor involvement in efforts to address Early Alerts and update SEPs is critical</a:t>
            </a:r>
          </a:p>
          <a:p>
            <a:pPr>
              <a:lnSpc>
                <a:spcPct val="120000"/>
              </a:lnSpc>
            </a:pPr>
            <a:r>
              <a:rPr lang="en-US" sz="2000" dirty="0"/>
              <a:t>Canvas shells are working well to help students and faculty (even adjuncts) understand what the Interest Area is and what is going on</a:t>
            </a:r>
          </a:p>
          <a:p>
            <a:pPr>
              <a:lnSpc>
                <a:spcPct val="120000"/>
              </a:lnSpc>
            </a:pPr>
            <a:r>
              <a:rPr lang="en-US" sz="2000" dirty="0"/>
              <a:t>The Interest Area weekly data reports from PRIE are essential</a:t>
            </a:r>
            <a:endParaRPr lang="en-US" sz="1600" dirty="0"/>
          </a:p>
        </p:txBody>
      </p:sp>
      <p:pic>
        <p:nvPicPr>
          <p:cNvPr id="8194" name="Picture 2" descr="Reflectors.cz guidance and consultancy - Tools">
            <a:extLst>
              <a:ext uri="{FF2B5EF4-FFF2-40B4-BE49-F238E27FC236}">
                <a16:creationId xmlns:a16="http://schemas.microsoft.com/office/drawing/2014/main" id="{C4B3058E-1ADE-46B8-80CF-306E98364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1186" y="1647825"/>
            <a:ext cx="2571750" cy="178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1623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Questions Posed</a:t>
            </a:r>
          </a:p>
        </p:txBody>
      </p:sp>
      <p:sp>
        <p:nvSpPr>
          <p:cNvPr id="3" name="Content Placeholder 2"/>
          <p:cNvSpPr>
            <a:spLocks noGrp="1"/>
          </p:cNvSpPr>
          <p:nvPr>
            <p:ph idx="1"/>
          </p:nvPr>
        </p:nvSpPr>
        <p:spPr/>
        <p:txBody>
          <a:bodyPr/>
          <a:lstStyle/>
          <a:p>
            <a:r>
              <a:rPr lang="en-US" dirty="0"/>
              <a:t>How well have we implemented each of the Guided Pathways essential practices?</a:t>
            </a:r>
          </a:p>
          <a:p>
            <a:r>
              <a:rPr lang="en-US" dirty="0"/>
              <a:t>In particular, how are the Success Teams operating?</a:t>
            </a:r>
          </a:p>
          <a:p>
            <a:pPr lvl="1"/>
            <a:r>
              <a:rPr lang="en-US" dirty="0"/>
              <a:t>Are they able to operate in a way that is consistent with the Steering Committee’s vision from September 2021 and 2020?</a:t>
            </a:r>
          </a:p>
          <a:p>
            <a:pPr lvl="1"/>
            <a:r>
              <a:rPr lang="en-US" dirty="0"/>
              <a:t>How are they interacting with the larger Interest Area groups?</a:t>
            </a:r>
          </a:p>
          <a:p>
            <a:r>
              <a:rPr lang="en-US" dirty="0"/>
              <a:t>How are students experiencing Interest Areas and Success Teams?</a:t>
            </a:r>
          </a:p>
          <a:p>
            <a:r>
              <a:rPr lang="en-US" dirty="0"/>
              <a:t>Where can we improve our implementation?</a:t>
            </a:r>
          </a:p>
          <a:p>
            <a:pPr lvl="1"/>
            <a:r>
              <a:rPr lang="en-US" dirty="0"/>
              <a:t>Suggestions for improvement</a:t>
            </a:r>
          </a:p>
          <a:p>
            <a:pPr marL="0" indent="0">
              <a:buNone/>
            </a:pPr>
            <a:endParaRPr lang="en-US" dirty="0"/>
          </a:p>
          <a:p>
            <a:pPr lvl="1"/>
            <a:endParaRPr lang="en-US" dirty="0"/>
          </a:p>
        </p:txBody>
      </p:sp>
    </p:spTree>
    <p:extLst>
      <p:ext uri="{BB962C8B-B14F-4D97-AF65-F5344CB8AC3E}">
        <p14:creationId xmlns:p14="http://schemas.microsoft.com/office/powerpoint/2010/main" val="11303860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77CAF-77C8-46BC-87FC-6F9D25A329B1}"/>
              </a:ext>
            </a:extLst>
          </p:cNvPr>
          <p:cNvSpPr>
            <a:spLocks noGrp="1"/>
          </p:cNvSpPr>
          <p:nvPr>
            <p:ph type="title"/>
          </p:nvPr>
        </p:nvSpPr>
        <p:spPr>
          <a:xfrm>
            <a:off x="838200" y="365125"/>
            <a:ext cx="10935878" cy="1325563"/>
          </a:xfrm>
        </p:spPr>
        <p:txBody>
          <a:bodyPr/>
          <a:lstStyle/>
          <a:p>
            <a:r>
              <a:rPr lang="en-US" dirty="0"/>
              <a:t>Success Team Group Reflections:  Effectiveness</a:t>
            </a:r>
          </a:p>
        </p:txBody>
      </p:sp>
      <p:sp>
        <p:nvSpPr>
          <p:cNvPr id="3" name="Content Placeholder 2">
            <a:extLst>
              <a:ext uri="{FF2B5EF4-FFF2-40B4-BE49-F238E27FC236}">
                <a16:creationId xmlns:a16="http://schemas.microsoft.com/office/drawing/2014/main" id="{02DF2B0E-18D8-48AF-A2C5-E7236C6D290A}"/>
              </a:ext>
            </a:extLst>
          </p:cNvPr>
          <p:cNvSpPr>
            <a:spLocks noGrp="1"/>
          </p:cNvSpPr>
          <p:nvPr>
            <p:ph idx="1"/>
          </p:nvPr>
        </p:nvSpPr>
        <p:spPr>
          <a:xfrm>
            <a:off x="838200" y="1608808"/>
            <a:ext cx="8616885" cy="5329320"/>
          </a:xfrm>
        </p:spPr>
        <p:txBody>
          <a:bodyPr>
            <a:normAutofit fontScale="92500" lnSpcReduction="20000"/>
          </a:bodyPr>
          <a:lstStyle/>
          <a:p>
            <a:pPr>
              <a:lnSpc>
                <a:spcPct val="110000"/>
              </a:lnSpc>
            </a:pPr>
            <a:r>
              <a:rPr lang="en-US" sz="2000" dirty="0"/>
              <a:t>More clarity regarding the roles and responsibilities of each member of the Success Team is needed.  </a:t>
            </a:r>
          </a:p>
          <a:p>
            <a:pPr>
              <a:lnSpc>
                <a:spcPct val="110000"/>
              </a:lnSpc>
            </a:pPr>
            <a:r>
              <a:rPr lang="en-US" sz="2000" dirty="0"/>
              <a:t>The organizational structure of Success Teams (who leads) is not the same in each IA. Does this matter?  Who should lead?  Who must be there?  Who is optional?  Who do the Success Teams Report to?  What is the Deans role?</a:t>
            </a:r>
          </a:p>
          <a:p>
            <a:pPr>
              <a:lnSpc>
                <a:spcPct val="110000"/>
              </a:lnSpc>
            </a:pPr>
            <a:r>
              <a:rPr lang="en-US" sz="2000" dirty="0"/>
              <a:t>Educating everyone about Success Teams is hard, but is beginning to work.  Canvas Shells and Faculty Leads can really make the difference here.</a:t>
            </a:r>
          </a:p>
          <a:p>
            <a:pPr>
              <a:lnSpc>
                <a:spcPct val="110000"/>
              </a:lnSpc>
            </a:pPr>
            <a:r>
              <a:rPr lang="en-US" sz="2000" dirty="0"/>
              <a:t>Faculty leads play a critical role as the bridge between the Success Team and all faculty – including adjuncts.  Otherwise, retention specialists do not get responses from faculty on students’ behalf.</a:t>
            </a:r>
          </a:p>
          <a:p>
            <a:pPr>
              <a:lnSpc>
                <a:spcPct val="110000"/>
              </a:lnSpc>
            </a:pPr>
            <a:r>
              <a:rPr lang="en-US" sz="2000" dirty="0"/>
              <a:t>Retention Specialists play a critical role in the Success Team’s ability to case manage student support, but they are also leading communications on behalf of the whole Interest Area.  Is that clear?</a:t>
            </a:r>
          </a:p>
          <a:p>
            <a:pPr>
              <a:lnSpc>
                <a:spcPct val="110000"/>
              </a:lnSpc>
            </a:pPr>
            <a:r>
              <a:rPr lang="en-US" sz="2000" dirty="0"/>
              <a:t>Retention Specialists can </a:t>
            </a:r>
            <a:r>
              <a:rPr lang="en-US" sz="2000" i="1" dirty="0"/>
              <a:t>not</a:t>
            </a:r>
            <a:r>
              <a:rPr lang="en-US" sz="2000" dirty="0"/>
              <a:t> be expected to organize events or other social occasions that help build community in the Interest Area</a:t>
            </a:r>
          </a:p>
          <a:p>
            <a:pPr>
              <a:lnSpc>
                <a:spcPct val="110000"/>
              </a:lnSpc>
            </a:pPr>
            <a:r>
              <a:rPr lang="en-US" sz="2000" dirty="0"/>
              <a:t>It is hard to evaluate the effectiveness of Success Teams when the metrics or goals to measure implementation against/work towards are not clear</a:t>
            </a:r>
          </a:p>
        </p:txBody>
      </p:sp>
      <p:pic>
        <p:nvPicPr>
          <p:cNvPr id="8194" name="Picture 2" descr="Reflectors.cz guidance and consultancy - Tools">
            <a:extLst>
              <a:ext uri="{FF2B5EF4-FFF2-40B4-BE49-F238E27FC236}">
                <a16:creationId xmlns:a16="http://schemas.microsoft.com/office/drawing/2014/main" id="{C4B3058E-1ADE-46B8-80CF-306E98364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0250" y="2608203"/>
            <a:ext cx="2571750" cy="178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9275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9886-D3CD-4B53-8EBF-D29C6DE55E82}"/>
              </a:ext>
            </a:extLst>
          </p:cNvPr>
          <p:cNvSpPr>
            <a:spLocks noGrp="1"/>
          </p:cNvSpPr>
          <p:nvPr>
            <p:ph type="title"/>
          </p:nvPr>
        </p:nvSpPr>
        <p:spPr/>
        <p:txBody>
          <a:bodyPr>
            <a:normAutofit/>
          </a:bodyPr>
          <a:lstStyle/>
          <a:p>
            <a:r>
              <a:rPr lang="en-US" sz="4800" dirty="0"/>
              <a:t>Student Survey</a:t>
            </a:r>
          </a:p>
        </p:txBody>
      </p:sp>
      <p:sp>
        <p:nvSpPr>
          <p:cNvPr id="3" name="Text Placeholder 2">
            <a:extLst>
              <a:ext uri="{FF2B5EF4-FFF2-40B4-BE49-F238E27FC236}">
                <a16:creationId xmlns:a16="http://schemas.microsoft.com/office/drawing/2014/main" id="{230193CA-6FED-42C8-A6A5-38C90A9A9B5C}"/>
              </a:ext>
            </a:extLst>
          </p:cNvPr>
          <p:cNvSpPr>
            <a:spLocks noGrp="1"/>
          </p:cNvSpPr>
          <p:nvPr>
            <p:ph type="body" idx="1"/>
          </p:nvPr>
        </p:nvSpPr>
        <p:spPr/>
        <p:txBody>
          <a:bodyPr/>
          <a:lstStyle/>
          <a:p>
            <a:r>
              <a:rPr lang="en-US" dirty="0"/>
              <a:t>Results</a:t>
            </a:r>
          </a:p>
        </p:txBody>
      </p:sp>
    </p:spTree>
    <p:extLst>
      <p:ext uri="{BB962C8B-B14F-4D97-AF65-F5344CB8AC3E}">
        <p14:creationId xmlns:p14="http://schemas.microsoft.com/office/powerpoint/2010/main" val="3737862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A99FC-FCDF-4E70-A2EA-82DA1DF2043F}"/>
              </a:ext>
            </a:extLst>
          </p:cNvPr>
          <p:cNvSpPr>
            <a:spLocks noGrp="1"/>
          </p:cNvSpPr>
          <p:nvPr>
            <p:ph type="title"/>
          </p:nvPr>
        </p:nvSpPr>
        <p:spPr/>
        <p:txBody>
          <a:bodyPr/>
          <a:lstStyle/>
          <a:p>
            <a:r>
              <a:rPr lang="en-US" dirty="0"/>
              <a:t>Results of Student Survey</a:t>
            </a:r>
          </a:p>
        </p:txBody>
      </p:sp>
      <p:sp>
        <p:nvSpPr>
          <p:cNvPr id="3" name="Content Placeholder 2">
            <a:extLst>
              <a:ext uri="{FF2B5EF4-FFF2-40B4-BE49-F238E27FC236}">
                <a16:creationId xmlns:a16="http://schemas.microsoft.com/office/drawing/2014/main" id="{8B03FF5A-09D5-4B5E-88F1-7708A6A9FD9F}"/>
              </a:ext>
            </a:extLst>
          </p:cNvPr>
          <p:cNvSpPr>
            <a:spLocks noGrp="1"/>
          </p:cNvSpPr>
          <p:nvPr>
            <p:ph idx="1"/>
          </p:nvPr>
        </p:nvSpPr>
        <p:spPr/>
        <p:txBody>
          <a:bodyPr>
            <a:normAutofit fontScale="92500" lnSpcReduction="10000"/>
          </a:bodyPr>
          <a:lstStyle/>
          <a:p>
            <a:r>
              <a:rPr lang="en-US" dirty="0"/>
              <a:t>102 Responses</a:t>
            </a:r>
          </a:p>
          <a:p>
            <a:pPr lvl="1"/>
            <a:r>
              <a:rPr lang="en-US" sz="2000" dirty="0"/>
              <a:t>Human Behavior &amp; Culture - 30%</a:t>
            </a:r>
          </a:p>
          <a:p>
            <a:pPr lvl="1"/>
            <a:r>
              <a:rPr lang="en-US" sz="2000" dirty="0"/>
              <a:t>Art, Design &amp; Performance - 22%</a:t>
            </a:r>
          </a:p>
          <a:p>
            <a:pPr lvl="1"/>
            <a:r>
              <a:rPr lang="en-US" sz="2000" dirty="0"/>
              <a:t>Business - 18%</a:t>
            </a:r>
          </a:p>
          <a:p>
            <a:pPr lvl="1"/>
            <a:r>
              <a:rPr lang="en-US" sz="2000" dirty="0"/>
              <a:t>Science &amp; Health - 18%</a:t>
            </a:r>
          </a:p>
          <a:p>
            <a:pPr lvl="1"/>
            <a:r>
              <a:rPr lang="en-US" sz="2000" dirty="0"/>
              <a:t>I'm not sure - 12%</a:t>
            </a:r>
          </a:p>
          <a:p>
            <a:r>
              <a:rPr lang="en-US" dirty="0"/>
              <a:t>Most respondents have a limited understanding of Interest Areas</a:t>
            </a:r>
          </a:p>
          <a:p>
            <a:pPr lvl="1"/>
            <a:r>
              <a:rPr lang="en-US" dirty="0"/>
              <a:t>85% moderately familiar to not familiar at all</a:t>
            </a:r>
          </a:p>
          <a:p>
            <a:r>
              <a:rPr lang="en-US" dirty="0"/>
              <a:t>Most respondents would like support connecting with faculty (64%) and other students (66%)</a:t>
            </a:r>
          </a:p>
          <a:p>
            <a:r>
              <a:rPr lang="en-US" dirty="0"/>
              <a:t>Most respondents were not in a special program (52%) and were not in touch with their success team (62%)</a:t>
            </a:r>
          </a:p>
        </p:txBody>
      </p:sp>
    </p:spTree>
    <p:extLst>
      <p:ext uri="{BB962C8B-B14F-4D97-AF65-F5344CB8AC3E}">
        <p14:creationId xmlns:p14="http://schemas.microsoft.com/office/powerpoint/2010/main" val="4293051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A99FC-FCDF-4E70-A2EA-82DA1DF2043F}"/>
              </a:ext>
            </a:extLst>
          </p:cNvPr>
          <p:cNvSpPr>
            <a:spLocks noGrp="1"/>
          </p:cNvSpPr>
          <p:nvPr>
            <p:ph type="title"/>
          </p:nvPr>
        </p:nvSpPr>
        <p:spPr/>
        <p:txBody>
          <a:bodyPr/>
          <a:lstStyle/>
          <a:p>
            <a:r>
              <a:rPr lang="en-US" dirty="0"/>
              <a:t>Students generally connect in class and respondents prefer email correspondence</a:t>
            </a:r>
          </a:p>
        </p:txBody>
      </p:sp>
      <p:graphicFrame>
        <p:nvGraphicFramePr>
          <p:cNvPr id="6" name="Content Placeholder 5">
            <a:extLst>
              <a:ext uri="{FF2B5EF4-FFF2-40B4-BE49-F238E27FC236}">
                <a16:creationId xmlns:a16="http://schemas.microsoft.com/office/drawing/2014/main" id="{772B1DE6-94CB-49B7-9B7A-DB4844F2677C}"/>
              </a:ext>
            </a:extLst>
          </p:cNvPr>
          <p:cNvGraphicFramePr>
            <a:graphicFrameLocks noGrp="1"/>
          </p:cNvGraphicFramePr>
          <p:nvPr>
            <p:ph sz="half" idx="1"/>
            <p:extLst>
              <p:ext uri="{D42A27DB-BD31-4B8C-83A1-F6EECF244321}">
                <p14:modId xmlns:p14="http://schemas.microsoft.com/office/powerpoint/2010/main" val="194407050"/>
              </p:ext>
            </p:extLst>
          </p:nvPr>
        </p:nvGraphicFramePr>
        <p:xfrm>
          <a:off x="75414" y="1825625"/>
          <a:ext cx="5944386"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ontent Placeholder 6">
            <a:extLst>
              <a:ext uri="{FF2B5EF4-FFF2-40B4-BE49-F238E27FC236}">
                <a16:creationId xmlns:a16="http://schemas.microsoft.com/office/drawing/2014/main" id="{2C1BA620-E537-46FE-B824-2C8613B7BE3D}"/>
              </a:ext>
            </a:extLst>
          </p:cNvPr>
          <p:cNvGraphicFramePr>
            <a:graphicFrameLocks noGrp="1"/>
          </p:cNvGraphicFramePr>
          <p:nvPr>
            <p:ph sz="half" idx="2"/>
            <p:extLst>
              <p:ext uri="{D42A27DB-BD31-4B8C-83A1-F6EECF244321}">
                <p14:modId xmlns:p14="http://schemas.microsoft.com/office/powerpoint/2010/main" val="3282224676"/>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50724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69082-A57A-4ED5-914E-61B0F728DAF9}"/>
              </a:ext>
            </a:extLst>
          </p:cNvPr>
          <p:cNvSpPr>
            <a:spLocks noGrp="1"/>
          </p:cNvSpPr>
          <p:nvPr>
            <p:ph type="title"/>
          </p:nvPr>
        </p:nvSpPr>
        <p:spPr/>
        <p:txBody>
          <a:bodyPr/>
          <a:lstStyle/>
          <a:p>
            <a:r>
              <a:rPr lang="en-US" dirty="0"/>
              <a:t>Summary: Key Take-aways</a:t>
            </a:r>
          </a:p>
        </p:txBody>
      </p:sp>
      <p:sp>
        <p:nvSpPr>
          <p:cNvPr id="3" name="Content Placeholder 2">
            <a:extLst>
              <a:ext uri="{FF2B5EF4-FFF2-40B4-BE49-F238E27FC236}">
                <a16:creationId xmlns:a16="http://schemas.microsoft.com/office/drawing/2014/main" id="{EDC36DE5-DAAA-4505-88D5-F6C675CDE299}"/>
              </a:ext>
            </a:extLst>
          </p:cNvPr>
          <p:cNvSpPr>
            <a:spLocks noGrp="1"/>
          </p:cNvSpPr>
          <p:nvPr>
            <p:ph idx="1"/>
          </p:nvPr>
        </p:nvSpPr>
        <p:spPr/>
        <p:txBody>
          <a:bodyPr>
            <a:normAutofit/>
          </a:bodyPr>
          <a:lstStyle/>
          <a:p>
            <a:r>
              <a:rPr lang="en-US" dirty="0"/>
              <a:t>While many of our flagship projects (Program Maps, Interest Areas, Success Teams, FYE) are not yet fully formed, the design and intent of each seems effective and needs more time to be effective</a:t>
            </a:r>
          </a:p>
          <a:p>
            <a:r>
              <a:rPr lang="en-US" dirty="0"/>
              <a:t>The Interest Area groups do not really exist and there is a lack of awareness and faculty buy-in persists</a:t>
            </a:r>
          </a:p>
          <a:p>
            <a:r>
              <a:rPr lang="en-US" dirty="0"/>
              <a:t>Retention Specialists are essential to the Success Teams – and they need Counselors</a:t>
            </a:r>
          </a:p>
          <a:p>
            <a:r>
              <a:rPr lang="en-US" dirty="0"/>
              <a:t>Faculty Coordinators provide a key touchpoint between Success Teams and Interest Area Faculty</a:t>
            </a:r>
          </a:p>
        </p:txBody>
      </p:sp>
    </p:spTree>
    <p:extLst>
      <p:ext uri="{BB962C8B-B14F-4D97-AF65-F5344CB8AC3E}">
        <p14:creationId xmlns:p14="http://schemas.microsoft.com/office/powerpoint/2010/main" val="4226470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2F4C-5BFE-44C2-A887-4A26C2A2AA36}"/>
              </a:ext>
            </a:extLst>
          </p:cNvPr>
          <p:cNvSpPr>
            <a:spLocks noGrp="1"/>
          </p:cNvSpPr>
          <p:nvPr>
            <p:ph type="title"/>
          </p:nvPr>
        </p:nvSpPr>
        <p:spPr/>
        <p:txBody>
          <a:bodyPr/>
          <a:lstStyle/>
          <a:p>
            <a:r>
              <a:rPr lang="en-US" dirty="0"/>
              <a:t>Suggestions for Improvements</a:t>
            </a:r>
          </a:p>
        </p:txBody>
      </p:sp>
      <p:sp>
        <p:nvSpPr>
          <p:cNvPr id="3" name="Content Placeholder 2">
            <a:extLst>
              <a:ext uri="{FF2B5EF4-FFF2-40B4-BE49-F238E27FC236}">
                <a16:creationId xmlns:a16="http://schemas.microsoft.com/office/drawing/2014/main" id="{73FB5461-245C-41D2-A637-88CDAB173303}"/>
              </a:ext>
            </a:extLst>
          </p:cNvPr>
          <p:cNvSpPr>
            <a:spLocks noGrp="1"/>
          </p:cNvSpPr>
          <p:nvPr>
            <p:ph idx="1"/>
          </p:nvPr>
        </p:nvSpPr>
        <p:spPr>
          <a:xfrm>
            <a:off x="941893" y="1481546"/>
            <a:ext cx="10860465" cy="5531996"/>
          </a:xfrm>
        </p:spPr>
        <p:txBody>
          <a:bodyPr>
            <a:normAutofit fontScale="92500" lnSpcReduction="10000"/>
          </a:bodyPr>
          <a:lstStyle/>
          <a:p>
            <a:r>
              <a:rPr lang="en-US" dirty="0"/>
              <a:t>Ensure that Interest Areas are a central organizing force for students and that all are clear on their purpose.  The Steering Committee must get clearer – more concrete – about </a:t>
            </a:r>
            <a:r>
              <a:rPr lang="en-US" i="1" dirty="0"/>
              <a:t>how</a:t>
            </a:r>
            <a:r>
              <a:rPr lang="en-US" dirty="0"/>
              <a:t> to achieve these GP objectives (and how we will know if they are successful):</a:t>
            </a:r>
          </a:p>
          <a:p>
            <a:pPr lvl="1"/>
            <a:r>
              <a:rPr lang="en-US" dirty="0"/>
              <a:t>Helping students enter and persist on clear academic pathways</a:t>
            </a:r>
          </a:p>
          <a:p>
            <a:pPr lvl="1"/>
            <a:r>
              <a:rPr lang="en-US" dirty="0"/>
              <a:t>Aligning critical student support services with academic pathways</a:t>
            </a:r>
          </a:p>
          <a:p>
            <a:pPr lvl="1"/>
            <a:r>
              <a:rPr lang="en-US" dirty="0"/>
              <a:t>Reaching all students – especially part time students not already served by a special program </a:t>
            </a:r>
          </a:p>
          <a:p>
            <a:pPr lvl="1"/>
            <a:r>
              <a:rPr lang="en-US" dirty="0"/>
              <a:t>Creating a sense of belonging and community for all (students, faculty and staff) as a means toward improving student persistence and completion </a:t>
            </a:r>
          </a:p>
          <a:p>
            <a:r>
              <a:rPr lang="en-US" dirty="0"/>
              <a:t>The Steering Committee should clarify the roles and responsibilities of each person in an Interest Area group and its Success Team and help each group set goals and related metrics so they can achieve their purpose(s).</a:t>
            </a:r>
          </a:p>
          <a:p>
            <a:r>
              <a:rPr lang="en-US" dirty="0"/>
              <a:t>Communication must be improved between the Steering Committee and the members of the Interest Area groups and their Success Teams; and between Interest Areas and students.</a:t>
            </a:r>
          </a:p>
        </p:txBody>
      </p:sp>
    </p:spTree>
    <p:extLst>
      <p:ext uri="{BB962C8B-B14F-4D97-AF65-F5344CB8AC3E}">
        <p14:creationId xmlns:p14="http://schemas.microsoft.com/office/powerpoint/2010/main" val="2477057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75AFA-7623-4FFD-AE9C-5F845E51DBA9}"/>
              </a:ext>
            </a:extLst>
          </p:cNvPr>
          <p:cNvSpPr>
            <a:spLocks noGrp="1"/>
          </p:cNvSpPr>
          <p:nvPr>
            <p:ph type="title"/>
          </p:nvPr>
        </p:nvSpPr>
        <p:spPr/>
        <p:txBody>
          <a:bodyPr/>
          <a:lstStyle/>
          <a:p>
            <a:r>
              <a:rPr lang="en-US" dirty="0"/>
              <a:t>Research Methods</a:t>
            </a:r>
          </a:p>
        </p:txBody>
      </p:sp>
      <p:sp>
        <p:nvSpPr>
          <p:cNvPr id="3" name="Content Placeholder 2">
            <a:extLst>
              <a:ext uri="{FF2B5EF4-FFF2-40B4-BE49-F238E27FC236}">
                <a16:creationId xmlns:a16="http://schemas.microsoft.com/office/drawing/2014/main" id="{8D77D096-BF5E-4BBB-AFCC-C47448D863B8}"/>
              </a:ext>
            </a:extLst>
          </p:cNvPr>
          <p:cNvSpPr>
            <a:spLocks noGrp="1"/>
          </p:cNvSpPr>
          <p:nvPr>
            <p:ph idx="1"/>
          </p:nvPr>
        </p:nvSpPr>
        <p:spPr/>
        <p:txBody>
          <a:bodyPr/>
          <a:lstStyle/>
          <a:p>
            <a:r>
              <a:rPr lang="en-US" dirty="0"/>
              <a:t>Survey of those most familiar with our Guided Pathways implementation (18 out of 28 invited responded)</a:t>
            </a:r>
          </a:p>
          <a:p>
            <a:pPr lvl="1"/>
            <a:r>
              <a:rPr lang="en-US" dirty="0"/>
              <a:t>Steering Committee Members</a:t>
            </a:r>
          </a:p>
          <a:p>
            <a:pPr lvl="1"/>
            <a:r>
              <a:rPr lang="en-US" dirty="0"/>
              <a:t>Interest Area and Success Team Members</a:t>
            </a:r>
          </a:p>
          <a:p>
            <a:r>
              <a:rPr lang="en-US" dirty="0"/>
              <a:t>Group reflection exercise with each Success Team</a:t>
            </a:r>
          </a:p>
          <a:p>
            <a:r>
              <a:rPr lang="en-US" dirty="0"/>
              <a:t>1:1 interviews</a:t>
            </a:r>
          </a:p>
          <a:p>
            <a:r>
              <a:rPr lang="en-US" dirty="0"/>
              <a:t>Survey of students via the Interest Area Canvas shells (102 students)</a:t>
            </a:r>
          </a:p>
          <a:p>
            <a:r>
              <a:rPr lang="en-US" dirty="0"/>
              <a:t>PRIE Field Notes</a:t>
            </a:r>
          </a:p>
        </p:txBody>
      </p:sp>
    </p:spTree>
    <p:extLst>
      <p:ext uri="{BB962C8B-B14F-4D97-AF65-F5344CB8AC3E}">
        <p14:creationId xmlns:p14="http://schemas.microsoft.com/office/powerpoint/2010/main" val="3133692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9886-D3CD-4B53-8EBF-D29C6DE55E82}"/>
              </a:ext>
            </a:extLst>
          </p:cNvPr>
          <p:cNvSpPr>
            <a:spLocks noGrp="1"/>
          </p:cNvSpPr>
          <p:nvPr>
            <p:ph type="title"/>
          </p:nvPr>
        </p:nvSpPr>
        <p:spPr/>
        <p:txBody>
          <a:bodyPr>
            <a:normAutofit/>
          </a:bodyPr>
          <a:lstStyle/>
          <a:p>
            <a:r>
              <a:rPr lang="en-US" sz="4800" dirty="0"/>
              <a:t>Survey of Steering Committee, Interest Area and Success Team Members</a:t>
            </a:r>
          </a:p>
        </p:txBody>
      </p:sp>
      <p:sp>
        <p:nvSpPr>
          <p:cNvPr id="3" name="Text Placeholder 2">
            <a:extLst>
              <a:ext uri="{FF2B5EF4-FFF2-40B4-BE49-F238E27FC236}">
                <a16:creationId xmlns:a16="http://schemas.microsoft.com/office/drawing/2014/main" id="{230193CA-6FED-42C8-A6A5-38C90A9A9B5C}"/>
              </a:ext>
            </a:extLst>
          </p:cNvPr>
          <p:cNvSpPr>
            <a:spLocks noGrp="1"/>
          </p:cNvSpPr>
          <p:nvPr>
            <p:ph type="body" idx="1"/>
          </p:nvPr>
        </p:nvSpPr>
        <p:spPr/>
        <p:txBody>
          <a:bodyPr/>
          <a:lstStyle/>
          <a:p>
            <a:r>
              <a:rPr lang="en-US" dirty="0"/>
              <a:t>Results</a:t>
            </a:r>
          </a:p>
        </p:txBody>
      </p:sp>
    </p:spTree>
    <p:extLst>
      <p:ext uri="{BB962C8B-B14F-4D97-AF65-F5344CB8AC3E}">
        <p14:creationId xmlns:p14="http://schemas.microsoft.com/office/powerpoint/2010/main" val="3763764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612174" y="322823"/>
            <a:ext cx="8956249" cy="1718968"/>
          </a:xfrm>
          <a:ln>
            <a:solidFill>
              <a:schemeClr val="tx1"/>
            </a:solidFill>
          </a:ln>
        </p:spPr>
        <p:txBody>
          <a:bodyPr>
            <a:noAutofit/>
          </a:bodyPr>
          <a:lstStyle/>
          <a:p>
            <a:r>
              <a:rPr lang="en-US" sz="2400" b="1" dirty="0">
                <a:latin typeface="+mn-lt"/>
              </a:rPr>
              <a:t>CLARIFY THE PATH: </a:t>
            </a:r>
            <a:r>
              <a:rPr lang="en-US" sz="2400" dirty="0">
                <a:latin typeface="+mn-lt"/>
              </a:rPr>
              <a:t> Academic </a:t>
            </a:r>
            <a:r>
              <a:rPr lang="en-US" sz="2400" b="1" dirty="0">
                <a:latin typeface="+mn-lt"/>
              </a:rPr>
              <a:t>programs are clearly mapped out </a:t>
            </a:r>
            <a:r>
              <a:rPr lang="en-US" sz="2400" dirty="0">
                <a:latin typeface="+mn-lt"/>
              </a:rPr>
              <a:t>for students. Students know which courses they should take and in what sequence. Courses critical for success in each program and other key progress milestones are clearly identified. All this information is easily accessible on the college’s website.</a:t>
            </a: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748714" y="1875266"/>
            <a:ext cx="10515600" cy="5082503"/>
          </a:xfrm>
        </p:spPr>
        <p:txBody>
          <a:bodyPr>
            <a:normAutofit fontScale="92500" lnSpcReduction="10000"/>
          </a:bodyPr>
          <a:lstStyle/>
          <a:p>
            <a:pPr marL="0" indent="0">
              <a:buNone/>
            </a:pPr>
            <a:endParaRPr lang="en-US" dirty="0"/>
          </a:p>
          <a:p>
            <a:pPr marL="0" indent="0">
              <a:buNone/>
            </a:pPr>
            <a:r>
              <a:rPr lang="en-US" dirty="0"/>
              <a:t>How well have we implemented </a:t>
            </a:r>
            <a:r>
              <a:rPr lang="en-US" b="1" dirty="0"/>
              <a:t>Program Mapper</a:t>
            </a:r>
            <a:r>
              <a:rPr lang="en-US" dirty="0"/>
              <a: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Concerns about Program Mapper?</a:t>
            </a:r>
          </a:p>
          <a:p>
            <a:r>
              <a:rPr lang="en-US" sz="1800" dirty="0"/>
              <a:t>We must establish a process for updating Program Maps that aligns with Curriculum Committee, the Catalog, and Degree Works (SEPs) update processes</a:t>
            </a:r>
          </a:p>
          <a:p>
            <a:r>
              <a:rPr lang="en-US" sz="1800" dirty="0"/>
              <a:t>Ensure everyone knows about Program Maps – especially Counselors, Outreach, Student Ambassadors; put them on course syllabi and on Discipline websites?</a:t>
            </a:r>
          </a:p>
          <a:p>
            <a:r>
              <a:rPr lang="en-US" sz="1800" dirty="0"/>
              <a:t>Make sure Program Maps are consistent with our annual Course Offer (Availability) Pattern in the Catalog and that </a:t>
            </a:r>
            <a:r>
              <a:rPr lang="en-US" sz="1800" i="1" dirty="0"/>
              <a:t>that</a:t>
            </a:r>
            <a:r>
              <a:rPr lang="en-US" sz="1800" dirty="0"/>
              <a:t> gets updated regularly as well</a:t>
            </a:r>
          </a:p>
        </p:txBody>
      </p:sp>
      <p:pic>
        <p:nvPicPr>
          <p:cNvPr id="2050" name="Picture 2">
            <a:extLst>
              <a:ext uri="{FF2B5EF4-FFF2-40B4-BE49-F238E27FC236}">
                <a16:creationId xmlns:a16="http://schemas.microsoft.com/office/drawing/2014/main" id="{531855C7-503E-49AC-8E26-FA2111BEA2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6426" y="322823"/>
            <a:ext cx="1718969" cy="17189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CDFE9B26-CF88-4C5B-AC40-884960F56ED8}"/>
              </a:ext>
            </a:extLst>
          </p:cNvPr>
          <p:cNvPicPr>
            <a:picLocks noChangeAspect="1"/>
          </p:cNvPicPr>
          <p:nvPr/>
        </p:nvPicPr>
        <p:blipFill>
          <a:blip r:embed="rId3"/>
          <a:stretch>
            <a:fillRect/>
          </a:stretch>
        </p:blipFill>
        <p:spPr>
          <a:xfrm>
            <a:off x="1479224" y="3170463"/>
            <a:ext cx="8022996" cy="258537"/>
          </a:xfrm>
          <a:prstGeom prst="rect">
            <a:avLst/>
          </a:prstGeom>
        </p:spPr>
      </p:pic>
      <p:grpSp>
        <p:nvGrpSpPr>
          <p:cNvPr id="7" name="Group 6">
            <a:extLst>
              <a:ext uri="{FF2B5EF4-FFF2-40B4-BE49-F238E27FC236}">
                <a16:creationId xmlns:a16="http://schemas.microsoft.com/office/drawing/2014/main" id="{796AA645-C9FC-4486-8757-A41C12866C17}"/>
              </a:ext>
            </a:extLst>
          </p:cNvPr>
          <p:cNvGrpSpPr/>
          <p:nvPr/>
        </p:nvGrpSpPr>
        <p:grpSpPr>
          <a:xfrm>
            <a:off x="6006514" y="3508633"/>
            <a:ext cx="609462" cy="823076"/>
            <a:chOff x="6675817" y="3667027"/>
            <a:chExt cx="609462" cy="823076"/>
          </a:xfrm>
        </p:grpSpPr>
        <p:sp>
          <p:nvSpPr>
            <p:cNvPr id="4" name="Isosceles Triangle 3">
              <a:extLst>
                <a:ext uri="{FF2B5EF4-FFF2-40B4-BE49-F238E27FC236}">
                  <a16:creationId xmlns:a16="http://schemas.microsoft.com/office/drawing/2014/main" id="{6CDDB01A-E96B-4C20-95AB-6C6B3B25A858}"/>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7781041-5B37-4CCB-8B44-963F389AA57C}"/>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14" name="Group 13">
            <a:extLst>
              <a:ext uri="{FF2B5EF4-FFF2-40B4-BE49-F238E27FC236}">
                <a16:creationId xmlns:a16="http://schemas.microsoft.com/office/drawing/2014/main" id="{FA3F29B5-9C95-474B-90C1-D72A101A8B71}"/>
              </a:ext>
            </a:extLst>
          </p:cNvPr>
          <p:cNvGrpSpPr/>
          <p:nvPr/>
        </p:nvGrpSpPr>
        <p:grpSpPr>
          <a:xfrm>
            <a:off x="1667932" y="3478294"/>
            <a:ext cx="431528" cy="584776"/>
            <a:chOff x="7908477" y="3951166"/>
            <a:chExt cx="431528" cy="584776"/>
          </a:xfrm>
        </p:grpSpPr>
        <p:sp>
          <p:nvSpPr>
            <p:cNvPr id="8" name="Isosceles Triangle 7">
              <a:extLst>
                <a:ext uri="{FF2B5EF4-FFF2-40B4-BE49-F238E27FC236}">
                  <a16:creationId xmlns:a16="http://schemas.microsoft.com/office/drawing/2014/main" id="{D035B404-6D93-4D2E-86B7-A86EEE6024C5}"/>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147E4A3-2CCC-419F-87F3-50AFE9E46E70}"/>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15" name="Group 14">
            <a:extLst>
              <a:ext uri="{FF2B5EF4-FFF2-40B4-BE49-F238E27FC236}">
                <a16:creationId xmlns:a16="http://schemas.microsoft.com/office/drawing/2014/main" id="{434E0A14-4AEE-4134-B9B9-31DE56EA5D1A}"/>
              </a:ext>
            </a:extLst>
          </p:cNvPr>
          <p:cNvGrpSpPr/>
          <p:nvPr/>
        </p:nvGrpSpPr>
        <p:grpSpPr>
          <a:xfrm>
            <a:off x="7267774" y="3493683"/>
            <a:ext cx="455766" cy="584776"/>
            <a:chOff x="8862157" y="4103566"/>
            <a:chExt cx="455766" cy="584776"/>
          </a:xfrm>
        </p:grpSpPr>
        <p:sp>
          <p:nvSpPr>
            <p:cNvPr id="12" name="Isosceles Triangle 11">
              <a:extLst>
                <a:ext uri="{FF2B5EF4-FFF2-40B4-BE49-F238E27FC236}">
                  <a16:creationId xmlns:a16="http://schemas.microsoft.com/office/drawing/2014/main" id="{7C71A4F2-A445-468C-BFC2-89981E12C446}"/>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33741E3-0D07-4FDF-AC6D-4AD77C278AFF}"/>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16" name="TextBox 15">
            <a:extLst>
              <a:ext uri="{FF2B5EF4-FFF2-40B4-BE49-F238E27FC236}">
                <a16:creationId xmlns:a16="http://schemas.microsoft.com/office/drawing/2014/main" id="{4C62AAE8-90E1-4A20-9E74-1C3D14499872}"/>
              </a:ext>
            </a:extLst>
          </p:cNvPr>
          <p:cNvSpPr txBox="1"/>
          <p:nvPr/>
        </p:nvSpPr>
        <p:spPr>
          <a:xfrm>
            <a:off x="6070933" y="4231852"/>
            <a:ext cx="476412" cy="369332"/>
          </a:xfrm>
          <a:prstGeom prst="rect">
            <a:avLst/>
          </a:prstGeom>
          <a:noFill/>
        </p:spPr>
        <p:txBody>
          <a:bodyPr wrap="none" rtlCol="0">
            <a:spAutoFit/>
          </a:bodyPr>
          <a:lstStyle/>
          <a:p>
            <a:r>
              <a:rPr lang="en-US" dirty="0"/>
              <a:t>6.1</a:t>
            </a:r>
          </a:p>
        </p:txBody>
      </p:sp>
    </p:spTree>
    <p:extLst>
      <p:ext uri="{BB962C8B-B14F-4D97-AF65-F5344CB8AC3E}">
        <p14:creationId xmlns:p14="http://schemas.microsoft.com/office/powerpoint/2010/main" val="178492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1AAC1-2BD1-45D6-BE3C-381C79F2A423}"/>
              </a:ext>
            </a:extLst>
          </p:cNvPr>
          <p:cNvSpPr>
            <a:spLocks noGrp="1"/>
          </p:cNvSpPr>
          <p:nvPr>
            <p:ph type="title"/>
          </p:nvPr>
        </p:nvSpPr>
        <p:spPr/>
        <p:txBody>
          <a:bodyPr/>
          <a:lstStyle/>
          <a:p>
            <a:r>
              <a:rPr lang="en-US" dirty="0"/>
              <a:t>Program Mapper Users and Page Views by Interest Area</a:t>
            </a:r>
          </a:p>
        </p:txBody>
      </p:sp>
      <p:sp>
        <p:nvSpPr>
          <p:cNvPr id="4" name="TextBox 3">
            <a:extLst>
              <a:ext uri="{FF2B5EF4-FFF2-40B4-BE49-F238E27FC236}">
                <a16:creationId xmlns:a16="http://schemas.microsoft.com/office/drawing/2014/main" id="{F53EFCC8-AD78-4DE1-8D2A-C1ABD22ABAA3}"/>
              </a:ext>
            </a:extLst>
          </p:cNvPr>
          <p:cNvSpPr txBox="1"/>
          <p:nvPr/>
        </p:nvSpPr>
        <p:spPr>
          <a:xfrm>
            <a:off x="0" y="6596390"/>
            <a:ext cx="3711272" cy="261610"/>
          </a:xfrm>
          <a:prstGeom prst="rect">
            <a:avLst/>
          </a:prstGeom>
          <a:noFill/>
        </p:spPr>
        <p:txBody>
          <a:bodyPr wrap="none" rtlCol="0">
            <a:spAutoFit/>
          </a:bodyPr>
          <a:lstStyle/>
          <a:p>
            <a:r>
              <a:rPr lang="en-US" sz="1100" dirty="0"/>
              <a:t>Page views for 4/17/21 to 4/17/22.  Source:  Google Analytics</a:t>
            </a:r>
          </a:p>
        </p:txBody>
      </p:sp>
      <p:graphicFrame>
        <p:nvGraphicFramePr>
          <p:cNvPr id="5" name="Content Placeholder 4">
            <a:extLst>
              <a:ext uri="{FF2B5EF4-FFF2-40B4-BE49-F238E27FC236}">
                <a16:creationId xmlns:a16="http://schemas.microsoft.com/office/drawing/2014/main" id="{21D4C96C-981E-4561-B4F2-AB206B97C9BE}"/>
              </a:ext>
            </a:extLst>
          </p:cNvPr>
          <p:cNvGraphicFramePr>
            <a:graphicFrameLocks noGrp="1"/>
          </p:cNvGraphicFramePr>
          <p:nvPr>
            <p:ph idx="1"/>
            <p:extLst>
              <p:ext uri="{D42A27DB-BD31-4B8C-83A1-F6EECF244321}">
                <p14:modId xmlns:p14="http://schemas.microsoft.com/office/powerpoint/2010/main" val="66422589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1059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1AAC1-2BD1-45D6-BE3C-381C79F2A423}"/>
              </a:ext>
            </a:extLst>
          </p:cNvPr>
          <p:cNvSpPr>
            <a:spLocks noGrp="1"/>
          </p:cNvSpPr>
          <p:nvPr>
            <p:ph type="title"/>
          </p:nvPr>
        </p:nvSpPr>
        <p:spPr/>
        <p:txBody>
          <a:bodyPr/>
          <a:lstStyle/>
          <a:p>
            <a:r>
              <a:rPr lang="en-US" dirty="0"/>
              <a:t>Top 10 Program Maps by Users</a:t>
            </a:r>
          </a:p>
        </p:txBody>
      </p:sp>
      <p:sp>
        <p:nvSpPr>
          <p:cNvPr id="4" name="TextBox 3">
            <a:extLst>
              <a:ext uri="{FF2B5EF4-FFF2-40B4-BE49-F238E27FC236}">
                <a16:creationId xmlns:a16="http://schemas.microsoft.com/office/drawing/2014/main" id="{F53EFCC8-AD78-4DE1-8D2A-C1ABD22ABAA3}"/>
              </a:ext>
            </a:extLst>
          </p:cNvPr>
          <p:cNvSpPr txBox="1"/>
          <p:nvPr/>
        </p:nvSpPr>
        <p:spPr>
          <a:xfrm>
            <a:off x="0" y="6596390"/>
            <a:ext cx="3711272" cy="261610"/>
          </a:xfrm>
          <a:prstGeom prst="rect">
            <a:avLst/>
          </a:prstGeom>
          <a:noFill/>
        </p:spPr>
        <p:txBody>
          <a:bodyPr wrap="none" rtlCol="0">
            <a:spAutoFit/>
          </a:bodyPr>
          <a:lstStyle/>
          <a:p>
            <a:r>
              <a:rPr lang="en-US" sz="1100" dirty="0"/>
              <a:t>Page views for 4/17/21 to 4/17/22.  Source:  Google Analytics</a:t>
            </a:r>
          </a:p>
        </p:txBody>
      </p:sp>
      <p:graphicFrame>
        <p:nvGraphicFramePr>
          <p:cNvPr id="6" name="Content Placeholder 5">
            <a:extLst>
              <a:ext uri="{FF2B5EF4-FFF2-40B4-BE49-F238E27FC236}">
                <a16:creationId xmlns:a16="http://schemas.microsoft.com/office/drawing/2014/main" id="{09D6A97A-9E8C-4E55-ACF4-603BC36787CB}"/>
              </a:ext>
            </a:extLst>
          </p:cNvPr>
          <p:cNvGraphicFramePr>
            <a:graphicFrameLocks noGrp="1"/>
          </p:cNvGraphicFramePr>
          <p:nvPr>
            <p:ph idx="1"/>
            <p:extLst>
              <p:ext uri="{D42A27DB-BD31-4B8C-83A1-F6EECF244321}">
                <p14:modId xmlns:p14="http://schemas.microsoft.com/office/powerpoint/2010/main" val="108587728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63860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655415" y="365125"/>
            <a:ext cx="8846805" cy="1325563"/>
          </a:xfrm>
          <a:ln>
            <a:solidFill>
              <a:schemeClr val="tx1"/>
            </a:solidFill>
          </a:ln>
        </p:spPr>
        <p:txBody>
          <a:bodyPr>
            <a:noAutofit/>
          </a:bodyPr>
          <a:lstStyle/>
          <a:p>
            <a:r>
              <a:rPr lang="en-US" sz="2400" b="1" dirty="0">
                <a:latin typeface="+mn-lt"/>
              </a:rPr>
              <a:t>HELPING STUDENTS CHOOSE AND ENTER A PATHWAY</a:t>
            </a:r>
            <a:r>
              <a:rPr lang="en-US" sz="2400" dirty="0">
                <a:latin typeface="+mn-lt"/>
              </a:rPr>
              <a:t>:  Every new student is helped to explore career/college options, choose a program of study, and develop a full-program plan as soon as possible.</a:t>
            </a:r>
            <a:endParaRPr lang="en-US" sz="1050" dirty="0">
              <a:latin typeface="+mn-lt"/>
            </a:endParaRP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559406" y="1912820"/>
            <a:ext cx="10785049" cy="4829699"/>
          </a:xfrm>
        </p:spPr>
        <p:txBody>
          <a:bodyPr>
            <a:normAutofit/>
          </a:bodyPr>
          <a:lstStyle/>
          <a:p>
            <a:pPr marL="0" indent="0">
              <a:buNone/>
            </a:pPr>
            <a:r>
              <a:rPr lang="en-US" dirty="0"/>
              <a:t>How well have we implemented </a:t>
            </a:r>
            <a:r>
              <a:rPr lang="en-US" b="1" dirty="0"/>
              <a:t>First Year Experience </a:t>
            </a:r>
            <a:r>
              <a:rPr lang="en-US" dirty="0"/>
              <a:t>for new students?</a:t>
            </a:r>
          </a:p>
          <a:p>
            <a:pPr marL="0" indent="0">
              <a:buNone/>
            </a:pPr>
            <a:endParaRPr lang="en-US" dirty="0"/>
          </a:p>
          <a:p>
            <a:pPr marL="0" indent="0">
              <a:buNone/>
            </a:pPr>
            <a:endParaRPr lang="en-US" dirty="0"/>
          </a:p>
          <a:p>
            <a:pPr marL="0" indent="0">
              <a:buNone/>
            </a:pPr>
            <a:endParaRPr lang="en-US" dirty="0"/>
          </a:p>
          <a:p>
            <a:pPr marL="0" indent="0">
              <a:buNone/>
            </a:pPr>
            <a:r>
              <a:rPr lang="en-US" dirty="0"/>
              <a:t>Concerns or suggestions about FYE?</a:t>
            </a:r>
          </a:p>
          <a:p>
            <a:pPr marL="228600" lvl="1">
              <a:spcBef>
                <a:spcPts val="1000"/>
              </a:spcBef>
            </a:pPr>
            <a:r>
              <a:rPr lang="en-US" sz="1700" dirty="0"/>
              <a:t>FYE does not exist yet.  Some elements exist but they need to improve and be coordinated into something cohesive and well messaged to everyone.</a:t>
            </a:r>
          </a:p>
          <a:p>
            <a:pPr marL="228600" lvl="1">
              <a:spcBef>
                <a:spcPts val="1000"/>
              </a:spcBef>
            </a:pPr>
            <a:r>
              <a:rPr lang="en-US" sz="1700" dirty="0"/>
              <a:t>Annual planning for FYE must begin the prior fall with CRER and other </a:t>
            </a:r>
            <a:r>
              <a:rPr lang="en-US" sz="1700" dirty="0" err="1"/>
              <a:t>cohorted</a:t>
            </a:r>
            <a:r>
              <a:rPr lang="en-US" sz="1700" dirty="0"/>
              <a:t> classes identified and scheduled.</a:t>
            </a:r>
          </a:p>
          <a:p>
            <a:pPr marL="228600" lvl="1">
              <a:spcBef>
                <a:spcPts val="1000"/>
              </a:spcBef>
            </a:pPr>
            <a:r>
              <a:rPr lang="en-US" sz="1700" dirty="0"/>
              <a:t>Who runs it?  The roles of Interest Area groups and Success Teams in FYE should be clearer in terms of what each does in terms of early messaging, community building, and support for on-boarding and orientation.  Peer mentors should have a bigger role. </a:t>
            </a:r>
          </a:p>
          <a:p>
            <a:pPr marL="228600" lvl="1">
              <a:spcBef>
                <a:spcPts val="1000"/>
              </a:spcBef>
            </a:pPr>
            <a:r>
              <a:rPr lang="en-US" sz="1700" dirty="0"/>
              <a:t>Colts-Con should not just happen in August.  It should take place over the first 6 weeks of the term.  JAMS too.</a:t>
            </a:r>
          </a:p>
        </p:txBody>
      </p:sp>
      <p:pic>
        <p:nvPicPr>
          <p:cNvPr id="1026" name="Picture 2">
            <a:extLst>
              <a:ext uri="{FF2B5EF4-FFF2-40B4-BE49-F238E27FC236}">
                <a16:creationId xmlns:a16="http://schemas.microsoft.com/office/drawing/2014/main" id="{AB05808A-AB42-4DE7-B5FB-A3956FCA70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3242" y="365125"/>
            <a:ext cx="1393343" cy="13871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60C8C589-29B1-48A8-9262-41690E41FC49}"/>
              </a:ext>
            </a:extLst>
          </p:cNvPr>
          <p:cNvPicPr>
            <a:picLocks noChangeAspect="1"/>
          </p:cNvPicPr>
          <p:nvPr/>
        </p:nvPicPr>
        <p:blipFill>
          <a:blip r:embed="rId3"/>
          <a:stretch>
            <a:fillRect/>
          </a:stretch>
        </p:blipFill>
        <p:spPr>
          <a:xfrm>
            <a:off x="1479224" y="2680266"/>
            <a:ext cx="8022996" cy="258537"/>
          </a:xfrm>
          <a:prstGeom prst="rect">
            <a:avLst/>
          </a:prstGeom>
        </p:spPr>
      </p:pic>
      <p:grpSp>
        <p:nvGrpSpPr>
          <p:cNvPr id="6" name="Group 5">
            <a:extLst>
              <a:ext uri="{FF2B5EF4-FFF2-40B4-BE49-F238E27FC236}">
                <a16:creationId xmlns:a16="http://schemas.microsoft.com/office/drawing/2014/main" id="{6C753F15-1DC8-4419-93A2-1196210A2AFD}"/>
              </a:ext>
            </a:extLst>
          </p:cNvPr>
          <p:cNvGrpSpPr/>
          <p:nvPr/>
        </p:nvGrpSpPr>
        <p:grpSpPr>
          <a:xfrm>
            <a:off x="3835442" y="2892757"/>
            <a:ext cx="609462" cy="823076"/>
            <a:chOff x="6675817" y="3667027"/>
            <a:chExt cx="609462" cy="823076"/>
          </a:xfrm>
        </p:grpSpPr>
        <p:sp>
          <p:nvSpPr>
            <p:cNvPr id="7" name="Isosceles Triangle 6">
              <a:extLst>
                <a:ext uri="{FF2B5EF4-FFF2-40B4-BE49-F238E27FC236}">
                  <a16:creationId xmlns:a16="http://schemas.microsoft.com/office/drawing/2014/main" id="{A4DAB12E-A167-4B3A-869C-FCEE38237A58}"/>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1A608EA1-90DD-4BAB-9FF3-B8121122F037}"/>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9" name="Group 8">
            <a:extLst>
              <a:ext uri="{FF2B5EF4-FFF2-40B4-BE49-F238E27FC236}">
                <a16:creationId xmlns:a16="http://schemas.microsoft.com/office/drawing/2014/main" id="{397E0F3E-E420-47A0-BEAC-019A913B9E5D}"/>
              </a:ext>
            </a:extLst>
          </p:cNvPr>
          <p:cNvGrpSpPr/>
          <p:nvPr/>
        </p:nvGrpSpPr>
        <p:grpSpPr>
          <a:xfrm>
            <a:off x="1667932" y="2988097"/>
            <a:ext cx="431528" cy="584776"/>
            <a:chOff x="7908477" y="3951166"/>
            <a:chExt cx="431528" cy="584776"/>
          </a:xfrm>
        </p:grpSpPr>
        <p:sp>
          <p:nvSpPr>
            <p:cNvPr id="10" name="Isosceles Triangle 9">
              <a:extLst>
                <a:ext uri="{FF2B5EF4-FFF2-40B4-BE49-F238E27FC236}">
                  <a16:creationId xmlns:a16="http://schemas.microsoft.com/office/drawing/2014/main" id="{3BB1D18B-01E9-4B67-A078-0A4A99A5CA1E}"/>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8574717-A8D6-452C-A618-6CBBDA341252}"/>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12" name="Group 11">
            <a:extLst>
              <a:ext uri="{FF2B5EF4-FFF2-40B4-BE49-F238E27FC236}">
                <a16:creationId xmlns:a16="http://schemas.microsoft.com/office/drawing/2014/main" id="{CE12710C-D90E-4A41-B09B-1802629749A5}"/>
              </a:ext>
            </a:extLst>
          </p:cNvPr>
          <p:cNvGrpSpPr/>
          <p:nvPr/>
        </p:nvGrpSpPr>
        <p:grpSpPr>
          <a:xfrm>
            <a:off x="5659088" y="3012153"/>
            <a:ext cx="455766" cy="584776"/>
            <a:chOff x="8862157" y="4103566"/>
            <a:chExt cx="455766" cy="584776"/>
          </a:xfrm>
        </p:grpSpPr>
        <p:sp>
          <p:nvSpPr>
            <p:cNvPr id="13" name="Isosceles Triangle 12">
              <a:extLst>
                <a:ext uri="{FF2B5EF4-FFF2-40B4-BE49-F238E27FC236}">
                  <a16:creationId xmlns:a16="http://schemas.microsoft.com/office/drawing/2014/main" id="{9613BDAD-5EF5-44A0-B18A-5AC2DAF58C30}"/>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70B36554-0ED4-40A2-A1AD-4D3DBAD42D0B}"/>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15" name="TextBox 14">
            <a:extLst>
              <a:ext uri="{FF2B5EF4-FFF2-40B4-BE49-F238E27FC236}">
                <a16:creationId xmlns:a16="http://schemas.microsoft.com/office/drawing/2014/main" id="{4316329E-1A4A-46F5-920A-4ECFBAA5CC26}"/>
              </a:ext>
            </a:extLst>
          </p:cNvPr>
          <p:cNvSpPr txBox="1"/>
          <p:nvPr/>
        </p:nvSpPr>
        <p:spPr>
          <a:xfrm>
            <a:off x="3901967" y="3666104"/>
            <a:ext cx="476412" cy="369332"/>
          </a:xfrm>
          <a:prstGeom prst="rect">
            <a:avLst/>
          </a:prstGeom>
          <a:noFill/>
        </p:spPr>
        <p:txBody>
          <a:bodyPr wrap="none" rtlCol="0">
            <a:spAutoFit/>
          </a:bodyPr>
          <a:lstStyle/>
          <a:p>
            <a:r>
              <a:rPr lang="en-US" dirty="0"/>
              <a:t>3.4</a:t>
            </a:r>
          </a:p>
        </p:txBody>
      </p:sp>
    </p:spTree>
    <p:extLst>
      <p:ext uri="{BB962C8B-B14F-4D97-AF65-F5344CB8AC3E}">
        <p14:creationId xmlns:p14="http://schemas.microsoft.com/office/powerpoint/2010/main" val="3610532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CC31-3879-4769-A31F-7194979D302B}"/>
              </a:ext>
            </a:extLst>
          </p:cNvPr>
          <p:cNvSpPr>
            <a:spLocks noGrp="1"/>
          </p:cNvSpPr>
          <p:nvPr>
            <p:ph type="title"/>
          </p:nvPr>
        </p:nvSpPr>
        <p:spPr>
          <a:xfrm>
            <a:off x="442274" y="249847"/>
            <a:ext cx="9059946" cy="1465832"/>
          </a:xfrm>
          <a:ln>
            <a:solidFill>
              <a:schemeClr val="tx1"/>
            </a:solidFill>
          </a:ln>
        </p:spPr>
        <p:txBody>
          <a:bodyPr>
            <a:noAutofit/>
          </a:bodyPr>
          <a:lstStyle/>
          <a:p>
            <a:r>
              <a:rPr lang="en-US" sz="2000" b="1" dirty="0">
                <a:latin typeface="+mn-lt"/>
              </a:rPr>
              <a:t>KEEPING STUDENTS ON THE PATH</a:t>
            </a:r>
            <a:r>
              <a:rPr lang="en-US" sz="2000" dirty="0">
                <a:latin typeface="+mn-lt"/>
              </a:rPr>
              <a:t>:  Success Teams monitor which program every student is in and how far along the student is toward completing the program requirements.  Counselors, Retention Specialists and students are alerted when students are at risk of falling off their program plans and have policies and supports in place to intervene in ways that help students get back on track.</a:t>
            </a:r>
          </a:p>
        </p:txBody>
      </p:sp>
      <p:sp>
        <p:nvSpPr>
          <p:cNvPr id="3" name="Content Placeholder 2">
            <a:extLst>
              <a:ext uri="{FF2B5EF4-FFF2-40B4-BE49-F238E27FC236}">
                <a16:creationId xmlns:a16="http://schemas.microsoft.com/office/drawing/2014/main" id="{E7FC92EF-76B7-426C-9AF6-22C7639A02F5}"/>
              </a:ext>
            </a:extLst>
          </p:cNvPr>
          <p:cNvSpPr>
            <a:spLocks noGrp="1"/>
          </p:cNvSpPr>
          <p:nvPr>
            <p:ph idx="1"/>
          </p:nvPr>
        </p:nvSpPr>
        <p:spPr>
          <a:xfrm>
            <a:off x="634784" y="2099591"/>
            <a:ext cx="10592539" cy="4621720"/>
          </a:xfrm>
        </p:spPr>
        <p:txBody>
          <a:bodyPr>
            <a:normAutofit/>
          </a:bodyPr>
          <a:lstStyle/>
          <a:p>
            <a:pPr marL="0" indent="0">
              <a:buNone/>
            </a:pPr>
            <a:r>
              <a:rPr lang="en-US" dirty="0"/>
              <a:t>How well have we implemented </a:t>
            </a:r>
            <a:r>
              <a:rPr lang="en-US" b="1" dirty="0"/>
              <a:t>Success Teams</a:t>
            </a:r>
            <a:r>
              <a:rPr lang="en-US" dirty="0"/>
              <a:t>?</a:t>
            </a:r>
          </a:p>
          <a:p>
            <a:pPr marL="0" indent="0">
              <a:buNone/>
            </a:pPr>
            <a:endParaRPr lang="en-US" dirty="0"/>
          </a:p>
          <a:p>
            <a:pPr marL="0" indent="0">
              <a:buNone/>
            </a:pPr>
            <a:endParaRPr lang="en-US" dirty="0"/>
          </a:p>
          <a:p>
            <a:pPr marL="0" indent="0">
              <a:buNone/>
            </a:pPr>
            <a:endParaRPr lang="en-US" dirty="0"/>
          </a:p>
          <a:p>
            <a:pPr marL="0" indent="0">
              <a:buNone/>
            </a:pPr>
            <a:r>
              <a:rPr lang="en-US" dirty="0"/>
              <a:t>Concerns or suggestions about Success Teams?</a:t>
            </a:r>
          </a:p>
          <a:p>
            <a:pPr marL="228600" lvl="1">
              <a:spcBef>
                <a:spcPts val="1000"/>
              </a:spcBef>
            </a:pPr>
            <a:r>
              <a:rPr lang="en-US" sz="1700" dirty="0"/>
              <a:t>Some are working much better than others.</a:t>
            </a:r>
          </a:p>
          <a:p>
            <a:pPr marL="228600" lvl="1">
              <a:spcBef>
                <a:spcPts val="1000"/>
              </a:spcBef>
            </a:pPr>
            <a:r>
              <a:rPr lang="en-US" sz="1700" dirty="0"/>
              <a:t>When everyone is clear on their roles, and communicate well, they work better.</a:t>
            </a:r>
          </a:p>
          <a:p>
            <a:pPr marL="228600" lvl="1">
              <a:spcBef>
                <a:spcPts val="1000"/>
              </a:spcBef>
            </a:pPr>
            <a:r>
              <a:rPr lang="en-US" sz="1700" dirty="0"/>
              <a:t>Many still do not understand how Success Teams differ from the larger Interest Area groups.</a:t>
            </a:r>
          </a:p>
          <a:p>
            <a:pPr marL="228600" lvl="1">
              <a:spcBef>
                <a:spcPts val="1000"/>
              </a:spcBef>
            </a:pPr>
            <a:r>
              <a:rPr lang="en-US" sz="1700" dirty="0"/>
              <a:t>Having the Retention Specialists and Counselors in place is critical.  This makes Early Alerts, progress reports, registration and SEP pushes work more smoothly and yield better results.</a:t>
            </a:r>
          </a:p>
        </p:txBody>
      </p:sp>
      <p:pic>
        <p:nvPicPr>
          <p:cNvPr id="5" name="Picture 2">
            <a:extLst>
              <a:ext uri="{FF2B5EF4-FFF2-40B4-BE49-F238E27FC236}">
                <a16:creationId xmlns:a16="http://schemas.microsoft.com/office/drawing/2014/main" id="{A50DE405-F3E3-4D02-AFD9-0FFF3E0B60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24388" y="249848"/>
            <a:ext cx="1546110" cy="154611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790BC491-1117-4838-AC31-51A81B5B9AE7}"/>
              </a:ext>
            </a:extLst>
          </p:cNvPr>
          <p:cNvPicPr>
            <a:picLocks noChangeAspect="1"/>
          </p:cNvPicPr>
          <p:nvPr/>
        </p:nvPicPr>
        <p:blipFill>
          <a:blip r:embed="rId3"/>
          <a:stretch>
            <a:fillRect/>
          </a:stretch>
        </p:blipFill>
        <p:spPr>
          <a:xfrm>
            <a:off x="1479224" y="2746254"/>
            <a:ext cx="8022996" cy="258537"/>
          </a:xfrm>
          <a:prstGeom prst="rect">
            <a:avLst/>
          </a:prstGeom>
        </p:spPr>
      </p:pic>
      <p:grpSp>
        <p:nvGrpSpPr>
          <p:cNvPr id="7" name="Group 6">
            <a:extLst>
              <a:ext uri="{FF2B5EF4-FFF2-40B4-BE49-F238E27FC236}">
                <a16:creationId xmlns:a16="http://schemas.microsoft.com/office/drawing/2014/main" id="{0C14A45F-3F6D-472B-A34B-E7C7021CAB89}"/>
              </a:ext>
            </a:extLst>
          </p:cNvPr>
          <p:cNvGrpSpPr/>
          <p:nvPr/>
        </p:nvGrpSpPr>
        <p:grpSpPr>
          <a:xfrm>
            <a:off x="4457052" y="3027975"/>
            <a:ext cx="609462" cy="823076"/>
            <a:chOff x="6675817" y="3667027"/>
            <a:chExt cx="609462" cy="823076"/>
          </a:xfrm>
        </p:grpSpPr>
        <p:sp>
          <p:nvSpPr>
            <p:cNvPr id="8" name="Isosceles Triangle 7">
              <a:extLst>
                <a:ext uri="{FF2B5EF4-FFF2-40B4-BE49-F238E27FC236}">
                  <a16:creationId xmlns:a16="http://schemas.microsoft.com/office/drawing/2014/main" id="{93E7579E-1C14-4C29-85A2-BF9773782862}"/>
                </a:ext>
              </a:extLst>
            </p:cNvPr>
            <p:cNvSpPr/>
            <p:nvPr/>
          </p:nvSpPr>
          <p:spPr>
            <a:xfrm>
              <a:off x="6853287" y="3667027"/>
              <a:ext cx="254523" cy="515299"/>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F74140F-EE72-4EDF-A87E-3F93AD8E9F96}"/>
                </a:ext>
              </a:extLst>
            </p:cNvPr>
            <p:cNvSpPr txBox="1"/>
            <p:nvPr/>
          </p:nvSpPr>
          <p:spPr>
            <a:xfrm>
              <a:off x="6675817" y="4182326"/>
              <a:ext cx="609462" cy="307777"/>
            </a:xfrm>
            <a:prstGeom prst="rect">
              <a:avLst/>
            </a:prstGeom>
            <a:noFill/>
          </p:spPr>
          <p:txBody>
            <a:bodyPr wrap="none" rtlCol="0">
              <a:spAutoFit/>
            </a:bodyPr>
            <a:lstStyle/>
            <a:p>
              <a:r>
                <a:rPr lang="en-US" sz="1400" dirty="0"/>
                <a:t>Mean</a:t>
              </a:r>
            </a:p>
          </p:txBody>
        </p:sp>
      </p:grpSp>
      <p:grpSp>
        <p:nvGrpSpPr>
          <p:cNvPr id="10" name="Group 9">
            <a:extLst>
              <a:ext uri="{FF2B5EF4-FFF2-40B4-BE49-F238E27FC236}">
                <a16:creationId xmlns:a16="http://schemas.microsoft.com/office/drawing/2014/main" id="{DA7CD031-ABB6-44B9-89D2-F80311F85C48}"/>
              </a:ext>
            </a:extLst>
          </p:cNvPr>
          <p:cNvGrpSpPr/>
          <p:nvPr/>
        </p:nvGrpSpPr>
        <p:grpSpPr>
          <a:xfrm>
            <a:off x="2418890" y="3069474"/>
            <a:ext cx="431528" cy="584776"/>
            <a:chOff x="7908477" y="3951166"/>
            <a:chExt cx="431528" cy="584776"/>
          </a:xfrm>
        </p:grpSpPr>
        <p:sp>
          <p:nvSpPr>
            <p:cNvPr id="11" name="Isosceles Triangle 10">
              <a:extLst>
                <a:ext uri="{FF2B5EF4-FFF2-40B4-BE49-F238E27FC236}">
                  <a16:creationId xmlns:a16="http://schemas.microsoft.com/office/drawing/2014/main" id="{58EB6FFE-9929-4189-BF7B-DDC90E5DB31C}"/>
                </a:ext>
              </a:extLst>
            </p:cNvPr>
            <p:cNvSpPr/>
            <p:nvPr/>
          </p:nvSpPr>
          <p:spPr>
            <a:xfrm>
              <a:off x="8054153" y="39511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779BA94-F407-4790-BE53-3703CF373761}"/>
                </a:ext>
              </a:extLst>
            </p:cNvPr>
            <p:cNvSpPr txBox="1"/>
            <p:nvPr/>
          </p:nvSpPr>
          <p:spPr>
            <a:xfrm>
              <a:off x="7908477" y="4258943"/>
              <a:ext cx="431528" cy="276999"/>
            </a:xfrm>
            <a:prstGeom prst="rect">
              <a:avLst/>
            </a:prstGeom>
            <a:noFill/>
          </p:spPr>
          <p:txBody>
            <a:bodyPr wrap="none" rtlCol="0">
              <a:spAutoFit/>
            </a:bodyPr>
            <a:lstStyle/>
            <a:p>
              <a:r>
                <a:rPr lang="en-US" sz="1200" dirty="0"/>
                <a:t>Min</a:t>
              </a:r>
              <a:endParaRPr lang="en-US" sz="1400" dirty="0"/>
            </a:p>
          </p:txBody>
        </p:sp>
      </p:grpSp>
      <p:grpSp>
        <p:nvGrpSpPr>
          <p:cNvPr id="13" name="Group 12">
            <a:extLst>
              <a:ext uri="{FF2B5EF4-FFF2-40B4-BE49-F238E27FC236}">
                <a16:creationId xmlns:a16="http://schemas.microsoft.com/office/drawing/2014/main" id="{0B3DD319-8BAA-41F7-9196-B24A53A33CED}"/>
              </a:ext>
            </a:extLst>
          </p:cNvPr>
          <p:cNvGrpSpPr/>
          <p:nvPr/>
        </p:nvGrpSpPr>
        <p:grpSpPr>
          <a:xfrm>
            <a:off x="6444802" y="3069474"/>
            <a:ext cx="455766" cy="584776"/>
            <a:chOff x="8862157" y="4103566"/>
            <a:chExt cx="455766" cy="584776"/>
          </a:xfrm>
        </p:grpSpPr>
        <p:sp>
          <p:nvSpPr>
            <p:cNvPr id="14" name="Isosceles Triangle 13">
              <a:extLst>
                <a:ext uri="{FF2B5EF4-FFF2-40B4-BE49-F238E27FC236}">
                  <a16:creationId xmlns:a16="http://schemas.microsoft.com/office/drawing/2014/main" id="{802D5D4A-EF7F-4BFE-A9DD-858ADF1BC8A5}"/>
                </a:ext>
              </a:extLst>
            </p:cNvPr>
            <p:cNvSpPr/>
            <p:nvPr/>
          </p:nvSpPr>
          <p:spPr>
            <a:xfrm>
              <a:off x="9007833" y="4103566"/>
              <a:ext cx="147167" cy="307777"/>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9C08292-8D43-422A-9B90-00F27859FED1}"/>
                </a:ext>
              </a:extLst>
            </p:cNvPr>
            <p:cNvSpPr txBox="1"/>
            <p:nvPr/>
          </p:nvSpPr>
          <p:spPr>
            <a:xfrm>
              <a:off x="8862157" y="4411343"/>
              <a:ext cx="455766" cy="276999"/>
            </a:xfrm>
            <a:prstGeom prst="rect">
              <a:avLst/>
            </a:prstGeom>
            <a:noFill/>
          </p:spPr>
          <p:txBody>
            <a:bodyPr wrap="none" rtlCol="0">
              <a:spAutoFit/>
            </a:bodyPr>
            <a:lstStyle/>
            <a:p>
              <a:r>
                <a:rPr lang="en-US" sz="1200" dirty="0"/>
                <a:t>Max</a:t>
              </a:r>
              <a:endParaRPr lang="en-US" sz="1400" dirty="0"/>
            </a:p>
          </p:txBody>
        </p:sp>
      </p:grpSp>
      <p:sp>
        <p:nvSpPr>
          <p:cNvPr id="16" name="TextBox 15">
            <a:extLst>
              <a:ext uri="{FF2B5EF4-FFF2-40B4-BE49-F238E27FC236}">
                <a16:creationId xmlns:a16="http://schemas.microsoft.com/office/drawing/2014/main" id="{241B512E-EE33-49CD-AC4E-22912E5B3D4C}"/>
              </a:ext>
            </a:extLst>
          </p:cNvPr>
          <p:cNvSpPr txBox="1"/>
          <p:nvPr/>
        </p:nvSpPr>
        <p:spPr>
          <a:xfrm>
            <a:off x="4523577" y="3800501"/>
            <a:ext cx="476412" cy="369332"/>
          </a:xfrm>
          <a:prstGeom prst="rect">
            <a:avLst/>
          </a:prstGeom>
          <a:noFill/>
        </p:spPr>
        <p:txBody>
          <a:bodyPr wrap="none" rtlCol="0">
            <a:spAutoFit/>
          </a:bodyPr>
          <a:lstStyle/>
          <a:p>
            <a:r>
              <a:rPr lang="en-US" dirty="0"/>
              <a:t>4.7</a:t>
            </a:r>
          </a:p>
        </p:txBody>
      </p:sp>
    </p:spTree>
    <p:extLst>
      <p:ext uri="{BB962C8B-B14F-4D97-AF65-F5344CB8AC3E}">
        <p14:creationId xmlns:p14="http://schemas.microsoft.com/office/powerpoint/2010/main" val="1195952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69DB8A-56B1-4B27-AFA7-101D26E0DA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13FCF8-674C-4A37-98A5-3165B10BF458}">
  <ds:schemaRefs>
    <ds:schemaRef ds:uri="http://purl.org/dc/terms/"/>
    <ds:schemaRef ds:uri="http://schemas.microsoft.com/office/2006/metadata/properties"/>
    <ds:schemaRef ds:uri="http://schemas.microsoft.com/office/infopath/2007/PartnerControls"/>
    <ds:schemaRef ds:uri="http://www.w3.org/XML/1998/namespace"/>
    <ds:schemaRef ds:uri="http://purl.org/dc/dcmitype/"/>
    <ds:schemaRef ds:uri="http://schemas.microsoft.com/office/2006/documentManagement/types"/>
    <ds:schemaRef ds:uri="http://schemas.openxmlformats.org/package/2006/metadata/core-properties"/>
    <ds:schemaRef ds:uri="bb5bbb0b-6c89-44d7-be61-0adfe653f983"/>
    <ds:schemaRef ds:uri="2bc55ecc-363e-43e9-bfac-4ba2e86f45ee"/>
    <ds:schemaRef ds:uri="http://purl.org/dc/elements/1.1/"/>
  </ds:schemaRefs>
</ds:datastoreItem>
</file>

<file path=customXml/itemProps3.xml><?xml version="1.0" encoding="utf-8"?>
<ds:datastoreItem xmlns:ds="http://schemas.openxmlformats.org/officeDocument/2006/customXml" ds:itemID="{FAF8130F-1439-47E3-B30E-620BBFFAF5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825</TotalTime>
  <Words>2615</Words>
  <Application>Microsoft Office PowerPoint</Application>
  <PresentationFormat>Widescreen</PresentationFormat>
  <Paragraphs>259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Guided Pathways Implementation Evaluation</vt:lpstr>
      <vt:lpstr>Research Questions Posed</vt:lpstr>
      <vt:lpstr>Research Methods</vt:lpstr>
      <vt:lpstr>Survey of Steering Committee, Interest Area and Success Team Members</vt:lpstr>
      <vt:lpstr>CLARIFY THE PATH:  Academic programs are clearly mapped out for students. Students know which courses they should take and in what sequence. Courses critical for success in each program and other key progress milestones are clearly identified. All this information is easily accessible on the college’s website.</vt:lpstr>
      <vt:lpstr>Program Mapper Users and Page Views by Interest Area</vt:lpstr>
      <vt:lpstr>Top 10 Program Maps by Users</vt:lpstr>
      <vt:lpstr>HELPING STUDENTS CHOOSE AND ENTER A PATHWAY:  Every new student is helped to explore career/college options, choose a program of study, and develop a full-program plan as soon as possible.</vt:lpstr>
      <vt:lpstr>KEEPING STUDENTS ON THE PATH:  Success Teams monitor which program every student is in and how far along the student is toward completing the program requirements.  Counselors, Retention Specialists and students are alerted when students are at risk of falling off their program plans and have policies and supports in place to intervene in ways that help students get back on track.</vt:lpstr>
      <vt:lpstr>Early Alert Data 2021 - 2022</vt:lpstr>
      <vt:lpstr>KEEPING STUDENTS ON THE PATH:  Ensure all students experience a sense of belonging to the College, faculty, staff and their peers.  Create a sense of community that can support a student in choosing and persisting on an academic pathway so that students feel supported to complete their pathway. At Cañada, we have created Interest Areas to implement this essential practice.</vt:lpstr>
      <vt:lpstr>KEEPING STUDENTS ON THE PATH:  The college schedules courses to ensure students can take the courses they need when they need them, can plan their lives around school from one term to the next, and can complete their programs in as short a time as possible.</vt:lpstr>
      <vt:lpstr>ENSURING THAT STUDENTS ARE LEARNING: Students have ample opportunity to apply and deepen knowledge and skills through projects, internships, co-ops, clinical placements, group projects outside of class, service learning, study abroad and other experiential learning activities that program faculty intentionally embed into coursework.</vt:lpstr>
      <vt:lpstr>ENSURING THAT STUDENTS ARE LEARNING:  The College helps students document their learning for employers and universities through portfolios and other means beyond transcripts.</vt:lpstr>
      <vt:lpstr>Additional feedback on the redesign process</vt:lpstr>
      <vt:lpstr>Additional feedback on the redesign process</vt:lpstr>
      <vt:lpstr>Anything else you would like to share about Guided Pathways at Cañada College?</vt:lpstr>
      <vt:lpstr>Success Team Group Reflections</vt:lpstr>
      <vt:lpstr>Success Team Group Reflections:  Operations</vt:lpstr>
      <vt:lpstr>Success Team Group Reflections:  Effectiveness</vt:lpstr>
      <vt:lpstr>Student Survey</vt:lpstr>
      <vt:lpstr>Results of Student Survey</vt:lpstr>
      <vt:lpstr>Students generally connect in class and respondents prefer email correspondence</vt:lpstr>
      <vt:lpstr>Summary: Key Take-aways</vt:lpstr>
      <vt:lpstr>Suggestions for Improvements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Guided Pathways Implementation Evaluation</dc:title>
  <dc:creator>Engel, Karen</dc:creator>
  <cp:lastModifiedBy>Engel, Karen</cp:lastModifiedBy>
  <cp:revision>37</cp:revision>
  <dcterms:created xsi:type="dcterms:W3CDTF">2022-04-12T22:05:10Z</dcterms:created>
  <dcterms:modified xsi:type="dcterms:W3CDTF">2022-04-19T21:30:21Z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