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74" r:id="rId7"/>
    <p:sldId id="279" r:id="rId8"/>
    <p:sldId id="275" r:id="rId9"/>
    <p:sldId id="276" r:id="rId10"/>
    <p:sldId id="277" r:id="rId11"/>
    <p:sldId id="278" r:id="rId12"/>
    <p:sldId id="260" r:id="rId13"/>
    <p:sldId id="261" r:id="rId14"/>
    <p:sldId id="266" r:id="rId15"/>
    <p:sldId id="284" r:id="rId16"/>
    <p:sldId id="285" r:id="rId17"/>
    <p:sldId id="270" r:id="rId18"/>
    <p:sldId id="271" r:id="rId19"/>
    <p:sldId id="280" r:id="rId20"/>
    <p:sldId id="281" r:id="rId21"/>
    <p:sldId id="272" r:id="rId22"/>
    <p:sldId id="273" r:id="rId23"/>
    <p:sldId id="267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6" autoAdjust="0"/>
    <p:restoredTop sz="87602" autoAdjust="0"/>
  </p:normalViewPr>
  <p:slideViewPr>
    <p:cSldViewPr snapToGrid="0">
      <p:cViewPr varScale="1">
        <p:scale>
          <a:sx n="111" d="100"/>
          <a:sy n="111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OneDrive%20-%20San%20Mateo%20County%20Community%20College%20District\Guided%20Pathways\Key%20Performance%20Indicators\Data%20for%20KPIs%20Sept%207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OneDrive%20-%20San%20Mateo%20County%20Community%20College%20District\Guided%20Pathways\Key%20Performance%20Indicators\Data%20for%20KPIs%20Sept%207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OneDrive%20-%20San%20Mateo%20County%20Community%20College%20District\Guided%20Pathways\Key%20Performance%20Indicators\Data%20for%20KPIs%20Sept%207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OneDrive%20-%20San%20Mateo%20County%20Community%20College%20District\Guided%20Pathways\Key%20Performance%20Indicators\Data%20for%20KPIs%20Sept%207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OneDrive%20-%20San%20Mateo%20County%20Community%20College%20District\Guided%20Pathways\Key%20Performance%20Indicators\Data%20for%20KPIs%20Sept%207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gelk\Dropbox%20(SMCCD)\PRIE%20-%20Canada%20College\Scorecard\20-21%20Scorecard\College%20Scorecard%20Metrics_20-21_2021-8-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xtona\Downloads\New__Document%20(15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Campus-wide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 formatCode="#,##0">
                  <c:v>1024</c:v>
                </c:pt>
                <c:pt idx="1">
                  <c:v>996</c:v>
                </c:pt>
                <c:pt idx="2" formatCode="#,##0">
                  <c:v>1129</c:v>
                </c:pt>
                <c:pt idx="3" formatCode="#,##0">
                  <c:v>1132</c:v>
                </c:pt>
                <c:pt idx="4" formatCode="#,##0">
                  <c:v>1192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71-40AB-AC05-C07D8218FDEB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Home Campus Only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3">
                  <c:v>915</c:v>
                </c:pt>
                <c:pt idx="4" formatCode="#,##0">
                  <c:v>1125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71-40AB-AC05-C07D8218FDE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8496496"/>
        <c:axId val="1578499408"/>
      </c:lineChart>
      <c:catAx>
        <c:axId val="157849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499408"/>
        <c:crosses val="autoZero"/>
        <c:auto val="1"/>
        <c:lblAlgn val="ctr"/>
        <c:lblOffset val="100"/>
        <c:noMultiLvlLbl val="0"/>
      </c:catAx>
      <c:valAx>
        <c:axId val="15784994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49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Course Success Rates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First-Time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Sheet1!$B$12:$B$16</c:f>
              <c:numCache>
                <c:formatCode>0%</c:formatCode>
                <c:ptCount val="5"/>
                <c:pt idx="0">
                  <c:v>0.66</c:v>
                </c:pt>
                <c:pt idx="1">
                  <c:v>0.67</c:v>
                </c:pt>
                <c:pt idx="2">
                  <c:v>0.65</c:v>
                </c:pt>
                <c:pt idx="3">
                  <c:v>0.64</c:v>
                </c:pt>
                <c:pt idx="4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CA-46C6-90F3-A273D717528A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All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Sheet1!$C$12:$C$16</c:f>
              <c:numCache>
                <c:formatCode>0%</c:formatCode>
                <c:ptCount val="5"/>
                <c:pt idx="0">
                  <c:v>0.73</c:v>
                </c:pt>
                <c:pt idx="1">
                  <c:v>0.73</c:v>
                </c:pt>
                <c:pt idx="2">
                  <c:v>0.73</c:v>
                </c:pt>
                <c:pt idx="3">
                  <c:v>0.72</c:v>
                </c:pt>
                <c:pt idx="4">
                  <c:v>0.73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CA-46C6-90F3-A273D717528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65054832"/>
        <c:axId val="1465056080"/>
      </c:lineChart>
      <c:catAx>
        <c:axId val="14650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056080"/>
        <c:crosses val="autoZero"/>
        <c:auto val="1"/>
        <c:lblAlgn val="ctr"/>
        <c:lblOffset val="100"/>
        <c:noMultiLvlLbl val="0"/>
      </c:catAx>
      <c:valAx>
        <c:axId val="146505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05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In the District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Sheet1!$B$22:$B$26</c:f>
              <c:numCache>
                <c:formatCode>0%</c:formatCode>
                <c:ptCount val="5"/>
                <c:pt idx="0">
                  <c:v>0.19</c:v>
                </c:pt>
                <c:pt idx="1">
                  <c:v>0.2</c:v>
                </c:pt>
                <c:pt idx="2">
                  <c:v>0.19</c:v>
                </c:pt>
                <c:pt idx="3">
                  <c:v>0.52</c:v>
                </c:pt>
                <c:pt idx="4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9-4926-8606-9E878A897CB2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At Cañada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Sheet1!$A$22:$A$26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Sheet1!$C$22:$C$26</c:f>
              <c:numCache>
                <c:formatCode>0%</c:formatCode>
                <c:ptCount val="5"/>
                <c:pt idx="0">
                  <c:v>0.17</c:v>
                </c:pt>
                <c:pt idx="1">
                  <c:v>0.18</c:v>
                </c:pt>
                <c:pt idx="2">
                  <c:v>0.18</c:v>
                </c:pt>
                <c:pt idx="3">
                  <c:v>0.49</c:v>
                </c:pt>
                <c:pt idx="4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9-4926-8606-9E878A897CB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8506896"/>
        <c:axId val="1578508976"/>
      </c:lineChart>
      <c:catAx>
        <c:axId val="157850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08976"/>
        <c:crosses val="autoZero"/>
        <c:auto val="1"/>
        <c:lblAlgn val="ctr"/>
        <c:lblOffset val="100"/>
        <c:noMultiLvlLbl val="0"/>
      </c:catAx>
      <c:valAx>
        <c:axId val="15785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50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Sheet1!$B$37:$B$38</c:f>
              <c:strCache>
                <c:ptCount val="2"/>
                <c:pt idx="0">
                  <c:v>Completed both transfer-level MATH in the First Year</c:v>
                </c:pt>
                <c:pt idx="1">
                  <c:v>In the District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Sheet1!$B$39:$B$43</c:f>
              <c:numCache>
                <c:formatCode>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0.22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9F-456B-911C-19CADBFD1DDA}"/>
            </c:ext>
          </c:extLst>
        </c:ser>
        <c:ser>
          <c:idx val="1"/>
          <c:order val="1"/>
          <c:tx>
            <c:strRef>
              <c:f>Sheet1!$C$37:$C$38</c:f>
              <c:strCache>
                <c:ptCount val="2"/>
                <c:pt idx="0">
                  <c:v>Completed both transfer-level MATH in the First Year</c:v>
                </c:pt>
                <c:pt idx="1">
                  <c:v>At Cañada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Sheet1!$A$39:$A$43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Sheet1!$C$39:$C$43</c:f>
              <c:numCache>
                <c:formatCode>0%</c:formatCode>
                <c:ptCount val="5"/>
                <c:pt idx="0">
                  <c:v>0.24</c:v>
                </c:pt>
                <c:pt idx="1">
                  <c:v>0.23</c:v>
                </c:pt>
                <c:pt idx="2">
                  <c:v>0.21</c:v>
                </c:pt>
                <c:pt idx="3">
                  <c:v>0.57999999999999996</c:v>
                </c:pt>
                <c:pt idx="4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9F-456B-911C-19CADBFD1D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65047344"/>
        <c:axId val="1465048592"/>
      </c:lineChart>
      <c:catAx>
        <c:axId val="14650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048592"/>
        <c:crosses val="autoZero"/>
        <c:auto val="1"/>
        <c:lblAlgn val="ctr"/>
        <c:lblOffset val="100"/>
        <c:noMultiLvlLbl val="0"/>
      </c:catAx>
      <c:valAx>
        <c:axId val="146504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04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Sheet1!$B$46:$B$47</c:f>
              <c:strCache>
                <c:ptCount val="2"/>
                <c:pt idx="0">
                  <c:v>Completed both transfer-level ENGLISH in the First Year</c:v>
                </c:pt>
                <c:pt idx="1">
                  <c:v>In the District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Sheet1!$A$48:$A$52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Sheet1!$B$48:$B$52</c:f>
              <c:numCache>
                <c:formatCode>0%</c:formatCode>
                <c:ptCount val="5"/>
                <c:pt idx="0">
                  <c:v>0.36</c:v>
                </c:pt>
                <c:pt idx="1">
                  <c:v>0.36</c:v>
                </c:pt>
                <c:pt idx="2">
                  <c:v>0.36</c:v>
                </c:pt>
                <c:pt idx="3">
                  <c:v>0.63</c:v>
                </c:pt>
                <c:pt idx="4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5-403C-9A39-DFD05C825DBB}"/>
            </c:ext>
          </c:extLst>
        </c:ser>
        <c:ser>
          <c:idx val="1"/>
          <c:order val="1"/>
          <c:tx>
            <c:strRef>
              <c:f>Sheet1!$C$46:$C$47</c:f>
              <c:strCache>
                <c:ptCount val="2"/>
                <c:pt idx="0">
                  <c:v>Completed both transfer-level ENGLISH in the First Year</c:v>
                </c:pt>
                <c:pt idx="1">
                  <c:v>At Cañada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Sheet1!$A$48:$A$52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Sheet1!$C$48:$C$52</c:f>
              <c:numCache>
                <c:formatCode>0%</c:formatCode>
                <c:ptCount val="5"/>
                <c:pt idx="0">
                  <c:v>0.33</c:v>
                </c:pt>
                <c:pt idx="1">
                  <c:v>0.34</c:v>
                </c:pt>
                <c:pt idx="2">
                  <c:v>0.34</c:v>
                </c:pt>
                <c:pt idx="3">
                  <c:v>0.61</c:v>
                </c:pt>
                <c:pt idx="4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45-403C-9A39-DFD05C825D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290544"/>
        <c:axId val="1575292208"/>
      </c:lineChart>
      <c:catAx>
        <c:axId val="157529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292208"/>
        <c:crosses val="autoZero"/>
        <c:auto val="1"/>
        <c:lblAlgn val="ctr"/>
        <c:lblOffset val="100"/>
        <c:noMultiLvlLbl val="0"/>
      </c:catAx>
      <c:valAx>
        <c:axId val="15752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29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Sheet1!$A$18</c:f>
              <c:strCache>
                <c:ptCount val="1"/>
                <c:pt idx="0">
                  <c:v>Fall to spring persistence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Sheet1!$B$17:$F$17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2019-20‡</c:v>
                </c:pt>
                <c:pt idx="4">
                  <c:v>2020-21‡</c:v>
                </c:pt>
              </c:strCache>
            </c:strRef>
          </c:cat>
          <c:val>
            <c:numRef>
              <c:f>Sheet1!$B$18:$F$18</c:f>
              <c:numCache>
                <c:formatCode>0%</c:formatCode>
                <c:ptCount val="5"/>
                <c:pt idx="0">
                  <c:v>0.61825479411327489</c:v>
                </c:pt>
                <c:pt idx="1">
                  <c:v>0.59584764283484237</c:v>
                </c:pt>
                <c:pt idx="2">
                  <c:v>0.58781594296824369</c:v>
                </c:pt>
                <c:pt idx="3">
                  <c:v>0.5306491372226787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F-4E6D-A378-592A09FFFBA5}"/>
            </c:ext>
          </c:extLst>
        </c:ser>
        <c:ser>
          <c:idx val="1"/>
          <c:order val="1"/>
          <c:tx>
            <c:strRef>
              <c:f>Sheet1!$A$19</c:f>
              <c:strCache>
                <c:ptCount val="1"/>
                <c:pt idx="0">
                  <c:v>Fall to fall persistence 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Sheet1!$B$17:$F$17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2019-20‡</c:v>
                </c:pt>
                <c:pt idx="4">
                  <c:v>2020-21‡</c:v>
                </c:pt>
              </c:strCache>
            </c:strRef>
          </c:cat>
          <c:val>
            <c:numRef>
              <c:f>Sheet1!$B$19:$F$19</c:f>
              <c:numCache>
                <c:formatCode>0%</c:formatCode>
                <c:ptCount val="5"/>
                <c:pt idx="0">
                  <c:v>0.42381669175447401</c:v>
                </c:pt>
                <c:pt idx="1">
                  <c:v>0.40312500000000001</c:v>
                </c:pt>
                <c:pt idx="2">
                  <c:v>0.40671165420390298</c:v>
                </c:pt>
                <c:pt idx="3">
                  <c:v>0.3491103817585075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DF-4E6D-A378-592A09FFFB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87539760"/>
        <c:axId val="2087541840"/>
      </c:barChart>
      <c:catAx>
        <c:axId val="208753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541840"/>
        <c:crosses val="autoZero"/>
        <c:auto val="1"/>
        <c:lblAlgn val="ctr"/>
        <c:lblOffset val="100"/>
        <c:noMultiLvlLbl val="0"/>
      </c:catAx>
      <c:valAx>
        <c:axId val="2087541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53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Sheet1!$E$12</c:f>
              <c:strCache>
                <c:ptCount val="1"/>
                <c:pt idx="0">
                  <c:v>% earning associate 100% of normal 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Sheet1!$F$11:$J$11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Sheet1!$F$12:$J$12</c:f>
              <c:numCache>
                <c:formatCode>0%</c:formatCode>
                <c:ptCount val="5"/>
                <c:pt idx="0">
                  <c:v>1.5987210231814548E-2</c:v>
                </c:pt>
                <c:pt idx="1">
                  <c:v>1.4427412082957619E-2</c:v>
                </c:pt>
                <c:pt idx="2">
                  <c:v>2.0872865275142316E-2</c:v>
                </c:pt>
                <c:pt idx="3">
                  <c:v>2.059308072487644E-2</c:v>
                </c:pt>
                <c:pt idx="4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0D-4BEF-88D4-E5F3F6F73C1B}"/>
            </c:ext>
          </c:extLst>
        </c:ser>
        <c:ser>
          <c:idx val="1"/>
          <c:order val="1"/>
          <c:tx>
            <c:strRef>
              <c:f>Sheet1!$E$13</c:f>
              <c:strCache>
                <c:ptCount val="1"/>
                <c:pt idx="0">
                  <c:v>% earning associate 150% of normal time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Sheet1!$F$11:$J$11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Sheet1!$F$13:$J$13</c:f>
              <c:numCache>
                <c:formatCode>0%</c:formatCode>
                <c:ptCount val="5"/>
                <c:pt idx="0">
                  <c:v>5.0381679389312976E-2</c:v>
                </c:pt>
                <c:pt idx="1">
                  <c:v>6.6346922462030375E-2</c:v>
                </c:pt>
                <c:pt idx="2">
                  <c:v>6.8530207394048692E-2</c:v>
                </c:pt>
                <c:pt idx="3">
                  <c:v>8.6337760910815936E-2</c:v>
                </c:pt>
                <c:pt idx="4">
                  <c:v>6.8369028006589783E-2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D-4BEF-88D4-E5F3F6F73C1B}"/>
            </c:ext>
          </c:extLst>
        </c:ser>
        <c:ser>
          <c:idx val="2"/>
          <c:order val="2"/>
          <c:tx>
            <c:strRef>
              <c:f>Sheet1!$E$14</c:f>
              <c:strCache>
                <c:ptCount val="1"/>
                <c:pt idx="0">
                  <c:v>% earning associate 200% of normal time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Sheet1!$F$11:$J$11</c:f>
              <c:strCache>
                <c:ptCount val="5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</c:strCache>
            </c:strRef>
          </c:cat>
          <c:val>
            <c:numRef>
              <c:f>Sheet1!$F$14:$J$14</c:f>
              <c:numCache>
                <c:formatCode>0%</c:formatCode>
                <c:ptCount val="5"/>
                <c:pt idx="0">
                  <c:v>8.9328063241106717E-2</c:v>
                </c:pt>
                <c:pt idx="1">
                  <c:v>0.10152671755725191</c:v>
                </c:pt>
                <c:pt idx="2">
                  <c:v>0.14308553157474022</c:v>
                </c:pt>
                <c:pt idx="3">
                  <c:v>0.13976555455365194</c:v>
                </c:pt>
                <c:pt idx="4">
                  <c:v>0.10721062618595825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0D-4BEF-88D4-E5F3F6F73C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31496095"/>
        <c:axId val="1934388847"/>
      </c:lineChart>
      <c:catAx>
        <c:axId val="183149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88847"/>
        <c:crosses val="autoZero"/>
        <c:auto val="1"/>
        <c:lblAlgn val="ctr"/>
        <c:lblOffset val="100"/>
        <c:noMultiLvlLbl val="0"/>
      </c:catAx>
      <c:valAx>
        <c:axId val="1934388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149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1'!$F$17</c:f>
              <c:strCache>
                <c:ptCount val="1"/>
                <c:pt idx="0">
                  <c:v>Proportion First-time, Full-time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1'!$G$16:$K$16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'Report 1'!$G$17:$K$17</c:f>
              <c:numCache>
                <c:formatCode>0%</c:formatCode>
                <c:ptCount val="5"/>
                <c:pt idx="0">
                  <c:v>0.29770992366412202</c:v>
                </c:pt>
                <c:pt idx="1">
                  <c:v>0.30923694779116501</c:v>
                </c:pt>
                <c:pt idx="2">
                  <c:v>0.36669619131975201</c:v>
                </c:pt>
                <c:pt idx="3">
                  <c:v>0.36484098939929299</c:v>
                </c:pt>
                <c:pt idx="4">
                  <c:v>0.238255033557047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4-4016-B9BB-E2317574A7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35514511"/>
        <c:axId val="1934395503"/>
      </c:lineChart>
      <c:catAx>
        <c:axId val="193551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4395503"/>
        <c:crosses val="autoZero"/>
        <c:auto val="1"/>
        <c:lblAlgn val="ctr"/>
        <c:lblOffset val="100"/>
        <c:noMultiLvlLbl val="0"/>
      </c:catAx>
      <c:valAx>
        <c:axId val="193439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5514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F9D8-122E-40E3-8D58-5050343CD82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F9E38-F440-4388-85AF-361793901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based on unduplicated head count and </a:t>
            </a:r>
            <a:r>
              <a:rPr lang="en-US" dirty="0" err="1"/>
              <a:t>cohorted</a:t>
            </a:r>
            <a:r>
              <a:rPr lang="en-US" dirty="0"/>
              <a:t> based on time to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F9E38-F440-4388-85AF-361793901A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7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3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9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4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2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6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7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9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064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8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9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94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5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5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0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03772-F0E3-4F43-A566-53CCC9C6967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D477-2E94-477D-9EA7-8E4AA098B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DB0C44-5B28-495E-A020-6785C9410D38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41856C2-6CA8-4989-BEB2-F510FB5AE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85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college.edu/prie/dashboards/scorecard-momentum.php" TargetMode="External"/><Relationship Id="rId2" Type="http://schemas.openxmlformats.org/officeDocument/2006/relationships/hyperlink" Target="https://canadacollege.edu/prie/Data-Dashboard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passplus.org/LaunchBoard/guidedpathways.aspx" TargetMode="External"/><Relationship Id="rId5" Type="http://schemas.openxmlformats.org/officeDocument/2006/relationships/hyperlink" Target="https://canadacollege.edu/planningbudgetingcouncil/2021/Canada_AB705_PBC_Presentation_March3-2021%20PRIE.pdf" TargetMode="External"/><Relationship Id="rId4" Type="http://schemas.openxmlformats.org/officeDocument/2006/relationships/hyperlink" Target="https://canadacollege.edu/prie/College%20Scorecard%20Metrics_20-21%20pending.xls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5035"/>
            <a:ext cx="9144000" cy="2387600"/>
          </a:xfrm>
        </p:spPr>
        <p:txBody>
          <a:bodyPr/>
          <a:lstStyle/>
          <a:p>
            <a:r>
              <a:rPr lang="en-US" dirty="0"/>
              <a:t>Guided Pathways </a:t>
            </a:r>
            <a:br>
              <a:rPr lang="en-US" dirty="0"/>
            </a:br>
            <a:r>
              <a:rPr lang="en-US" dirty="0"/>
              <a:t>Key Performance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4710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of September 7, 2021</a:t>
            </a:r>
          </a:p>
          <a:p>
            <a:endParaRPr lang="en-US" dirty="0"/>
          </a:p>
          <a:p>
            <a:r>
              <a:rPr lang="en-US" dirty="0"/>
              <a:t>Prepared by the Office of Planning, Research &amp; Institutional Effectiveness (PRIE)</a:t>
            </a:r>
          </a:p>
          <a:p>
            <a:endParaRPr lang="en-US" dirty="0"/>
          </a:p>
          <a:p>
            <a:r>
              <a:rPr lang="en-US" dirty="0"/>
              <a:t>For the Guided Pathways Steering Committee at Cañada College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761" y="555546"/>
            <a:ext cx="252447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90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92" y="1924400"/>
            <a:ext cx="10445768" cy="34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both transfer-level math and English in the First Year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809376"/>
              </p:ext>
            </p:extLst>
          </p:nvPr>
        </p:nvGraphicFramePr>
        <p:xfrm>
          <a:off x="1031846" y="1728787"/>
          <a:ext cx="10321954" cy="450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638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3165" cy="1325563"/>
          </a:xfrm>
        </p:spPr>
        <p:txBody>
          <a:bodyPr/>
          <a:lstStyle/>
          <a:p>
            <a:r>
              <a:rPr lang="en-US" dirty="0"/>
              <a:t>Completed transfer-level math in the First Year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5072293"/>
              </p:ext>
            </p:extLst>
          </p:nvPr>
        </p:nvGraphicFramePr>
        <p:xfrm>
          <a:off x="838199" y="1887523"/>
          <a:ext cx="10428216" cy="453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09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7723" cy="1325563"/>
          </a:xfrm>
        </p:spPr>
        <p:txBody>
          <a:bodyPr/>
          <a:lstStyle/>
          <a:p>
            <a:r>
              <a:rPr lang="en-US" dirty="0"/>
              <a:t>Completed transfer-level English in the First Year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3692011"/>
              </p:ext>
            </p:extLst>
          </p:nvPr>
        </p:nvGraphicFramePr>
        <p:xfrm>
          <a:off x="838199" y="1690688"/>
          <a:ext cx="10998667" cy="4659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79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2812" y="192505"/>
            <a:ext cx="5149515" cy="65274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01591"/>
            <a:ext cx="6487427" cy="970450"/>
          </a:xfrm>
        </p:spPr>
        <p:txBody>
          <a:bodyPr/>
          <a:lstStyle/>
          <a:p>
            <a:r>
              <a:rPr lang="en-US" dirty="0" smtClean="0"/>
              <a:t>Persistence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62811" y="192505"/>
          <a:ext cx="5149515" cy="6527451"/>
        </p:xfrm>
        <a:graphic>
          <a:graphicData uri="http://schemas.openxmlformats.org/drawingml/2006/table">
            <a:tbl>
              <a:tblPr/>
              <a:tblGrid>
                <a:gridCol w="2747689">
                  <a:extLst>
                    <a:ext uri="{9D8B030D-6E8A-4147-A177-3AD203B41FA5}">
                      <a16:colId xmlns:a16="http://schemas.microsoft.com/office/drawing/2014/main" val="2003632844"/>
                    </a:ext>
                  </a:extLst>
                </a:gridCol>
                <a:gridCol w="1268163">
                  <a:extLst>
                    <a:ext uri="{9D8B030D-6E8A-4147-A177-3AD203B41FA5}">
                      <a16:colId xmlns:a16="http://schemas.microsoft.com/office/drawing/2014/main" val="2761988496"/>
                    </a:ext>
                  </a:extLst>
                </a:gridCol>
                <a:gridCol w="1133663">
                  <a:extLst>
                    <a:ext uri="{9D8B030D-6E8A-4147-A177-3AD203B41FA5}">
                      <a16:colId xmlns:a16="http://schemas.microsoft.com/office/drawing/2014/main" val="224939332"/>
                    </a:ext>
                  </a:extLst>
                </a:gridCol>
              </a:tblGrid>
              <a:tr h="506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2020 to Spring 2021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2020 to Fall 2021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69953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persistence rates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904682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Term Ethnicity Desc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62846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Indian/Alaskan Native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602139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Asian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965879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- Non-Hispanic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7954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Filipino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392205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Hispanic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8084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Multiraces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34996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Islander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67530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Unknown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05992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White Non-Hispanic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9997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Student Low Income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01187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437161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485382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Enrollment Status Desc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FA21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95449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Continuing Student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097348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First-Time Student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355055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First-Time Transfer Student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2776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Applicable, Currently K-12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877020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Returning Student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49376"/>
                  </a:ext>
                </a:extLst>
              </a:tr>
              <a:tr h="2867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Returning Transfer Student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5943" marR="5943" marT="594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35268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custDataLst>
              <p:tags r:id="rId1"/>
            </p:custDataLst>
            <p:extLst/>
          </p:nvPr>
        </p:nvGraphicFramePr>
        <p:xfrm>
          <a:off x="600891" y="2361512"/>
          <a:ext cx="5651404" cy="376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91966" y="62890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‡ Spring 2020, Summer 2020, Fall 2020, and Spring 2021 were impacted by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Covid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19 and may not be representative of a typical academic year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9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49" y="3400926"/>
            <a:ext cx="4476352" cy="9704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Students </a:t>
            </a:r>
            <a:r>
              <a:rPr lang="en-US" sz="2800" u="sng" dirty="0" smtClean="0"/>
              <a:t>persist from fall to spring</a:t>
            </a:r>
            <a:r>
              <a:rPr lang="en-US" sz="2800" dirty="0" smtClean="0"/>
              <a:t> at higher rates with the support of special programs (Promise, EOPS, College for Working Adults, ESO </a:t>
            </a:r>
            <a:r>
              <a:rPr lang="en-US" sz="2800" dirty="0" err="1" smtClean="0"/>
              <a:t>Adelante</a:t>
            </a:r>
            <a:r>
              <a:rPr lang="en-US" sz="2800" dirty="0" smtClean="0"/>
              <a:t>, Puente, COLTS)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438696" y="867883"/>
          <a:ext cx="4563328" cy="5311371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805272">
                  <a:extLst>
                    <a:ext uri="{9D8B030D-6E8A-4147-A177-3AD203B41FA5}">
                      <a16:colId xmlns:a16="http://schemas.microsoft.com/office/drawing/2014/main" val="196788986"/>
                    </a:ext>
                  </a:extLst>
                </a:gridCol>
                <a:gridCol w="1263691">
                  <a:extLst>
                    <a:ext uri="{9D8B030D-6E8A-4147-A177-3AD203B41FA5}">
                      <a16:colId xmlns:a16="http://schemas.microsoft.com/office/drawing/2014/main" val="1678662838"/>
                    </a:ext>
                  </a:extLst>
                </a:gridCol>
                <a:gridCol w="1494365">
                  <a:extLst>
                    <a:ext uri="{9D8B030D-6E8A-4147-A177-3AD203B41FA5}">
                      <a16:colId xmlns:a16="http://schemas.microsoft.com/office/drawing/2014/main" val="111410122"/>
                    </a:ext>
                  </a:extLst>
                </a:gridCol>
              </a:tblGrid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Persistence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296905"/>
                  </a:ext>
                </a:extLst>
              </a:tr>
              <a:tr h="580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Special Program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No Special Program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1110149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Full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79%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98391882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Part Time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83%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7313711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19060233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Low Income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4041211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6438940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Asian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970660"/>
                  </a:ext>
                </a:extLst>
              </a:tr>
              <a:tr h="623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Black - Non-Hispanic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214737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Filipino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75212077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Hispanic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91%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61%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52494964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Multiraces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67603947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Pacific Islander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7741115"/>
                  </a:ext>
                </a:extLst>
              </a:tr>
              <a:tr h="293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Unknown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75%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07574482"/>
                  </a:ext>
                </a:extLst>
              </a:tr>
              <a:tr h="58097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White Non-Hispanic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376237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8696" y="6304547"/>
            <a:ext cx="2058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2020 first time cohort</a:t>
            </a:r>
          </a:p>
        </p:txBody>
      </p:sp>
    </p:spTree>
    <p:extLst>
      <p:ext uri="{BB962C8B-B14F-4D97-AF65-F5344CB8AC3E}">
        <p14:creationId xmlns:p14="http://schemas.microsoft.com/office/powerpoint/2010/main" val="39462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completion thresholds:  all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50" y="1777285"/>
            <a:ext cx="11170917" cy="45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7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completion thresholds:  </a:t>
            </a:r>
            <a:r>
              <a:rPr lang="en-US" dirty="0" smtClean="0"/>
              <a:t>low income </a:t>
            </a:r>
            <a:r>
              <a:rPr lang="en-US" dirty="0"/>
              <a:t>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252" y="1947412"/>
            <a:ext cx="10160767" cy="40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11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completion:  full time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831" y="2010110"/>
            <a:ext cx="9993882" cy="42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completion:  part time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14" y="2053087"/>
            <a:ext cx="10328965" cy="427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9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Access:  first time enrollments</a:t>
            </a:r>
          </a:p>
          <a:p>
            <a:r>
              <a:rPr lang="en-US" dirty="0" smtClean="0"/>
              <a:t>Success:  course success rates</a:t>
            </a:r>
          </a:p>
          <a:p>
            <a:r>
              <a:rPr lang="en-US" dirty="0" smtClean="0"/>
              <a:t>Momentum:  transfer level math and English completion in 1st year</a:t>
            </a:r>
          </a:p>
          <a:p>
            <a:r>
              <a:rPr lang="en-US" dirty="0" smtClean="0"/>
              <a:t>Momentum:  persistence</a:t>
            </a:r>
          </a:p>
          <a:p>
            <a:r>
              <a:rPr lang="en-US" dirty="0" smtClean="0"/>
              <a:t>Momentum:  unit completion</a:t>
            </a:r>
          </a:p>
          <a:p>
            <a:r>
              <a:rPr lang="en-US" dirty="0" smtClean="0"/>
              <a:t>Completion:  degree and certificate attainment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0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1FF1-0112-4C43-BE75-F011D7D5C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completion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62F5902-3D64-40E9-A53D-39B852D3492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2905958"/>
              </p:ext>
            </p:extLst>
          </p:nvPr>
        </p:nvGraphicFramePr>
        <p:xfrm>
          <a:off x="838200" y="1690688"/>
          <a:ext cx="10515600" cy="4658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079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Degree Completion by Race/Ethnicity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040146"/>
              </p:ext>
            </p:extLst>
          </p:nvPr>
        </p:nvGraphicFramePr>
        <p:xfrm>
          <a:off x="2060154" y="1690599"/>
          <a:ext cx="7395588" cy="4089009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472984">
                  <a:extLst>
                    <a:ext uri="{9D8B030D-6E8A-4147-A177-3AD203B41FA5}">
                      <a16:colId xmlns:a16="http://schemas.microsoft.com/office/drawing/2014/main" val="1807800248"/>
                    </a:ext>
                  </a:extLst>
                </a:gridCol>
                <a:gridCol w="1505352">
                  <a:extLst>
                    <a:ext uri="{9D8B030D-6E8A-4147-A177-3AD203B41FA5}">
                      <a16:colId xmlns:a16="http://schemas.microsoft.com/office/drawing/2014/main" val="735851536"/>
                    </a:ext>
                  </a:extLst>
                </a:gridCol>
                <a:gridCol w="1538269">
                  <a:extLst>
                    <a:ext uri="{9D8B030D-6E8A-4147-A177-3AD203B41FA5}">
                      <a16:colId xmlns:a16="http://schemas.microsoft.com/office/drawing/2014/main" val="3351271560"/>
                    </a:ext>
                  </a:extLst>
                </a:gridCol>
                <a:gridCol w="1878983">
                  <a:extLst>
                    <a:ext uri="{9D8B030D-6E8A-4147-A177-3AD203B41FA5}">
                      <a16:colId xmlns:a16="http://schemas.microsoft.com/office/drawing/2014/main" val="3520699630"/>
                    </a:ext>
                  </a:extLst>
                </a:gridCol>
              </a:tblGrid>
              <a:tr h="178894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Home Campus Students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2019-2020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% of all Associate Degree </a:t>
                      </a:r>
                      <a:r>
                        <a:rPr lang="en-US" sz="1600" u="none" strike="noStrike" dirty="0" smtClean="0">
                          <a:effectLst/>
                        </a:rPr>
                        <a:t>Earners</a:t>
                      </a:r>
                    </a:p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Proportion (1= perfectly proportionate to enrolled home campus students)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852415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AI/AN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069040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Asian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811573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Black/African American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3151522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Filipino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393227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Hispanic/Latinx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0290484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Pacific Islander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99531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White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0016273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Multiraces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831383"/>
                  </a:ext>
                </a:extLst>
              </a:tr>
              <a:tr h="25556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Unknown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2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15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of First-Time students who were enrolled full-time at Cañada during the academic year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2DA544-4958-4D3D-9D7A-DC22FF6A478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6626804"/>
              </p:ext>
            </p:extLst>
          </p:nvPr>
        </p:nvGraphicFramePr>
        <p:xfrm>
          <a:off x="838200" y="1690687"/>
          <a:ext cx="10515600" cy="466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3297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Cañada College PRIE dashboards: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https://canadacollege.edu/prie/Data-Dashboards.php</a:t>
            </a:r>
            <a:endParaRPr lang="en-US" dirty="0"/>
          </a:p>
          <a:p>
            <a:r>
              <a:rPr lang="en-US" dirty="0"/>
              <a:t>Cañada College Guided Pathways (Scorecard Momentum) dashboard: 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https://canadacollege.edu/prie/dashboards/scorecard-momentum.php</a:t>
            </a:r>
            <a:endParaRPr lang="en-US" dirty="0"/>
          </a:p>
          <a:p>
            <a:r>
              <a:rPr lang="en-US" dirty="0"/>
              <a:t>Cañada College Scorecard: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canadacollege.edu/prie/College%20Scorecard%20Metrics_20-21%20pending.xlsx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PRIE Analysis of Ca</a:t>
            </a:r>
            <a:r>
              <a:rPr lang="en-US" dirty="0">
                <a:hlinkClick r:id="rId5"/>
              </a:rPr>
              <a:t>ñ</a:t>
            </a:r>
            <a:r>
              <a:rPr lang="en-US" dirty="0" smtClean="0">
                <a:hlinkClick r:id="rId5"/>
              </a:rPr>
              <a:t>ada’s Implementation of AB 705 to the Planning and Budgeting Council on March 3, 2021</a:t>
            </a:r>
            <a:endParaRPr lang="en-US" dirty="0"/>
          </a:p>
          <a:p>
            <a:r>
              <a:rPr lang="en-US" dirty="0"/>
              <a:t>State </a:t>
            </a:r>
            <a:r>
              <a:rPr lang="en-US" dirty="0" err="1" smtClean="0"/>
              <a:t>LaunchBoard</a:t>
            </a:r>
            <a:r>
              <a:rPr lang="en-US" dirty="0" smtClean="0"/>
              <a:t> </a:t>
            </a:r>
            <a:r>
              <a:rPr lang="en-US" dirty="0"/>
              <a:t>for Guided Pathways:  </a:t>
            </a:r>
          </a:p>
          <a:p>
            <a:pPr marL="457200" lvl="1" indent="0">
              <a:buNone/>
            </a:pPr>
            <a:r>
              <a:rPr lang="en-US" dirty="0">
                <a:hlinkClick r:id="rId6"/>
              </a:rPr>
              <a:t>https://www.calpassplus.org/LaunchBoard/guidedpathways.aspx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4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Students at Cañada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2139969"/>
              </p:ext>
            </p:extLst>
          </p:nvPr>
        </p:nvGraphicFramePr>
        <p:xfrm>
          <a:off x="931653" y="1690688"/>
          <a:ext cx="9877245" cy="445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9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Course Success Rate for First Time </a:t>
            </a:r>
            <a:r>
              <a:rPr lang="en-US" sz="3200" dirty="0" smtClean="0"/>
              <a:t>Students v. All Students</a:t>
            </a:r>
            <a:endParaRPr lang="en-US" sz="32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661997"/>
              </p:ext>
            </p:extLst>
          </p:nvPr>
        </p:nvGraphicFramePr>
        <p:xfrm>
          <a:off x="956345" y="1602297"/>
          <a:ext cx="10175846" cy="490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88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Success by Race/Ethnicity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54" y="1917399"/>
            <a:ext cx="9378261" cy="4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0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Success by FT/PT status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91" y="2001499"/>
            <a:ext cx="9322729" cy="46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4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Disproportionate Impact">
            <a:extLst>
              <a:ext uri="{FF2B5EF4-FFF2-40B4-BE49-F238E27FC236}">
                <a16:creationId xmlns:a16="http://schemas.microsoft.com/office/drawing/2014/main" id="{5FABF058-9542-4AD4-A2F0-0BC3FC89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0" r="20531" b="37886"/>
          <a:stretch/>
        </p:blipFill>
        <p:spPr>
          <a:xfrm>
            <a:off x="366562" y="952900"/>
            <a:ext cx="11299257" cy="43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12" r="1942" b="7347"/>
          <a:stretch/>
        </p:blipFill>
        <p:spPr>
          <a:xfrm>
            <a:off x="616162" y="279133"/>
            <a:ext cx="10520267" cy="3272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62" y="3946359"/>
            <a:ext cx="10547568" cy="23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Disproportionate Impact">
            <a:extLst>
              <a:ext uri="{FF2B5EF4-FFF2-40B4-BE49-F238E27FC236}">
                <a16:creationId xmlns:a16="http://schemas.microsoft.com/office/drawing/2014/main" id="{5FABF058-9542-4AD4-A2F0-0BC3FC89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1" r="17766"/>
          <a:stretch/>
        </p:blipFill>
        <p:spPr>
          <a:xfrm>
            <a:off x="482719" y="1120274"/>
            <a:ext cx="11268123" cy="489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32380943_B8A6_4217_874C_15E28CD4746E&quot;,&quot;SourceFullName&quot;:&quot;C:\\Users\\engelk\\OneDrive - San Mateo County Community College District\\Guided Pathways\\Key Performance Indicators\\Data for KPIs Sept 7 2021.xlsx&quot;,&quot;LastUpdate&quot;:&quot;2021-09-07 2:23 PM&quot;,&quot;UpdatedBy&quot;:&quot;engelk&quot;,&quot;IsLinked&quot;:false,&quot;IsBrokenLink&quot;:false,&quot;Type&quot;: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89B391FE_F7FF_42A8_BF3F_73F31AEC1105&quot;,&quot;SourceFullName&quot;:&quot;C:\\Users\\engelk\\OneDrive - San Mateo County Community College District\\Guided Pathways\\Key Performance Indicators\\Data for KPIs Sept 7 2021.xlsx&quot;,&quot;LastUpdate&quot;:&quot;2021-09-07 9:13 AM&quot;,&quot;UpdatedBy&quot;:&quot;engelk&quot;,&quot;IsLinked&quot;:false,&quot;IsBrokenLink&quot;:false,&quot;Type&quot;: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33F3A640_5E11_4126_8B9B_1A489FD169C9&quot;,&quot;SourceFullName&quot;:&quot;C:\\Users\\engelk\\OneDrive - San Mateo County Community College District\\Guided Pathways\\Key Performance Indicators\\Data for KPIs Sept 7 2021.xlsx&quot;,&quot;LastUpdate&quot;:&quot;2021-09-07 9:20 AM&quot;,&quot;UpdatedBy&quot;:&quot;engelk&quot;,&quot;IsLinked&quot;:false,&quot;IsBrokenLink&quot;:false,&quot;Type&quot;: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8CDDB44_B0C6_43B3_9990_596AE237D7CF&quot;,&quot;SourceFullName&quot;:&quot;C:\\Users\\engelk\\OneDrive - San Mateo County Community College District\\Guided Pathways\\Key Performance Indicators\\Data for KPIs Sept 7 2021.xlsx&quot;,&quot;LastUpdate&quot;:&quot;2021-09-07 9:27 AM&quot;,&quot;UpdatedBy&quot;:&quot;engelk&quot;,&quot;IsLinked&quot;:false,&quot;IsBrokenLink&quot;:false,&quot;Type&quot;: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191EEB6D_9348_4BCC_99CC_3E75328DB8A1&quot;,&quot;SourceFullName&quot;:&quot;C:\\Users\\engelk\\OneDrive - San Mateo County Community College District\\Guided Pathways\\Key Performance Indicators\\Data for KPIs Sept 7 2021.xlsx&quot;,&quot;LastUpdate&quot;:&quot;2021-09-07 9:28 AM&quot;,&quot;UpdatedBy&quot;:&quot;engelk&quot;,&quot;IsLinked&quot;:false,&quot;IsBrokenLink&quot;:false,&quot;Type&quot;: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27342D64_68B3_4F4E_BCB2_443E3D529C0D&quot;,&quot;SourceFullName&quot;:&quot;C:\\Users\\engelk\\Dropbox (SMCCD)\\PRIE - Canada College\\Scorecard\\20-21 Scorecard\\College Scorecard Metrics_20-21_2021-8-5.xlsx&quot;,&quot;LastUpdate&quot;:&quot;2021-08-12 4:03 PM&quot;,&quot;UpdatedBy&quot;:&quot;engelk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604C500E_F7D1_4212_AB14_B7DA18B77D96&quot;,&quot;SourceFullName&quot;:&quot;Book1&quot;,&quot;LastUpdate&quot;:&quot;2021-09-07 12:06 PM&quot;,&quot;UpdatedBy&quot;:&quot;engelk&quot;,&quot;IsLinked&quot;:false,&quot;IsBrokenLink&quot;:false,&quot;Type&quot;: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A003D71E_2920_4B77_9038_D6D1EF49B960&quot;,&quot;SourceFullName&quot;:&quot;C:\\Users\\claxtona\\Downloads\\New__Document (15).xlsx&quot;,&quot;LastUpdate&quot;:&quot;2021-09-07 12:42 PM&quot;,&quot;UpdatedBy&quot;:&quot;engelk&quot;,&quot;IsLinked&quot;:false,&quot;IsBrokenLink&quot;:false,&quot;Type&quot;:1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Custom 4">
      <a:dk1>
        <a:sysClr val="windowText" lastClr="000000"/>
      </a:dk1>
      <a:lt1>
        <a:sysClr val="window" lastClr="FFFFFF"/>
      </a:lt1>
      <a:dk2>
        <a:srgbClr val="006342"/>
      </a:dk2>
      <a:lt2>
        <a:srgbClr val="F2F5D7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F2F5D7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594</Words>
  <Application>Microsoft Office PowerPoint</Application>
  <PresentationFormat>Widescreen</PresentationFormat>
  <Paragraphs>189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Trebuchet MS</vt:lpstr>
      <vt:lpstr>Wingdings 2</vt:lpstr>
      <vt:lpstr>Office Theme</vt:lpstr>
      <vt:lpstr>Slate</vt:lpstr>
      <vt:lpstr>Guided Pathways  Key Performance Indicators</vt:lpstr>
      <vt:lpstr>Key Performance Indicators</vt:lpstr>
      <vt:lpstr>First Time Students at Cañada</vt:lpstr>
      <vt:lpstr>Course Success Rate for First Time Students v. All Students</vt:lpstr>
      <vt:lpstr>Course Success by Race/Ethnicity</vt:lpstr>
      <vt:lpstr>Course Success by FT/PT status</vt:lpstr>
      <vt:lpstr>PowerPoint Presentation</vt:lpstr>
      <vt:lpstr>PowerPoint Presentation</vt:lpstr>
      <vt:lpstr>PowerPoint Presentation</vt:lpstr>
      <vt:lpstr>PowerPoint Presentation</vt:lpstr>
      <vt:lpstr>Completed both transfer-level math and English in the First Year</vt:lpstr>
      <vt:lpstr>Completed transfer-level math in the First Year</vt:lpstr>
      <vt:lpstr>Completed transfer-level English in the First Year</vt:lpstr>
      <vt:lpstr>Persistence</vt:lpstr>
      <vt:lpstr>Students persist from fall to spring at higher rates with the support of special programs (Promise, EOPS, College for Working Adults, ESO Adelante, Puente, COLTS)   </vt:lpstr>
      <vt:lpstr>Unit completion thresholds:  all students</vt:lpstr>
      <vt:lpstr>Unit completion thresholds:  low income students</vt:lpstr>
      <vt:lpstr>Unit completion:  full time students</vt:lpstr>
      <vt:lpstr>Unit completion:  part time students</vt:lpstr>
      <vt:lpstr>Degree completion</vt:lpstr>
      <vt:lpstr>Degree Completion by Race/Ethnicity</vt:lpstr>
      <vt:lpstr>% of First-Time students who were enrolled full-time at Cañada during the academic year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  Key Performance Indicators</dc:title>
  <dc:creator>Engel, Karen</dc:creator>
  <cp:lastModifiedBy>Engel, Karen</cp:lastModifiedBy>
  <cp:revision>20</cp:revision>
  <dcterms:created xsi:type="dcterms:W3CDTF">2021-09-07T15:37:24Z</dcterms:created>
  <dcterms:modified xsi:type="dcterms:W3CDTF">2021-09-07T21:26:22Z</dcterms:modified>
</cp:coreProperties>
</file>