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5" r:id="rId5"/>
    <p:sldId id="268" r:id="rId6"/>
    <p:sldId id="269" r:id="rId7"/>
    <p:sldId id="264" r:id="rId8"/>
    <p:sldId id="270" r:id="rId9"/>
    <p:sldId id="260" r:id="rId10"/>
    <p:sldId id="27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3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8" autoAdjust="0"/>
    <p:restoredTop sz="94660"/>
  </p:normalViewPr>
  <p:slideViewPr>
    <p:cSldViewPr snapToGrid="0">
      <p:cViewPr varScale="1">
        <p:scale>
          <a:sx n="90" d="100"/>
          <a:sy n="90" d="100"/>
        </p:scale>
        <p:origin x="46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8E65B1-AEF7-4B9D-B21D-2CB82EAC6BAA}" type="datetimeFigureOut">
              <a:rPr lang="en-US" smtClean="0"/>
              <a:t>9/21/2021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B1E67F-F1F3-49E9-A447-D2A0B7A086B9}" type="slidenum">
              <a:rPr lang="en-US" smtClean="0"/>
              <a:t>‹#›</a:t>
            </a:fld>
            <a:endParaRPr lang="en-US"/>
          </a:p>
        </p:txBody>
      </p:sp>
    </p:spTree>
    <p:extLst>
      <p:ext uri="{BB962C8B-B14F-4D97-AF65-F5344CB8AC3E}">
        <p14:creationId xmlns:p14="http://schemas.microsoft.com/office/powerpoint/2010/main" val="2071466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74916C-2753-429D-B493-7EC7CF055930}" type="slidenum">
              <a:rPr lang="en-US" smtClean="0"/>
              <a:t>5</a:t>
            </a:fld>
            <a:endParaRPr lang="en-US"/>
          </a:p>
        </p:txBody>
      </p:sp>
    </p:spTree>
    <p:extLst>
      <p:ext uri="{BB962C8B-B14F-4D97-AF65-F5344CB8AC3E}">
        <p14:creationId xmlns:p14="http://schemas.microsoft.com/office/powerpoint/2010/main" val="1106737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7AAAC1-69E3-4EE7-B828-128F96F68CC9}"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61FDB-E455-4864-AA14-E808C79585F8}" type="slidenum">
              <a:rPr lang="en-US" smtClean="0"/>
              <a:t>‹#›</a:t>
            </a:fld>
            <a:endParaRPr lang="en-US"/>
          </a:p>
        </p:txBody>
      </p:sp>
    </p:spTree>
    <p:extLst>
      <p:ext uri="{BB962C8B-B14F-4D97-AF65-F5344CB8AC3E}">
        <p14:creationId xmlns:p14="http://schemas.microsoft.com/office/powerpoint/2010/main" val="332383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7AAAC1-69E3-4EE7-B828-128F96F68CC9}"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61FDB-E455-4864-AA14-E808C79585F8}" type="slidenum">
              <a:rPr lang="en-US" smtClean="0"/>
              <a:t>‹#›</a:t>
            </a:fld>
            <a:endParaRPr lang="en-US"/>
          </a:p>
        </p:txBody>
      </p:sp>
    </p:spTree>
    <p:extLst>
      <p:ext uri="{BB962C8B-B14F-4D97-AF65-F5344CB8AC3E}">
        <p14:creationId xmlns:p14="http://schemas.microsoft.com/office/powerpoint/2010/main" val="3246377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7AAAC1-69E3-4EE7-B828-128F96F68CC9}"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61FDB-E455-4864-AA14-E808C79585F8}" type="slidenum">
              <a:rPr lang="en-US" smtClean="0"/>
              <a:t>‹#›</a:t>
            </a:fld>
            <a:endParaRPr lang="en-US"/>
          </a:p>
        </p:txBody>
      </p:sp>
    </p:spTree>
    <p:extLst>
      <p:ext uri="{BB962C8B-B14F-4D97-AF65-F5344CB8AC3E}">
        <p14:creationId xmlns:p14="http://schemas.microsoft.com/office/powerpoint/2010/main" val="1183053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7AAAC1-69E3-4EE7-B828-128F96F68CC9}"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61FDB-E455-4864-AA14-E808C79585F8}" type="slidenum">
              <a:rPr lang="en-US" smtClean="0"/>
              <a:t>‹#›</a:t>
            </a:fld>
            <a:endParaRPr lang="en-US"/>
          </a:p>
        </p:txBody>
      </p:sp>
    </p:spTree>
    <p:extLst>
      <p:ext uri="{BB962C8B-B14F-4D97-AF65-F5344CB8AC3E}">
        <p14:creationId xmlns:p14="http://schemas.microsoft.com/office/powerpoint/2010/main" val="3223103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B7AAAC1-69E3-4EE7-B828-128F96F68CC9}"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61FDB-E455-4864-AA14-E808C79585F8}" type="slidenum">
              <a:rPr lang="en-US" smtClean="0"/>
              <a:t>‹#›</a:t>
            </a:fld>
            <a:endParaRPr lang="en-US"/>
          </a:p>
        </p:txBody>
      </p:sp>
    </p:spTree>
    <p:extLst>
      <p:ext uri="{BB962C8B-B14F-4D97-AF65-F5344CB8AC3E}">
        <p14:creationId xmlns:p14="http://schemas.microsoft.com/office/powerpoint/2010/main" val="301789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7AAAC1-69E3-4EE7-B828-128F96F68CC9}" type="datetimeFigureOut">
              <a:rPr lang="en-US" smtClean="0"/>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61FDB-E455-4864-AA14-E808C79585F8}" type="slidenum">
              <a:rPr lang="en-US" smtClean="0"/>
              <a:t>‹#›</a:t>
            </a:fld>
            <a:endParaRPr lang="en-US"/>
          </a:p>
        </p:txBody>
      </p:sp>
    </p:spTree>
    <p:extLst>
      <p:ext uri="{BB962C8B-B14F-4D97-AF65-F5344CB8AC3E}">
        <p14:creationId xmlns:p14="http://schemas.microsoft.com/office/powerpoint/2010/main" val="3872242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7AAAC1-69E3-4EE7-B828-128F96F68CC9}" type="datetimeFigureOut">
              <a:rPr lang="en-US" smtClean="0"/>
              <a:t>9/21/2021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061FDB-E455-4864-AA14-E808C79585F8}" type="slidenum">
              <a:rPr lang="en-US" smtClean="0"/>
              <a:t>‹#›</a:t>
            </a:fld>
            <a:endParaRPr lang="en-US"/>
          </a:p>
        </p:txBody>
      </p:sp>
    </p:spTree>
    <p:extLst>
      <p:ext uri="{BB962C8B-B14F-4D97-AF65-F5344CB8AC3E}">
        <p14:creationId xmlns:p14="http://schemas.microsoft.com/office/powerpoint/2010/main" val="3517717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7AAAC1-69E3-4EE7-B828-128F96F68CC9}" type="datetimeFigureOut">
              <a:rPr lang="en-US" smtClean="0"/>
              <a:t>9/21/2021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61FDB-E455-4864-AA14-E808C79585F8}" type="slidenum">
              <a:rPr lang="en-US" smtClean="0"/>
              <a:t>‹#›</a:t>
            </a:fld>
            <a:endParaRPr lang="en-US"/>
          </a:p>
        </p:txBody>
      </p:sp>
    </p:spTree>
    <p:extLst>
      <p:ext uri="{BB962C8B-B14F-4D97-AF65-F5344CB8AC3E}">
        <p14:creationId xmlns:p14="http://schemas.microsoft.com/office/powerpoint/2010/main" val="987754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7AAAC1-69E3-4EE7-B828-128F96F68CC9}" type="datetimeFigureOut">
              <a:rPr lang="en-US" smtClean="0"/>
              <a:t>9/21/2021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061FDB-E455-4864-AA14-E808C79585F8}" type="slidenum">
              <a:rPr lang="en-US" smtClean="0"/>
              <a:t>‹#›</a:t>
            </a:fld>
            <a:endParaRPr lang="en-US"/>
          </a:p>
        </p:txBody>
      </p:sp>
    </p:spTree>
    <p:extLst>
      <p:ext uri="{BB962C8B-B14F-4D97-AF65-F5344CB8AC3E}">
        <p14:creationId xmlns:p14="http://schemas.microsoft.com/office/powerpoint/2010/main" val="3421418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7AAAC1-69E3-4EE7-B828-128F96F68CC9}" type="datetimeFigureOut">
              <a:rPr lang="en-US" smtClean="0"/>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61FDB-E455-4864-AA14-E808C79585F8}" type="slidenum">
              <a:rPr lang="en-US" smtClean="0"/>
              <a:t>‹#›</a:t>
            </a:fld>
            <a:endParaRPr lang="en-US"/>
          </a:p>
        </p:txBody>
      </p:sp>
    </p:spTree>
    <p:extLst>
      <p:ext uri="{BB962C8B-B14F-4D97-AF65-F5344CB8AC3E}">
        <p14:creationId xmlns:p14="http://schemas.microsoft.com/office/powerpoint/2010/main" val="3584364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7AAAC1-69E3-4EE7-B828-128F96F68CC9}" type="datetimeFigureOut">
              <a:rPr lang="en-US" smtClean="0"/>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61FDB-E455-4864-AA14-E808C79585F8}" type="slidenum">
              <a:rPr lang="en-US" smtClean="0"/>
              <a:t>‹#›</a:t>
            </a:fld>
            <a:endParaRPr lang="en-US"/>
          </a:p>
        </p:txBody>
      </p:sp>
    </p:spTree>
    <p:extLst>
      <p:ext uri="{BB962C8B-B14F-4D97-AF65-F5344CB8AC3E}">
        <p14:creationId xmlns:p14="http://schemas.microsoft.com/office/powerpoint/2010/main" val="2979709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7AAAC1-69E3-4EE7-B828-128F96F68CC9}" type="datetimeFigureOut">
              <a:rPr lang="en-US" smtClean="0"/>
              <a:t>9/21/2021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61FDB-E455-4864-AA14-E808C79585F8}" type="slidenum">
              <a:rPr lang="en-US" smtClean="0"/>
              <a:t>‹#›</a:t>
            </a:fld>
            <a:endParaRPr lang="en-US"/>
          </a:p>
        </p:txBody>
      </p:sp>
    </p:spTree>
    <p:extLst>
      <p:ext uri="{BB962C8B-B14F-4D97-AF65-F5344CB8AC3E}">
        <p14:creationId xmlns:p14="http://schemas.microsoft.com/office/powerpoint/2010/main" val="2302394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docs.google.com/spreadsheets/d/1pUHMLbkSrtRLzkYIMHLouTt-5lzaiiDrWWjS43LunnM/edit?usp=shari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Guided Pathways</a:t>
            </a:r>
            <a:endParaRPr lang="en-US" dirty="0"/>
          </a:p>
        </p:txBody>
      </p:sp>
      <p:sp>
        <p:nvSpPr>
          <p:cNvPr id="3" name="Subtitle 2"/>
          <p:cNvSpPr>
            <a:spLocks noGrp="1"/>
          </p:cNvSpPr>
          <p:nvPr>
            <p:ph type="subTitle" idx="1"/>
          </p:nvPr>
        </p:nvSpPr>
        <p:spPr/>
        <p:txBody>
          <a:bodyPr/>
          <a:lstStyle/>
          <a:p>
            <a:r>
              <a:rPr lang="en-US" dirty="0" smtClean="0"/>
              <a:t>As of September 9, 2021</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3761" y="860129"/>
            <a:ext cx="2524477" cy="1133633"/>
          </a:xfrm>
          <a:prstGeom prst="rect">
            <a:avLst/>
          </a:prstGeom>
        </p:spPr>
      </p:pic>
    </p:spTree>
    <p:extLst>
      <p:ext uri="{BB962C8B-B14F-4D97-AF65-F5344CB8AC3E}">
        <p14:creationId xmlns:p14="http://schemas.microsoft.com/office/powerpoint/2010/main" val="1092654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latin typeface="Arial Black" panose="020B0A04020102020204" pitchFamily="34" charset="0"/>
                <a:ea typeface="+mn-ea"/>
                <a:cs typeface="+mn-cs"/>
              </a:rPr>
              <a:t>The Guided Pathways Steering Committee will take responsibility for implementing the priority actions as defined by the College Annual Plan for 2021-22 as follows:</a:t>
            </a:r>
            <a:endParaRPr lang="en-US" sz="2000" dirty="0">
              <a:latin typeface="Arial Black" panose="020B0A04020102020204" pitchFamily="34" charset="0"/>
              <a:ea typeface="+mn-ea"/>
              <a:cs typeface="+mn-cs"/>
            </a:endParaRPr>
          </a:p>
        </p:txBody>
      </p:sp>
      <p:sp>
        <p:nvSpPr>
          <p:cNvPr id="3" name="Content Placeholder 2"/>
          <p:cNvSpPr>
            <a:spLocks noGrp="1"/>
          </p:cNvSpPr>
          <p:nvPr>
            <p:ph idx="1"/>
          </p:nvPr>
        </p:nvSpPr>
        <p:spPr/>
        <p:txBody>
          <a:bodyPr/>
          <a:lstStyle/>
          <a:p>
            <a:pPr marL="0" indent="0" algn="ctr">
              <a:buNone/>
            </a:pPr>
            <a:r>
              <a:rPr lang="en-US" dirty="0" smtClean="0">
                <a:hlinkClick r:id="rId2"/>
              </a:rPr>
              <a:t>Cañada College Guided Pathways Key Efforts:  2021-22</a:t>
            </a:r>
            <a:endParaRPr lang="en-US" dirty="0">
              <a:hlinkClick r:id="rId2"/>
            </a:endParaRPr>
          </a:p>
          <a:p>
            <a:pPr marL="0" indent="0">
              <a:buNone/>
            </a:pPr>
            <a:endParaRPr lang="en-US" dirty="0"/>
          </a:p>
        </p:txBody>
      </p:sp>
    </p:spTree>
    <p:extLst>
      <p:ext uri="{BB962C8B-B14F-4D97-AF65-F5344CB8AC3E}">
        <p14:creationId xmlns:p14="http://schemas.microsoft.com/office/powerpoint/2010/main" val="3484986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52805"/>
            <a:ext cx="10515600" cy="1325563"/>
          </a:xfrm>
        </p:spPr>
        <p:txBody>
          <a:bodyPr/>
          <a:lstStyle/>
          <a:p>
            <a:pPr algn="ctr"/>
            <a:r>
              <a:rPr lang="en-US" dirty="0" smtClean="0"/>
              <a:t>Goal of Guided Pathways Effort </a:t>
            </a:r>
            <a:br>
              <a:rPr lang="en-US" dirty="0" smtClean="0"/>
            </a:br>
            <a:r>
              <a:rPr lang="en-US" dirty="0" smtClean="0"/>
              <a:t>at Cañada  College:</a:t>
            </a:r>
            <a:endParaRPr lang="en-US" dirty="0"/>
          </a:p>
        </p:txBody>
      </p:sp>
      <p:sp>
        <p:nvSpPr>
          <p:cNvPr id="3" name="Content Placeholder 2"/>
          <p:cNvSpPr>
            <a:spLocks noGrp="1"/>
          </p:cNvSpPr>
          <p:nvPr>
            <p:ph idx="1"/>
          </p:nvPr>
        </p:nvSpPr>
        <p:spPr/>
        <p:txBody>
          <a:bodyPr>
            <a:normAutofit/>
          </a:bodyPr>
          <a:lstStyle/>
          <a:p>
            <a:pPr marL="0" indent="0" algn="ctr">
              <a:buNone/>
            </a:pPr>
            <a:endParaRPr lang="en-US" sz="3200" dirty="0" smtClean="0"/>
          </a:p>
          <a:p>
            <a:pPr marL="0" indent="0" algn="ctr">
              <a:buNone/>
            </a:pPr>
            <a:endParaRPr lang="en-US" sz="3200" dirty="0" smtClean="0"/>
          </a:p>
          <a:p>
            <a:pPr marL="0" indent="0" algn="ctr">
              <a:buNone/>
            </a:pPr>
            <a:r>
              <a:rPr lang="en-US" sz="3200" dirty="0" smtClean="0"/>
              <a:t>Redesign the college to make it “student ready” and improve educational outcomes.*</a:t>
            </a:r>
            <a:endParaRPr lang="en-US" sz="3200" dirty="0"/>
          </a:p>
        </p:txBody>
      </p:sp>
      <p:sp>
        <p:nvSpPr>
          <p:cNvPr id="4" name="TextBox 3"/>
          <p:cNvSpPr txBox="1"/>
          <p:nvPr/>
        </p:nvSpPr>
        <p:spPr>
          <a:xfrm>
            <a:off x="231140" y="5699909"/>
            <a:ext cx="11729719" cy="954107"/>
          </a:xfrm>
          <a:prstGeom prst="rect">
            <a:avLst/>
          </a:prstGeom>
          <a:noFill/>
        </p:spPr>
        <p:txBody>
          <a:bodyPr wrap="square" rtlCol="0">
            <a:spAutoFit/>
          </a:bodyPr>
          <a:lstStyle/>
          <a:p>
            <a:r>
              <a:rPr lang="en-US" sz="1400" dirty="0" smtClean="0"/>
              <a:t>*Redesign the college based on the principles and best practices outlined in </a:t>
            </a:r>
            <a:r>
              <a:rPr lang="en-US" sz="1400" i="1" dirty="0" smtClean="0"/>
              <a:t>Redesigning America’s Community Colleges</a:t>
            </a:r>
            <a:r>
              <a:rPr lang="en-US" sz="1400" dirty="0" smtClean="0"/>
              <a:t>: </a:t>
            </a:r>
            <a:r>
              <a:rPr lang="en-US" sz="1400" i="1" dirty="0" smtClean="0"/>
              <a:t>A Clearer Path to Student Success,</a:t>
            </a:r>
            <a:r>
              <a:rPr lang="en-US" sz="1400" dirty="0" smtClean="0"/>
              <a:t> </a:t>
            </a:r>
            <a:r>
              <a:rPr lang="en-US" sz="1400" dirty="0"/>
              <a:t>2015, </a:t>
            </a:r>
            <a:r>
              <a:rPr lang="en-US" sz="1400" dirty="0" smtClean="0"/>
              <a:t>by Thomas R. Bailey, Shanna Smith </a:t>
            </a:r>
            <a:r>
              <a:rPr lang="en-US" sz="1400" dirty="0" err="1" smtClean="0"/>
              <a:t>Jaggars</a:t>
            </a:r>
            <a:r>
              <a:rPr lang="en-US" sz="1400" dirty="0" smtClean="0"/>
              <a:t>, and Davis Jenkins and published by the Community College </a:t>
            </a:r>
            <a:r>
              <a:rPr lang="en-US" sz="1400" dirty="0"/>
              <a:t>Research Center at Teachers </a:t>
            </a:r>
            <a:r>
              <a:rPr lang="en-US" sz="1400" dirty="0" smtClean="0"/>
              <a:t>College, Columbia University, and based on the </a:t>
            </a:r>
            <a:r>
              <a:rPr lang="en-US" sz="1400" dirty="0"/>
              <a:t>City University of New </a:t>
            </a:r>
            <a:r>
              <a:rPr lang="en-US" sz="1400" dirty="0" smtClean="0"/>
              <a:t>York (CUNY</a:t>
            </a:r>
            <a:r>
              <a:rPr lang="en-US" sz="1400" dirty="0"/>
              <a:t>) system launched the </a:t>
            </a:r>
            <a:r>
              <a:rPr lang="en-US" sz="1400" dirty="0" smtClean="0"/>
              <a:t>Accelerated Study </a:t>
            </a:r>
            <a:r>
              <a:rPr lang="en-US" sz="1400" dirty="0"/>
              <a:t>in Associate Program (ASAP</a:t>
            </a:r>
            <a:r>
              <a:rPr lang="en-US" sz="1400" dirty="0" smtClean="0"/>
              <a:t>).  Follow guidance provided by the California Community College Chancellor’s Office and the requirements of the more than $400,000 Cañada received to implement Guided Pathways.</a:t>
            </a:r>
            <a:endParaRPr lang="en-US" sz="1400" dirty="0"/>
          </a:p>
        </p:txBody>
      </p:sp>
    </p:spTree>
    <p:extLst>
      <p:ext uri="{BB962C8B-B14F-4D97-AF65-F5344CB8AC3E}">
        <p14:creationId xmlns:p14="http://schemas.microsoft.com/office/powerpoint/2010/main" val="2573652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203" y="51156"/>
            <a:ext cx="10515600" cy="1325563"/>
          </a:xfrm>
        </p:spPr>
        <p:txBody>
          <a:bodyPr>
            <a:normAutofit/>
          </a:bodyPr>
          <a:lstStyle/>
          <a:p>
            <a:pPr algn="ctr"/>
            <a:r>
              <a:rPr lang="en-US" sz="2400" dirty="0" smtClean="0">
                <a:latin typeface="Arial Black" panose="020B0A04020102020204" pitchFamily="34" charset="0"/>
              </a:rPr>
              <a:t>Participatory structure for the college re-design process:</a:t>
            </a:r>
            <a:endParaRPr lang="en-US" sz="2400" dirty="0">
              <a:latin typeface="Arial Black" panose="020B0A04020102020204" pitchFamily="34" charset="0"/>
            </a:endParaRPr>
          </a:p>
        </p:txBody>
      </p:sp>
      <p:sp>
        <p:nvSpPr>
          <p:cNvPr id="4" name="Rectangle 3"/>
          <p:cNvSpPr/>
          <p:nvPr/>
        </p:nvSpPr>
        <p:spPr>
          <a:xfrm>
            <a:off x="495375" y="3814896"/>
            <a:ext cx="3253339" cy="2913165"/>
          </a:xfrm>
          <a:prstGeom prst="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5475" indent="-625475"/>
            <a:r>
              <a:rPr lang="en-US" sz="1600" dirty="0" smtClean="0"/>
              <a:t>Who:  	Faculty, Staff, Students and Administrators</a:t>
            </a:r>
          </a:p>
          <a:p>
            <a:pPr marL="625475" indent="-625475"/>
            <a:r>
              <a:rPr lang="en-US" sz="1600" dirty="0" smtClean="0"/>
              <a:t>What:  	Responsible for (re)designing process improvements in accordance with the principles and promising practices of Guided Pathways and achieve its goals at Cañada College</a:t>
            </a:r>
            <a:endParaRPr lang="en-US" sz="1600" dirty="0"/>
          </a:p>
        </p:txBody>
      </p:sp>
      <p:sp>
        <p:nvSpPr>
          <p:cNvPr id="7" name="Oval 6"/>
          <p:cNvSpPr/>
          <p:nvPr/>
        </p:nvSpPr>
        <p:spPr>
          <a:xfrm>
            <a:off x="870760" y="1509258"/>
            <a:ext cx="2502568" cy="2098307"/>
          </a:xfrm>
          <a:prstGeom prst="ellipse">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Guided Pathways Steering Committee</a:t>
            </a:r>
            <a:endParaRPr lang="en-US" dirty="0"/>
          </a:p>
        </p:txBody>
      </p:sp>
      <p:sp>
        <p:nvSpPr>
          <p:cNvPr id="6" name="Rectangle 5"/>
          <p:cNvSpPr/>
          <p:nvPr/>
        </p:nvSpPr>
        <p:spPr>
          <a:xfrm>
            <a:off x="4556542" y="3814896"/>
            <a:ext cx="3230988" cy="2913165"/>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5475" indent="-625475"/>
            <a:r>
              <a:rPr lang="en-US" sz="1600" dirty="0" smtClean="0"/>
              <a:t>Who:  	Faculty, Staff, Students and Administrators</a:t>
            </a:r>
          </a:p>
          <a:p>
            <a:pPr marL="625475" indent="-625475"/>
            <a:r>
              <a:rPr lang="en-US" sz="1600" dirty="0" smtClean="0"/>
              <a:t>What:  	Hears recommendations made by the Guided Pathways Steering Committee; solicits input from constituency groups; makes recommendations for process improvements and change to the College President</a:t>
            </a:r>
            <a:endParaRPr lang="en-US" sz="1600" dirty="0"/>
          </a:p>
        </p:txBody>
      </p:sp>
      <p:cxnSp>
        <p:nvCxnSpPr>
          <p:cNvPr id="10" name="Straight Arrow Connector 9"/>
          <p:cNvCxnSpPr>
            <a:stCxn id="7" idx="6"/>
            <a:endCxn id="8" idx="2"/>
          </p:cNvCxnSpPr>
          <p:nvPr/>
        </p:nvCxnSpPr>
        <p:spPr>
          <a:xfrm>
            <a:off x="3373328" y="2558412"/>
            <a:ext cx="1547424"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4920752" y="1509258"/>
            <a:ext cx="2502568" cy="2098307"/>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Planning &amp; Budgeting Council</a:t>
            </a:r>
            <a:endParaRPr lang="en-US" dirty="0"/>
          </a:p>
        </p:txBody>
      </p:sp>
      <p:sp>
        <p:nvSpPr>
          <p:cNvPr id="15" name="Rectangle 14"/>
          <p:cNvSpPr/>
          <p:nvPr/>
        </p:nvSpPr>
        <p:spPr>
          <a:xfrm>
            <a:off x="8643485" y="3814895"/>
            <a:ext cx="3157086" cy="2913165"/>
          </a:xfrm>
          <a:prstGeom prst="rect">
            <a:avLst/>
          </a:prstGeom>
          <a:solidFill>
            <a:srgbClr val="0063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5475" indent="-625475"/>
            <a:r>
              <a:rPr lang="en-US" sz="1600" dirty="0" smtClean="0"/>
              <a:t>Who:  Chief Executive Officer</a:t>
            </a:r>
          </a:p>
          <a:p>
            <a:pPr marL="625475" indent="-625475"/>
            <a:r>
              <a:rPr lang="en-US" sz="1600" dirty="0" smtClean="0"/>
              <a:t>What:  Accepts or modifies recommendations from PBC and implements them on behalf of the College</a:t>
            </a:r>
            <a:endParaRPr lang="en-US" sz="1600" dirty="0"/>
          </a:p>
        </p:txBody>
      </p:sp>
      <p:sp>
        <p:nvSpPr>
          <p:cNvPr id="12" name="Oval 11"/>
          <p:cNvSpPr/>
          <p:nvPr/>
        </p:nvSpPr>
        <p:spPr>
          <a:xfrm>
            <a:off x="8970744" y="1509257"/>
            <a:ext cx="2502568" cy="2098307"/>
          </a:xfrm>
          <a:prstGeom prst="ellipse">
            <a:avLst/>
          </a:prstGeom>
          <a:solidFill>
            <a:srgbClr val="0063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College President</a:t>
            </a:r>
            <a:endParaRPr lang="en-US" dirty="0"/>
          </a:p>
        </p:txBody>
      </p:sp>
      <p:cxnSp>
        <p:nvCxnSpPr>
          <p:cNvPr id="19" name="Straight Arrow Connector 18"/>
          <p:cNvCxnSpPr>
            <a:stCxn id="8" idx="6"/>
            <a:endCxn id="12" idx="2"/>
          </p:cNvCxnSpPr>
          <p:nvPr/>
        </p:nvCxnSpPr>
        <p:spPr>
          <a:xfrm flipV="1">
            <a:off x="7423320" y="2558411"/>
            <a:ext cx="1547424" cy="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7210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911342" y="598312"/>
            <a:ext cx="2119762" cy="437865"/>
          </a:xfrm>
          <a:prstGeom prst="rect">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BDW Division</a:t>
            </a:r>
            <a:endParaRPr kumimoji="0" lang="en-US" altLang="en-US" sz="2800" b="0" i="0" u="none" strike="noStrike" cap="none" normalizeH="0" baseline="0" dirty="0" smtClean="0">
              <a:ln>
                <a:noFill/>
              </a:ln>
              <a:solidFill>
                <a:schemeClr val="bg1"/>
              </a:solidFill>
              <a:effectLst/>
              <a:latin typeface="Arial" panose="020B0604020202020204" pitchFamily="34" charset="0"/>
            </a:endParaRPr>
          </a:p>
        </p:txBody>
      </p:sp>
      <p:sp>
        <p:nvSpPr>
          <p:cNvPr id="5" name="Rectangle 2"/>
          <p:cNvSpPr>
            <a:spLocks noChangeArrowheads="1"/>
          </p:cNvSpPr>
          <p:nvPr/>
        </p:nvSpPr>
        <p:spPr bwMode="auto">
          <a:xfrm>
            <a:off x="1228739" y="598312"/>
            <a:ext cx="2239074" cy="437865"/>
          </a:xfrm>
          <a:prstGeom prst="rect">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HSS</a:t>
            </a:r>
            <a:r>
              <a:rPr kumimoji="0" lang="en-US" altLang="en-US" sz="16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n-US" sz="16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Division</a:t>
            </a:r>
            <a:endParaRPr kumimoji="0" lang="en-US" altLang="en-US" sz="2800" b="0" i="0" u="none" strike="noStrike" cap="none" normalizeH="0" baseline="0" dirty="0" smtClean="0">
              <a:ln>
                <a:noFill/>
              </a:ln>
              <a:solidFill>
                <a:schemeClr val="bg1"/>
              </a:solidFill>
              <a:effectLst/>
              <a:latin typeface="Arial" panose="020B0604020202020204" pitchFamily="34" charset="0"/>
            </a:endParaRPr>
          </a:p>
        </p:txBody>
      </p:sp>
      <p:sp>
        <p:nvSpPr>
          <p:cNvPr id="6" name="Rectangle 3"/>
          <p:cNvSpPr>
            <a:spLocks noChangeArrowheads="1"/>
          </p:cNvSpPr>
          <p:nvPr/>
        </p:nvSpPr>
        <p:spPr bwMode="auto">
          <a:xfrm>
            <a:off x="6474633" y="607384"/>
            <a:ext cx="1852075" cy="437865"/>
          </a:xfrm>
          <a:prstGeom prst="rect">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STEM Division</a:t>
            </a:r>
            <a:endParaRPr kumimoji="0" lang="en-US" altLang="en-US" sz="2800" b="0" i="0" u="none" strike="noStrike" cap="none" normalizeH="0" baseline="0" smtClean="0">
              <a:ln>
                <a:noFill/>
              </a:ln>
              <a:solidFill>
                <a:schemeClr val="bg1"/>
              </a:solidFill>
              <a:effectLst/>
              <a:latin typeface="Arial" panose="020B0604020202020204" pitchFamily="34" charset="0"/>
            </a:endParaRPr>
          </a:p>
        </p:txBody>
      </p:sp>
      <p:sp>
        <p:nvSpPr>
          <p:cNvPr id="7" name="Rectangle 5"/>
          <p:cNvSpPr>
            <a:spLocks noChangeArrowheads="1"/>
          </p:cNvSpPr>
          <p:nvPr/>
        </p:nvSpPr>
        <p:spPr bwMode="auto">
          <a:xfrm>
            <a:off x="2834886" y="1254920"/>
            <a:ext cx="1866900" cy="483202"/>
          </a:xfrm>
          <a:prstGeom prst="rect">
            <a:avLst/>
          </a:prstGeom>
          <a:solidFill>
            <a:srgbClr val="BF8F00"/>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Human Behavior &amp; Culture</a:t>
            </a:r>
            <a:endParaRPr kumimoji="0" lang="en-US" altLang="en-US" sz="2800" b="0" i="0" u="none" strike="noStrike" cap="none" normalizeH="0" baseline="0" dirty="0" smtClean="0">
              <a:ln>
                <a:noFill/>
              </a:ln>
              <a:solidFill>
                <a:schemeClr val="bg1"/>
              </a:solidFill>
              <a:effectLst/>
              <a:latin typeface="Arial" panose="020B0604020202020204" pitchFamily="34" charset="0"/>
            </a:endParaRPr>
          </a:p>
        </p:txBody>
      </p:sp>
      <p:sp>
        <p:nvSpPr>
          <p:cNvPr id="8" name="Rectangle 6"/>
          <p:cNvSpPr>
            <a:spLocks noChangeArrowheads="1"/>
          </p:cNvSpPr>
          <p:nvPr/>
        </p:nvSpPr>
        <p:spPr bwMode="auto">
          <a:xfrm>
            <a:off x="4579429" y="1994092"/>
            <a:ext cx="1866900" cy="483202"/>
          </a:xfrm>
          <a:prstGeom prst="rect">
            <a:avLst/>
          </a:prstGeom>
          <a:solidFill>
            <a:srgbClr val="C45911"/>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Art, Design &amp; Performance</a:t>
            </a:r>
            <a:endParaRPr kumimoji="0" lang="en-US" altLang="en-US" sz="2800" b="0" i="0" u="none" strike="noStrike" cap="none" normalizeH="0" baseline="0" dirty="0" smtClean="0">
              <a:ln>
                <a:noFill/>
              </a:ln>
              <a:solidFill>
                <a:schemeClr val="bg1"/>
              </a:solidFill>
              <a:effectLst/>
              <a:latin typeface="Arial" panose="020B0604020202020204" pitchFamily="34" charset="0"/>
            </a:endParaRPr>
          </a:p>
        </p:txBody>
      </p:sp>
      <p:sp>
        <p:nvSpPr>
          <p:cNvPr id="9" name="Rectangle 7"/>
          <p:cNvSpPr>
            <a:spLocks noChangeArrowheads="1"/>
          </p:cNvSpPr>
          <p:nvPr/>
        </p:nvSpPr>
        <p:spPr bwMode="auto">
          <a:xfrm>
            <a:off x="6021960" y="1221376"/>
            <a:ext cx="1866900" cy="483202"/>
          </a:xfrm>
          <a:prstGeom prst="rect">
            <a:avLst/>
          </a:prstGeom>
          <a:solidFill>
            <a:srgbClr val="53813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Business</a:t>
            </a:r>
            <a:endParaRPr kumimoji="0" lang="en-US" altLang="en-US" sz="2800" b="0" i="0" u="none" strike="noStrike" cap="none" normalizeH="0" baseline="0" smtClean="0">
              <a:ln>
                <a:noFill/>
              </a:ln>
              <a:solidFill>
                <a:schemeClr val="bg1"/>
              </a:solidFill>
              <a:effectLst/>
              <a:latin typeface="Arial" panose="020B0604020202020204" pitchFamily="34" charset="0"/>
            </a:endParaRPr>
          </a:p>
        </p:txBody>
      </p:sp>
      <p:sp>
        <p:nvSpPr>
          <p:cNvPr id="10" name="Rectangle 8"/>
          <p:cNvSpPr>
            <a:spLocks noChangeArrowheads="1"/>
          </p:cNvSpPr>
          <p:nvPr/>
        </p:nvSpPr>
        <p:spPr bwMode="auto">
          <a:xfrm>
            <a:off x="7733665" y="1976470"/>
            <a:ext cx="1866900" cy="483202"/>
          </a:xfrm>
          <a:prstGeom prst="rect">
            <a:avLst/>
          </a:prstGeom>
          <a:solidFill>
            <a:srgbClr val="323E4F"/>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Science &amp; Health</a:t>
            </a:r>
            <a:endParaRPr kumimoji="0" lang="en-US" altLang="en-US" sz="2800" b="0" i="0" u="none" strike="noStrike" cap="none" normalizeH="0" baseline="0" smtClean="0">
              <a:ln>
                <a:noFill/>
              </a:ln>
              <a:solidFill>
                <a:schemeClr val="bg1"/>
              </a:solidFill>
              <a:effectLst/>
              <a:latin typeface="Arial" panose="020B0604020202020204" pitchFamily="34" charset="0"/>
            </a:endParaRPr>
          </a:p>
        </p:txBody>
      </p:sp>
      <p:sp>
        <p:nvSpPr>
          <p:cNvPr id="11" name="Flowchart: Process 9"/>
          <p:cNvSpPr>
            <a:spLocks noChangeArrowheads="1"/>
          </p:cNvSpPr>
          <p:nvPr/>
        </p:nvSpPr>
        <p:spPr bwMode="auto">
          <a:xfrm>
            <a:off x="3239605" y="2888298"/>
            <a:ext cx="1044575" cy="808037"/>
          </a:xfrm>
          <a:prstGeom prst="flowChartProcess">
            <a:avLst/>
          </a:prstGeom>
          <a:solidFill>
            <a:srgbClr val="FFD966"/>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Interest Area Work Group</a:t>
            </a:r>
            <a:endParaRPr kumimoji="0" lang="en-US" altLang="en-US" sz="2000" b="0" i="0" u="none" strike="noStrike" cap="none" normalizeH="0" baseline="0" dirty="0" smtClean="0">
              <a:ln>
                <a:noFill/>
              </a:ln>
              <a:solidFill>
                <a:schemeClr val="tx1"/>
              </a:solidFill>
              <a:effectLst/>
              <a:latin typeface="Arial" panose="020B0604020202020204" pitchFamily="34" charset="0"/>
            </a:endParaRPr>
          </a:p>
        </p:txBody>
      </p:sp>
      <p:sp>
        <p:nvSpPr>
          <p:cNvPr id="12" name="Flowchart: Process 10"/>
          <p:cNvSpPr>
            <a:spLocks noChangeArrowheads="1"/>
          </p:cNvSpPr>
          <p:nvPr/>
        </p:nvSpPr>
        <p:spPr bwMode="auto">
          <a:xfrm>
            <a:off x="3006852" y="4059872"/>
            <a:ext cx="1508125" cy="2735497"/>
          </a:xfrm>
          <a:prstGeom prst="flowChartProcess">
            <a:avLst/>
          </a:prstGeom>
          <a:solidFill>
            <a:srgbClr val="FFD966"/>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IA Success Team:</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Dean</a:t>
            </a: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1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Counselor</a:t>
            </a:r>
            <a:endParaRPr kumimoji="0" lang="en-US" altLang="en-US" sz="105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Retention Specialist</a:t>
            </a:r>
            <a:endParaRPr kumimoji="0" lang="en-US" altLang="en-US" sz="105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Faculty</a:t>
            </a:r>
            <a:endParaRPr kumimoji="0" lang="en-US" altLang="en-US" sz="105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Peer Mentors (students)</a:t>
            </a: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1100" dirty="0">
              <a:solidFill>
                <a:srgbClr val="000000"/>
              </a:solidFill>
              <a:latin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Calibri" panose="020F0502020204030204" pitchFamily="34" charset="0"/>
                <a:cs typeface="Times New Roman" panose="02020603050405020304" pitchFamily="18" charset="0"/>
              </a:rPr>
              <a:t>Data Coach</a:t>
            </a:r>
            <a:endParaRPr kumimoji="0" lang="en-US" altLang="en-US" sz="1050" b="0" i="0" u="none" strike="noStrike" cap="none" normalizeH="0" baseline="0" dirty="0" smtClean="0">
              <a:ln>
                <a:noFill/>
              </a:ln>
              <a:solidFill>
                <a:schemeClr val="tx1"/>
              </a:solidFill>
              <a:effectLst/>
            </a:endParaRPr>
          </a:p>
        </p:txBody>
      </p:sp>
      <p:sp>
        <p:nvSpPr>
          <p:cNvPr id="13" name="Flowchart: Process 11"/>
          <p:cNvSpPr>
            <a:spLocks noChangeArrowheads="1"/>
          </p:cNvSpPr>
          <p:nvPr/>
        </p:nvSpPr>
        <p:spPr bwMode="auto">
          <a:xfrm>
            <a:off x="4995889" y="2880678"/>
            <a:ext cx="1044575" cy="808038"/>
          </a:xfrm>
          <a:prstGeom prst="flowChartProcess">
            <a:avLst/>
          </a:prstGeom>
          <a:solidFill>
            <a:srgbClr val="F4B083"/>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Interest Area Work Group</a:t>
            </a:r>
            <a:endParaRPr kumimoji="0" lang="en-US" altLang="en-US" sz="2000" b="0" i="0" u="none" strike="noStrike" cap="none" normalizeH="0" baseline="0" dirty="0" smtClean="0">
              <a:ln>
                <a:noFill/>
              </a:ln>
              <a:solidFill>
                <a:schemeClr val="tx1"/>
              </a:solidFill>
              <a:effectLst/>
              <a:latin typeface="Arial" panose="020B0604020202020204" pitchFamily="34" charset="0"/>
            </a:endParaRPr>
          </a:p>
        </p:txBody>
      </p:sp>
      <p:sp>
        <p:nvSpPr>
          <p:cNvPr id="14" name="Flowchart: Process 12"/>
          <p:cNvSpPr>
            <a:spLocks noChangeArrowheads="1"/>
          </p:cNvSpPr>
          <p:nvPr/>
        </p:nvSpPr>
        <p:spPr bwMode="auto">
          <a:xfrm>
            <a:off x="4758817" y="4059873"/>
            <a:ext cx="1508125" cy="2735496"/>
          </a:xfrm>
          <a:prstGeom prst="flowChartProcess">
            <a:avLst/>
          </a:prstGeom>
          <a:solidFill>
            <a:srgbClr val="F4B083"/>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lvl="0" algn="ctr" eaLnBrk="0" fontAlgn="base" hangingPunct="0">
              <a:spcBef>
                <a:spcPct val="0"/>
              </a:spcBef>
              <a:spcAft>
                <a:spcPct val="0"/>
              </a:spcAft>
            </a:pPr>
            <a:r>
              <a:rPr lang="en-US" altLang="en-US"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IA Success </a:t>
            </a:r>
            <a:r>
              <a:rPr lang="en-US" altLang="en-US" sz="1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Team:</a:t>
            </a:r>
          </a:p>
          <a:p>
            <a:pPr lvl="0" algn="ctr" eaLnBrk="0" fontAlgn="base" hangingPunct="0">
              <a:spcBef>
                <a:spcPct val="0"/>
              </a:spcBef>
              <a:spcAft>
                <a:spcPct val="0"/>
              </a:spcAft>
            </a:pPr>
            <a:endParaRPr lang="en-US" altLang="en-US" sz="1000" dirty="0"/>
          </a:p>
          <a:p>
            <a:pPr lvl="0" algn="ctr" eaLnBrk="0" fontAlgn="base" hangingPunct="0">
              <a:spcBef>
                <a:spcPct val="0"/>
              </a:spcBef>
              <a:spcAft>
                <a:spcPct val="0"/>
              </a:spcAft>
            </a:pPr>
            <a:r>
              <a:rPr lang="en-US" altLang="en-US" sz="1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Dean</a:t>
            </a:r>
          </a:p>
          <a:p>
            <a:pPr lvl="0" algn="ctr" eaLnBrk="0" fontAlgn="base" hangingPunct="0">
              <a:spcBef>
                <a:spcPct val="0"/>
              </a:spcBef>
              <a:spcAft>
                <a:spcPct val="0"/>
              </a:spcAft>
            </a:pPr>
            <a:endParaRPr lang="en-US" altLang="en-US" sz="1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Counselor</a:t>
            </a:r>
            <a:endParaRPr lang="en-US" altLang="en-US" sz="1050" dirty="0"/>
          </a:p>
          <a:p>
            <a:pPr lvl="0" algn="ctr" eaLnBrk="0" fontAlgn="base" hangingPunct="0">
              <a:spcBef>
                <a:spcPct val="0"/>
              </a:spcBef>
              <a:spcAft>
                <a:spcPct val="0"/>
              </a:spcAft>
            </a:pPr>
            <a:endParaRPr lang="en-US" altLang="en-US" sz="1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Retention Specialist</a:t>
            </a:r>
            <a:endParaRPr lang="en-US" altLang="en-US" sz="1050" dirty="0"/>
          </a:p>
          <a:p>
            <a:pPr lvl="0" algn="ctr" eaLnBrk="0" fontAlgn="base" hangingPunct="0">
              <a:spcBef>
                <a:spcPct val="0"/>
              </a:spcBef>
              <a:spcAft>
                <a:spcPct val="0"/>
              </a:spcAft>
            </a:pPr>
            <a:endParaRPr lang="en-US" altLang="en-US" sz="1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Faculty</a:t>
            </a:r>
            <a:endParaRPr lang="en-US" altLang="en-US" sz="1050" dirty="0"/>
          </a:p>
          <a:p>
            <a:pPr lvl="0" algn="ctr" eaLnBrk="0" fontAlgn="base" hangingPunct="0">
              <a:spcBef>
                <a:spcPct val="0"/>
              </a:spcBef>
              <a:spcAft>
                <a:spcPct val="0"/>
              </a:spcAft>
            </a:pPr>
            <a:endParaRPr lang="en-US" altLang="en-US" sz="1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Peer Mentors (students)</a:t>
            </a:r>
          </a:p>
          <a:p>
            <a:pPr lvl="0" algn="ctr" eaLnBrk="0" fontAlgn="base" hangingPunct="0">
              <a:spcBef>
                <a:spcPct val="0"/>
              </a:spcBef>
              <a:spcAft>
                <a:spcPct val="0"/>
              </a:spcAft>
            </a:pPr>
            <a:endParaRPr lang="en-US" altLang="en-US" sz="1100" dirty="0">
              <a:solidFill>
                <a:srgbClr val="000000"/>
              </a:solidFill>
              <a:latin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a:solidFill>
                  <a:srgbClr val="000000"/>
                </a:solidFill>
                <a:latin typeface="Calibri" panose="020F0502020204030204" pitchFamily="34" charset="0"/>
                <a:cs typeface="Times New Roman" panose="02020603050405020304" pitchFamily="18" charset="0"/>
              </a:rPr>
              <a:t>Data </a:t>
            </a:r>
            <a:r>
              <a:rPr lang="en-US" altLang="en-US" sz="1100" dirty="0" smtClean="0">
                <a:solidFill>
                  <a:srgbClr val="000000"/>
                </a:solidFill>
                <a:latin typeface="Calibri" panose="020F0502020204030204" pitchFamily="34" charset="0"/>
                <a:cs typeface="Times New Roman" panose="02020603050405020304" pitchFamily="18" charset="0"/>
              </a:rPr>
              <a:t>Coach</a:t>
            </a:r>
            <a:endParaRPr lang="en-US" altLang="en-US" sz="1050" dirty="0"/>
          </a:p>
        </p:txBody>
      </p:sp>
      <p:sp>
        <p:nvSpPr>
          <p:cNvPr id="15" name="Flowchart: Process 13"/>
          <p:cNvSpPr>
            <a:spLocks noChangeArrowheads="1"/>
          </p:cNvSpPr>
          <p:nvPr/>
        </p:nvSpPr>
        <p:spPr bwMode="auto">
          <a:xfrm>
            <a:off x="6698743" y="2888298"/>
            <a:ext cx="1044575" cy="808037"/>
          </a:xfrm>
          <a:prstGeom prst="flowChartProcess">
            <a:avLst/>
          </a:prstGeom>
          <a:solidFill>
            <a:srgbClr val="A8D08D"/>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Interest Area Work Group</a:t>
            </a:r>
            <a:endParaRPr kumimoji="0" lang="en-US" altLang="en-US" sz="2000" b="0" i="0" u="none" strike="noStrike" cap="none" normalizeH="0" baseline="0" dirty="0" smtClean="0">
              <a:ln>
                <a:noFill/>
              </a:ln>
              <a:solidFill>
                <a:schemeClr val="tx1"/>
              </a:solidFill>
              <a:effectLst/>
              <a:latin typeface="Arial" panose="020B0604020202020204" pitchFamily="34" charset="0"/>
            </a:endParaRPr>
          </a:p>
        </p:txBody>
      </p:sp>
      <p:sp>
        <p:nvSpPr>
          <p:cNvPr id="16" name="Flowchart: Process 14"/>
          <p:cNvSpPr>
            <a:spLocks noChangeArrowheads="1"/>
          </p:cNvSpPr>
          <p:nvPr/>
        </p:nvSpPr>
        <p:spPr bwMode="auto">
          <a:xfrm>
            <a:off x="6464173" y="4059871"/>
            <a:ext cx="1508125" cy="2735498"/>
          </a:xfrm>
          <a:prstGeom prst="flowChartProcess">
            <a:avLst/>
          </a:prstGeom>
          <a:solidFill>
            <a:srgbClr val="A8D08D"/>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lvl="0" algn="ctr" eaLnBrk="0" fontAlgn="base" hangingPunct="0">
              <a:spcBef>
                <a:spcPct val="0"/>
              </a:spcBef>
              <a:spcAft>
                <a:spcPct val="0"/>
              </a:spcAft>
            </a:pPr>
            <a:r>
              <a:rPr lang="en-US" altLang="en-US" sz="1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IA Success Team:</a:t>
            </a:r>
          </a:p>
          <a:p>
            <a:pPr lvl="0" algn="ctr" eaLnBrk="0" fontAlgn="base" hangingPunct="0">
              <a:spcBef>
                <a:spcPct val="0"/>
              </a:spcBef>
              <a:spcAft>
                <a:spcPct val="0"/>
              </a:spcAft>
            </a:pPr>
            <a:endParaRPr lang="en-US" altLang="en-US" sz="1000" dirty="0" smtClean="0"/>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Dean</a:t>
            </a:r>
          </a:p>
          <a:p>
            <a:pPr lvl="0" algn="ctr" eaLnBrk="0" fontAlgn="base" hangingPunct="0">
              <a:spcBef>
                <a:spcPct val="0"/>
              </a:spcBef>
              <a:spcAft>
                <a:spcPct val="0"/>
              </a:spcAft>
            </a:pPr>
            <a:endPar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Counselor</a:t>
            </a:r>
            <a:endParaRPr lang="en-US" altLang="en-US" sz="1100" dirty="0" smtClean="0"/>
          </a:p>
          <a:p>
            <a:pPr lvl="0" algn="ctr" eaLnBrk="0" fontAlgn="base" hangingPunct="0">
              <a:spcBef>
                <a:spcPct val="0"/>
              </a:spcBef>
              <a:spcAft>
                <a:spcPct val="0"/>
              </a:spcAft>
            </a:pPr>
            <a:endPar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Retention Specialist</a:t>
            </a:r>
            <a:endParaRPr lang="en-US" altLang="en-US" sz="1100" dirty="0" smtClean="0"/>
          </a:p>
          <a:p>
            <a:pPr lvl="0" algn="ctr" eaLnBrk="0" fontAlgn="base" hangingPunct="0">
              <a:spcBef>
                <a:spcPct val="0"/>
              </a:spcBef>
              <a:spcAft>
                <a:spcPct val="0"/>
              </a:spcAft>
            </a:pPr>
            <a:endPar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Faculty</a:t>
            </a:r>
            <a:endParaRPr lang="en-US" altLang="en-US" sz="1100" dirty="0" smtClean="0"/>
          </a:p>
          <a:p>
            <a:pPr lvl="0" algn="ctr" eaLnBrk="0" fontAlgn="base" hangingPunct="0">
              <a:spcBef>
                <a:spcPct val="0"/>
              </a:spcBef>
              <a:spcAft>
                <a:spcPct val="0"/>
              </a:spcAft>
            </a:pPr>
            <a:endPar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Peer Mentors (students)</a:t>
            </a:r>
          </a:p>
          <a:p>
            <a:pPr lvl="0" algn="ctr" eaLnBrk="0" fontAlgn="base" hangingPunct="0">
              <a:spcBef>
                <a:spcPct val="0"/>
              </a:spcBef>
              <a:spcAft>
                <a:spcPct val="0"/>
              </a:spcAft>
            </a:pPr>
            <a:endParaRPr lang="en-US" altLang="en-US" sz="1100" dirty="0" smtClean="0">
              <a:solidFill>
                <a:srgbClr val="000000"/>
              </a:solidFill>
              <a:latin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cs typeface="Times New Roman" panose="02020603050405020304" pitchFamily="18" charset="0"/>
              </a:rPr>
              <a:t>Data Coach</a:t>
            </a:r>
            <a:endParaRPr lang="en-US" altLang="en-US" sz="1100" dirty="0" smtClean="0"/>
          </a:p>
        </p:txBody>
      </p:sp>
      <p:sp>
        <p:nvSpPr>
          <p:cNvPr id="17" name="Flowchart: Process 15"/>
          <p:cNvSpPr>
            <a:spLocks noChangeArrowheads="1"/>
          </p:cNvSpPr>
          <p:nvPr/>
        </p:nvSpPr>
        <p:spPr bwMode="auto">
          <a:xfrm>
            <a:off x="8455027" y="2888298"/>
            <a:ext cx="1044575" cy="808037"/>
          </a:xfrm>
          <a:prstGeom prst="flowChartProcess">
            <a:avLst/>
          </a:prstGeom>
          <a:solidFill>
            <a:schemeClr val="accent5">
              <a:lumMod val="60000"/>
              <a:lumOff val="40000"/>
            </a:schemeClr>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Interest Area Work Group </a:t>
            </a:r>
            <a:endParaRPr kumimoji="0" lang="en-US" altLang="en-US" sz="2000" b="0" i="0" u="none" strike="noStrike" cap="none" normalizeH="0" baseline="0" dirty="0" smtClean="0">
              <a:ln>
                <a:noFill/>
              </a:ln>
              <a:solidFill>
                <a:schemeClr val="tx1"/>
              </a:solidFill>
              <a:effectLst/>
              <a:latin typeface="Arial" panose="020B0604020202020204" pitchFamily="34" charset="0"/>
            </a:endParaRPr>
          </a:p>
        </p:txBody>
      </p:sp>
      <p:cxnSp>
        <p:nvCxnSpPr>
          <p:cNvPr id="19" name="Straight Connector 18"/>
          <p:cNvCxnSpPr>
            <a:stCxn id="7" idx="2"/>
            <a:endCxn id="11" idx="0"/>
          </p:cNvCxnSpPr>
          <p:nvPr/>
        </p:nvCxnSpPr>
        <p:spPr>
          <a:xfrm flipH="1">
            <a:off x="3761893" y="1738122"/>
            <a:ext cx="6443" cy="1150176"/>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13" idx="2"/>
            <a:endCxn id="14" idx="0"/>
          </p:cNvCxnSpPr>
          <p:nvPr/>
        </p:nvCxnSpPr>
        <p:spPr>
          <a:xfrm flipH="1">
            <a:off x="5512880" y="3688716"/>
            <a:ext cx="5297" cy="37115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8" idx="2"/>
            <a:endCxn id="13" idx="0"/>
          </p:cNvCxnSpPr>
          <p:nvPr/>
        </p:nvCxnSpPr>
        <p:spPr>
          <a:xfrm>
            <a:off x="5512879" y="2477294"/>
            <a:ext cx="5298" cy="40338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15" idx="2"/>
            <a:endCxn id="16" idx="0"/>
          </p:cNvCxnSpPr>
          <p:nvPr/>
        </p:nvCxnSpPr>
        <p:spPr>
          <a:xfrm flipH="1">
            <a:off x="7218236" y="3696335"/>
            <a:ext cx="2795" cy="3635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endCxn id="15" idx="0"/>
          </p:cNvCxnSpPr>
          <p:nvPr/>
        </p:nvCxnSpPr>
        <p:spPr>
          <a:xfrm>
            <a:off x="7219633" y="1704578"/>
            <a:ext cx="1398" cy="118372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7" idx="2"/>
            <a:endCxn id="36" idx="0"/>
          </p:cNvCxnSpPr>
          <p:nvPr/>
        </p:nvCxnSpPr>
        <p:spPr>
          <a:xfrm>
            <a:off x="8977315" y="3696335"/>
            <a:ext cx="4374" cy="3635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endCxn id="17" idx="0"/>
          </p:cNvCxnSpPr>
          <p:nvPr/>
        </p:nvCxnSpPr>
        <p:spPr>
          <a:xfrm>
            <a:off x="8977314" y="2477294"/>
            <a:ext cx="1" cy="411004"/>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1" idx="2"/>
            <a:endCxn id="12" idx="0"/>
          </p:cNvCxnSpPr>
          <p:nvPr/>
        </p:nvCxnSpPr>
        <p:spPr>
          <a:xfrm flipH="1">
            <a:off x="3760915" y="3696335"/>
            <a:ext cx="978" cy="363537"/>
          </a:xfrm>
          <a:prstGeom prst="line">
            <a:avLst/>
          </a:prstGeom>
        </p:spPr>
        <p:style>
          <a:lnRef idx="1">
            <a:schemeClr val="accent1"/>
          </a:lnRef>
          <a:fillRef idx="0">
            <a:schemeClr val="accent1"/>
          </a:fillRef>
          <a:effectRef idx="0">
            <a:schemeClr val="accent1"/>
          </a:effectRef>
          <a:fontRef idx="minor">
            <a:schemeClr val="tx1"/>
          </a:fontRef>
        </p:style>
      </p:cxnSp>
      <p:sp>
        <p:nvSpPr>
          <p:cNvPr id="31" name="Rectangle 28"/>
          <p:cNvSpPr>
            <a:spLocks noChangeArrowheads="1"/>
          </p:cNvSpPr>
          <p:nvPr/>
        </p:nvSpPr>
        <p:spPr bwMode="auto">
          <a:xfrm>
            <a:off x="2799681" y="79328"/>
            <a:ext cx="590334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r>
              <a:rPr lang="en-US" dirty="0" smtClean="0">
                <a:latin typeface="Arial Black" panose="020B0A04020102020204" pitchFamily="34" charset="0"/>
              </a:rPr>
              <a:t>Re-designed College Structure as of 9.9.2021</a:t>
            </a:r>
            <a:endParaRPr lang="en-US" dirty="0"/>
          </a:p>
        </p:txBody>
      </p:sp>
      <p:sp>
        <p:nvSpPr>
          <p:cNvPr id="54" name="TextBox 53"/>
          <p:cNvSpPr txBox="1"/>
          <p:nvPr/>
        </p:nvSpPr>
        <p:spPr>
          <a:xfrm>
            <a:off x="167296" y="3981070"/>
            <a:ext cx="2546897" cy="3323987"/>
          </a:xfrm>
          <a:prstGeom prst="rect">
            <a:avLst/>
          </a:prstGeom>
          <a:noFill/>
        </p:spPr>
        <p:txBody>
          <a:bodyPr wrap="square" rtlCol="0">
            <a:spAutoFit/>
          </a:bodyPr>
          <a:lstStyle/>
          <a:p>
            <a:r>
              <a:rPr lang="en-US" sz="1400" dirty="0"/>
              <a:t>A </a:t>
            </a:r>
            <a:r>
              <a:rPr lang="en-US" sz="1400" b="1" dirty="0"/>
              <a:t>Success Team</a:t>
            </a:r>
            <a:r>
              <a:rPr lang="en-US" sz="1400" dirty="0"/>
              <a:t> is a small group of college faculty, staff and administrators who monitor student-level data in the Interest Area (and build and manage relationships with each student in the Interest Area) to help each student with:</a:t>
            </a:r>
          </a:p>
          <a:p>
            <a:pPr marL="285750" lvl="0" indent="-285750">
              <a:buFont typeface="Arial" panose="020B0604020202020204" pitchFamily="34" charset="0"/>
              <a:buChar char="•"/>
            </a:pPr>
            <a:r>
              <a:rPr lang="en-US" sz="1400" dirty="0"/>
              <a:t>Onboarding and matriculation</a:t>
            </a:r>
          </a:p>
          <a:p>
            <a:pPr marL="285750" lvl="0" indent="-285750">
              <a:buFont typeface="Arial" panose="020B0604020202020204" pitchFamily="34" charset="0"/>
              <a:buChar char="•"/>
            </a:pPr>
            <a:r>
              <a:rPr lang="en-US" sz="1400" dirty="0"/>
              <a:t>Retention and persistence</a:t>
            </a:r>
          </a:p>
          <a:p>
            <a:pPr marL="285750" lvl="0" indent="-285750">
              <a:buFont typeface="Arial" panose="020B0604020202020204" pitchFamily="34" charset="0"/>
              <a:buChar char="•"/>
            </a:pPr>
            <a:r>
              <a:rPr lang="en-US" sz="1400" dirty="0"/>
              <a:t>Completion of education goals</a:t>
            </a:r>
          </a:p>
          <a:p>
            <a:r>
              <a:rPr lang="en-US" sz="1400" dirty="0"/>
              <a:t> </a:t>
            </a:r>
          </a:p>
          <a:p>
            <a:endParaRPr lang="en-US" sz="1400" dirty="0"/>
          </a:p>
        </p:txBody>
      </p:sp>
      <p:sp>
        <p:nvSpPr>
          <p:cNvPr id="2" name="TextBox 1"/>
          <p:cNvSpPr txBox="1"/>
          <p:nvPr/>
        </p:nvSpPr>
        <p:spPr>
          <a:xfrm>
            <a:off x="3006852" y="6049108"/>
            <a:ext cx="184731" cy="369332"/>
          </a:xfrm>
          <a:prstGeom prst="rect">
            <a:avLst/>
          </a:prstGeom>
          <a:noFill/>
        </p:spPr>
        <p:txBody>
          <a:bodyPr wrap="none" rtlCol="0">
            <a:spAutoFit/>
          </a:bodyPr>
          <a:lstStyle/>
          <a:p>
            <a:endParaRPr lang="en-US" dirty="0"/>
          </a:p>
        </p:txBody>
      </p:sp>
      <p:sp>
        <p:nvSpPr>
          <p:cNvPr id="3" name="Rectangle 2"/>
          <p:cNvSpPr/>
          <p:nvPr/>
        </p:nvSpPr>
        <p:spPr>
          <a:xfrm>
            <a:off x="167296" y="1184149"/>
            <a:ext cx="2401969" cy="1600438"/>
          </a:xfrm>
          <a:prstGeom prst="rect">
            <a:avLst/>
          </a:prstGeom>
        </p:spPr>
        <p:txBody>
          <a:bodyPr wrap="square">
            <a:spAutoFit/>
          </a:bodyPr>
          <a:lstStyle/>
          <a:p>
            <a:r>
              <a:rPr lang="en-US" sz="1400" dirty="0">
                <a:latin typeface="Calibri" panose="020F0502020204030204" pitchFamily="34" charset="0"/>
                <a:ea typeface="Calibri" panose="020F0502020204030204" pitchFamily="34" charset="0"/>
                <a:cs typeface="Times New Roman" panose="02020603050405020304" pitchFamily="18" charset="0"/>
              </a:rPr>
              <a:t>An </a:t>
            </a:r>
            <a:r>
              <a:rPr lang="en-US" sz="1400" b="1" dirty="0">
                <a:latin typeface="Calibri" panose="020F0502020204030204" pitchFamily="34" charset="0"/>
                <a:ea typeface="Calibri" panose="020F0502020204030204" pitchFamily="34" charset="0"/>
                <a:cs typeface="Times New Roman" panose="02020603050405020304" pitchFamily="18" charset="0"/>
              </a:rPr>
              <a:t>Interest Area</a:t>
            </a:r>
            <a:r>
              <a:rPr lang="en-US" sz="1400" dirty="0">
                <a:latin typeface="Calibri" panose="020F0502020204030204" pitchFamily="34" charset="0"/>
                <a:ea typeface="Calibri" panose="020F0502020204030204" pitchFamily="34" charset="0"/>
                <a:cs typeface="Times New Roman" panose="02020603050405020304" pitchFamily="18" charset="0"/>
              </a:rPr>
              <a:t> is a group of academic degree and certificate programs that share common core required courses and which may be similar in terms of the career interests students may have.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9" name="Rectangle 3"/>
          <p:cNvSpPr>
            <a:spLocks noChangeArrowheads="1"/>
          </p:cNvSpPr>
          <p:nvPr/>
        </p:nvSpPr>
        <p:spPr bwMode="auto">
          <a:xfrm>
            <a:off x="8770237" y="617561"/>
            <a:ext cx="1852075" cy="437865"/>
          </a:xfrm>
          <a:prstGeom prst="rect">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6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KAD</a:t>
            </a:r>
            <a:r>
              <a:rPr kumimoji="0" lang="en-US" altLang="en-US" sz="16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Division</a:t>
            </a:r>
            <a:endParaRPr kumimoji="0" lang="en-US" altLang="en-US" sz="2800" b="0" i="0" u="none" strike="noStrike" cap="none" normalizeH="0" baseline="0" dirty="0" smtClean="0">
              <a:ln>
                <a:noFill/>
              </a:ln>
              <a:solidFill>
                <a:schemeClr val="bg1"/>
              </a:solidFill>
              <a:effectLst/>
              <a:latin typeface="Arial" panose="020B0604020202020204" pitchFamily="34" charset="0"/>
            </a:endParaRPr>
          </a:p>
        </p:txBody>
      </p:sp>
      <p:sp>
        <p:nvSpPr>
          <p:cNvPr id="30" name="Rectangle 3"/>
          <p:cNvSpPr>
            <a:spLocks noChangeArrowheads="1"/>
          </p:cNvSpPr>
          <p:nvPr/>
        </p:nvSpPr>
        <p:spPr bwMode="auto">
          <a:xfrm>
            <a:off x="10226590" y="4600817"/>
            <a:ext cx="1852075" cy="558324"/>
          </a:xfrm>
          <a:prstGeom prst="rect">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6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ASLT</a:t>
            </a:r>
            <a:r>
              <a:rPr kumimoji="0" lang="en-US" altLang="en-US" sz="16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Division:  Learning Center</a:t>
            </a:r>
            <a:endParaRPr kumimoji="0" lang="en-US" altLang="en-US" sz="2800" b="0" i="0" u="none" strike="noStrike" cap="none" normalizeH="0" baseline="0" dirty="0" smtClean="0">
              <a:ln>
                <a:noFill/>
              </a:ln>
              <a:solidFill>
                <a:schemeClr val="bg1"/>
              </a:solidFill>
              <a:effectLst/>
              <a:latin typeface="Arial" panose="020B0604020202020204" pitchFamily="34" charset="0"/>
            </a:endParaRPr>
          </a:p>
        </p:txBody>
      </p:sp>
      <p:sp>
        <p:nvSpPr>
          <p:cNvPr id="32" name="Rectangle 3"/>
          <p:cNvSpPr>
            <a:spLocks noChangeArrowheads="1"/>
          </p:cNvSpPr>
          <p:nvPr/>
        </p:nvSpPr>
        <p:spPr bwMode="auto">
          <a:xfrm>
            <a:off x="10226590" y="4059871"/>
            <a:ext cx="1852075" cy="437865"/>
          </a:xfrm>
          <a:prstGeom prst="rect">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6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Counseling</a:t>
            </a:r>
            <a:r>
              <a:rPr kumimoji="0" lang="en-US" altLang="en-US" sz="16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Division</a:t>
            </a:r>
            <a:endParaRPr kumimoji="0" lang="en-US" altLang="en-US" sz="2800" b="0" i="0" u="none" strike="noStrike" cap="none" normalizeH="0" baseline="0" dirty="0" smtClean="0">
              <a:ln>
                <a:noFill/>
              </a:ln>
              <a:solidFill>
                <a:schemeClr val="bg1"/>
              </a:solidFill>
              <a:effectLst/>
              <a:latin typeface="Arial" panose="020B0604020202020204" pitchFamily="34" charset="0"/>
            </a:endParaRPr>
          </a:p>
        </p:txBody>
      </p:sp>
      <p:sp>
        <p:nvSpPr>
          <p:cNvPr id="36" name="Flowchart: Process 14"/>
          <p:cNvSpPr>
            <a:spLocks noChangeArrowheads="1"/>
          </p:cNvSpPr>
          <p:nvPr/>
        </p:nvSpPr>
        <p:spPr bwMode="auto">
          <a:xfrm>
            <a:off x="8227626" y="4059871"/>
            <a:ext cx="1508125" cy="2735498"/>
          </a:xfrm>
          <a:prstGeom prst="flowChartProcess">
            <a:avLst/>
          </a:prstGeom>
          <a:solidFill>
            <a:schemeClr val="accent5">
              <a:lumMod val="60000"/>
              <a:lumOff val="40000"/>
            </a:schemeClr>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lvl="0" algn="ctr" eaLnBrk="0" fontAlgn="base" hangingPunct="0">
              <a:spcBef>
                <a:spcPct val="0"/>
              </a:spcBef>
              <a:spcAft>
                <a:spcPct val="0"/>
              </a:spcAft>
            </a:pPr>
            <a:r>
              <a:rPr lang="en-US" altLang="en-US" sz="1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IA Success Team:</a:t>
            </a:r>
          </a:p>
          <a:p>
            <a:pPr lvl="0" algn="ctr" eaLnBrk="0" fontAlgn="base" hangingPunct="0">
              <a:spcBef>
                <a:spcPct val="0"/>
              </a:spcBef>
              <a:spcAft>
                <a:spcPct val="0"/>
              </a:spcAft>
            </a:pPr>
            <a:endParaRPr lang="en-US" altLang="en-US" sz="1000" dirty="0" smtClean="0"/>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Dean</a:t>
            </a:r>
          </a:p>
          <a:p>
            <a:pPr lvl="0" algn="ctr" eaLnBrk="0" fontAlgn="base" hangingPunct="0">
              <a:spcBef>
                <a:spcPct val="0"/>
              </a:spcBef>
              <a:spcAft>
                <a:spcPct val="0"/>
              </a:spcAft>
            </a:pPr>
            <a:endPar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Counselor</a:t>
            </a:r>
            <a:endParaRPr lang="en-US" altLang="en-US" sz="1100" dirty="0" smtClean="0"/>
          </a:p>
          <a:p>
            <a:pPr lvl="0" algn="ctr" eaLnBrk="0" fontAlgn="base" hangingPunct="0">
              <a:spcBef>
                <a:spcPct val="0"/>
              </a:spcBef>
              <a:spcAft>
                <a:spcPct val="0"/>
              </a:spcAft>
            </a:pPr>
            <a:endParaRPr lang="en-US" altLang="en-US" sz="1200" dirty="0">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Retention Specialist</a:t>
            </a:r>
            <a:endParaRPr lang="en-US" altLang="en-US" sz="1100" dirty="0" smtClean="0"/>
          </a:p>
          <a:p>
            <a:pPr lvl="0" algn="ctr" eaLnBrk="0" fontAlgn="base" hangingPunct="0">
              <a:spcBef>
                <a:spcPct val="0"/>
              </a:spcBef>
              <a:spcAft>
                <a:spcPct val="0"/>
              </a:spcAft>
            </a:pPr>
            <a:endPar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Faculty</a:t>
            </a:r>
            <a:endParaRPr lang="en-US" altLang="en-US" sz="1100" dirty="0" smtClean="0"/>
          </a:p>
          <a:p>
            <a:pPr lvl="0" algn="ctr" eaLnBrk="0" fontAlgn="base" hangingPunct="0">
              <a:spcBef>
                <a:spcPct val="0"/>
              </a:spcBef>
              <a:spcAft>
                <a:spcPct val="0"/>
              </a:spcAft>
            </a:pPr>
            <a:endPar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Peer Mentors (students)</a:t>
            </a:r>
          </a:p>
          <a:p>
            <a:pPr lvl="0" algn="ctr" eaLnBrk="0" fontAlgn="base" hangingPunct="0">
              <a:spcBef>
                <a:spcPct val="0"/>
              </a:spcBef>
              <a:spcAft>
                <a:spcPct val="0"/>
              </a:spcAft>
            </a:pPr>
            <a:endParaRPr lang="en-US" altLang="en-US" sz="1100" dirty="0" smtClean="0">
              <a:solidFill>
                <a:srgbClr val="000000"/>
              </a:solidFill>
              <a:latin typeface="Calibri" panose="020F0502020204030204" pitchFamily="34" charset="0"/>
              <a:cs typeface="Times New Roman" panose="02020603050405020304" pitchFamily="18" charset="0"/>
            </a:endParaRPr>
          </a:p>
          <a:p>
            <a:pPr lvl="0" algn="ctr" eaLnBrk="0" fontAlgn="base" hangingPunct="0">
              <a:spcBef>
                <a:spcPct val="0"/>
              </a:spcBef>
              <a:spcAft>
                <a:spcPct val="0"/>
              </a:spcAft>
            </a:pPr>
            <a:r>
              <a:rPr lang="en-US" altLang="en-US" sz="1100" dirty="0" smtClean="0">
                <a:solidFill>
                  <a:srgbClr val="000000"/>
                </a:solidFill>
                <a:latin typeface="Calibri" panose="020F0502020204030204" pitchFamily="34" charset="0"/>
                <a:cs typeface="Times New Roman" panose="02020603050405020304" pitchFamily="18" charset="0"/>
              </a:rPr>
              <a:t>Data Coach</a:t>
            </a:r>
            <a:endParaRPr lang="en-US" altLang="en-US" sz="1100" dirty="0" smtClean="0"/>
          </a:p>
        </p:txBody>
      </p:sp>
      <p:sp>
        <p:nvSpPr>
          <p:cNvPr id="38" name="Rectangle 3"/>
          <p:cNvSpPr>
            <a:spLocks noChangeArrowheads="1"/>
          </p:cNvSpPr>
          <p:nvPr/>
        </p:nvSpPr>
        <p:spPr bwMode="auto">
          <a:xfrm>
            <a:off x="10226591" y="5275622"/>
            <a:ext cx="1852075" cy="1490871"/>
          </a:xfrm>
          <a:prstGeom prst="rect">
            <a:avLst/>
          </a:prstGeom>
          <a:solidFill>
            <a:srgbClr val="5B9BD5"/>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6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Other Student </a:t>
            </a:r>
            <a:r>
              <a:rPr lang="en-US" altLang="en-US" sz="1600"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Support Programs</a:t>
            </a:r>
            <a:r>
              <a:rPr lang="en-US" altLang="en-US" sz="16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Promise, EOPS, CWA, International, Puente, TRIO, Athletics</a:t>
            </a:r>
            <a:endParaRPr kumimoji="0" lang="en-US" altLang="en-US" sz="2800" b="0" i="0" u="none" strike="noStrike" cap="none" normalizeH="0" baseline="0" dirty="0" smtClean="0">
              <a:ln>
                <a:noFill/>
              </a:ln>
              <a:solidFill>
                <a:schemeClr val="bg1"/>
              </a:solidFill>
              <a:effectLst/>
              <a:latin typeface="Arial" panose="020B0604020202020204" pitchFamily="34" charset="0"/>
            </a:endParaRPr>
          </a:p>
        </p:txBody>
      </p:sp>
      <p:sp>
        <p:nvSpPr>
          <p:cNvPr id="33" name="Right Brace 32"/>
          <p:cNvSpPr/>
          <p:nvPr/>
        </p:nvSpPr>
        <p:spPr>
          <a:xfrm rot="10800000">
            <a:off x="9735751" y="4059871"/>
            <a:ext cx="380401" cy="2735498"/>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850797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4"/>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6"/>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6"/>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54" grpId="0"/>
      <p:bldP spid="3" grpId="0"/>
      <p:bldP spid="29" grpId="0" animBg="1"/>
      <p:bldP spid="30" grpId="0" animBg="1"/>
      <p:bldP spid="32" grpId="0" animBg="1"/>
      <p:bldP spid="36" grpId="0" animBg="1"/>
      <p:bldP spid="3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05386910"/>
              </p:ext>
            </p:extLst>
          </p:nvPr>
        </p:nvGraphicFramePr>
        <p:xfrm>
          <a:off x="851550" y="574779"/>
          <a:ext cx="10700655" cy="6149928"/>
        </p:xfrm>
        <a:graphic>
          <a:graphicData uri="http://schemas.openxmlformats.org/drawingml/2006/table">
            <a:tbl>
              <a:tblPr firstRow="1" bandRow="1">
                <a:tableStyleId>{68D230F3-CF80-4859-8CE7-A43EE81993B5}</a:tableStyleId>
              </a:tblPr>
              <a:tblGrid>
                <a:gridCol w="2140131">
                  <a:extLst>
                    <a:ext uri="{9D8B030D-6E8A-4147-A177-3AD203B41FA5}">
                      <a16:colId xmlns:a16="http://schemas.microsoft.com/office/drawing/2014/main" val="1074133713"/>
                    </a:ext>
                  </a:extLst>
                </a:gridCol>
                <a:gridCol w="2140131">
                  <a:extLst>
                    <a:ext uri="{9D8B030D-6E8A-4147-A177-3AD203B41FA5}">
                      <a16:colId xmlns:a16="http://schemas.microsoft.com/office/drawing/2014/main" val="3110321934"/>
                    </a:ext>
                  </a:extLst>
                </a:gridCol>
                <a:gridCol w="2140131">
                  <a:extLst>
                    <a:ext uri="{9D8B030D-6E8A-4147-A177-3AD203B41FA5}">
                      <a16:colId xmlns:a16="http://schemas.microsoft.com/office/drawing/2014/main" val="2644707764"/>
                    </a:ext>
                  </a:extLst>
                </a:gridCol>
                <a:gridCol w="2140131">
                  <a:extLst>
                    <a:ext uri="{9D8B030D-6E8A-4147-A177-3AD203B41FA5}">
                      <a16:colId xmlns:a16="http://schemas.microsoft.com/office/drawing/2014/main" val="1934779045"/>
                    </a:ext>
                  </a:extLst>
                </a:gridCol>
                <a:gridCol w="2140131">
                  <a:extLst>
                    <a:ext uri="{9D8B030D-6E8A-4147-A177-3AD203B41FA5}">
                      <a16:colId xmlns:a16="http://schemas.microsoft.com/office/drawing/2014/main" val="1969296824"/>
                    </a:ext>
                  </a:extLst>
                </a:gridCol>
              </a:tblGrid>
              <a:tr h="1029288">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smtClean="0"/>
                        <a:t>Human</a:t>
                      </a:r>
                      <a:r>
                        <a:rPr lang="en-US" baseline="0" dirty="0" smtClean="0"/>
                        <a:t> Behavior and Culture</a:t>
                      </a:r>
                      <a:endParaRPr lang="en-US"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dirty="0" smtClean="0"/>
                        <a:t>Arts,</a:t>
                      </a:r>
                      <a:r>
                        <a:rPr lang="en-US" baseline="0" dirty="0" smtClean="0"/>
                        <a:t> Design &amp; Performance</a:t>
                      </a:r>
                      <a:endParaRPr lang="en-US" dirty="0"/>
                    </a:p>
                  </a:txBody>
                  <a:tcPr anchor="ctr">
                    <a:lnB w="12700" cap="flat" cmpd="sng" algn="ctr">
                      <a:solidFill>
                        <a:schemeClr val="tx1"/>
                      </a:solidFill>
                      <a:prstDash val="solid"/>
                      <a:round/>
                      <a:headEnd type="none" w="med" len="med"/>
                      <a:tailEnd type="none" w="med" len="med"/>
                    </a:lnB>
                  </a:tcPr>
                </a:tc>
                <a:tc>
                  <a:txBody>
                    <a:bodyPr/>
                    <a:lstStyle/>
                    <a:p>
                      <a:pPr algn="ctr"/>
                      <a:r>
                        <a:rPr lang="en-US" dirty="0" smtClean="0"/>
                        <a:t>Business</a:t>
                      </a:r>
                      <a:endParaRPr lang="en-US" dirty="0"/>
                    </a:p>
                  </a:txBody>
                  <a:tcPr anchor="ctr">
                    <a:lnB w="12700" cap="flat" cmpd="sng" algn="ctr">
                      <a:solidFill>
                        <a:schemeClr val="tx1"/>
                      </a:solidFill>
                      <a:prstDash val="solid"/>
                      <a:round/>
                      <a:headEnd type="none" w="med" len="med"/>
                      <a:tailEnd type="none" w="med" len="med"/>
                    </a:lnB>
                  </a:tcPr>
                </a:tc>
                <a:tc>
                  <a:txBody>
                    <a:bodyPr/>
                    <a:lstStyle/>
                    <a:p>
                      <a:pPr algn="ctr"/>
                      <a:r>
                        <a:rPr lang="en-US" dirty="0" smtClean="0"/>
                        <a:t>Science &amp; Health</a:t>
                      </a:r>
                      <a:endParaRPr lang="en-US"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6755802"/>
                  </a:ext>
                </a:extLst>
              </a:tr>
              <a:tr h="731520">
                <a:tc>
                  <a:txBody>
                    <a:bodyPr/>
                    <a:lstStyle/>
                    <a:p>
                      <a:pPr algn="l"/>
                      <a:r>
                        <a:rPr lang="en-US" b="1" dirty="0" smtClean="0"/>
                        <a:t>Dean</a:t>
                      </a:r>
                      <a:endParaRPr lang="en-US" b="1"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James Carranza</a:t>
                      </a:r>
                      <a:endParaRPr 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Hyla Lacefield</a:t>
                      </a:r>
                      <a:endParaRPr lang="en-US"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Hyla Lacefield</a:t>
                      </a:r>
                      <a:endParaRPr lang="en-US"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Ameer Thompson (Matt</a:t>
                      </a:r>
                      <a:r>
                        <a:rPr lang="en-US" baseline="0" dirty="0" smtClean="0"/>
                        <a:t> Lee)</a:t>
                      </a:r>
                      <a:endParaRPr lang="en-US"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2013519"/>
                  </a:ext>
                </a:extLst>
              </a:tr>
              <a:tr h="731520">
                <a:tc>
                  <a:txBody>
                    <a:bodyPr/>
                    <a:lstStyle/>
                    <a:p>
                      <a:r>
                        <a:rPr lang="en-US" b="1" dirty="0" smtClean="0"/>
                        <a:t>Counselor</a:t>
                      </a:r>
                      <a:endParaRPr lang="en-US" b="1"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smtClean="0"/>
                        <a:t>Gloria Darafshi</a:t>
                      </a:r>
                      <a:endParaRPr 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dirty="0" smtClean="0"/>
                        <a:t>Chris Rico</a:t>
                      </a:r>
                      <a:endParaRPr lang="en-US" dirty="0"/>
                    </a:p>
                  </a:txBody>
                  <a:tcPr anchor="ctr">
                    <a:lnT w="12700" cap="flat" cmpd="sng" algn="ctr">
                      <a:solidFill>
                        <a:schemeClr val="tx1"/>
                      </a:solidFill>
                      <a:prstDash val="solid"/>
                      <a:round/>
                      <a:headEnd type="none" w="med" len="med"/>
                      <a:tailEnd type="none" w="med" len="med"/>
                    </a:lnT>
                  </a:tcPr>
                </a:tc>
                <a:tc>
                  <a:txBody>
                    <a:bodyPr/>
                    <a:lstStyle/>
                    <a:p>
                      <a:pPr algn="ctr"/>
                      <a:r>
                        <a:rPr lang="en-US" dirty="0" smtClean="0"/>
                        <a:t>Daryan Chan</a:t>
                      </a:r>
                      <a:endParaRPr lang="en-US" dirty="0"/>
                    </a:p>
                  </a:txBody>
                  <a:tcPr anchor="ctr">
                    <a:lnT w="12700" cap="flat" cmpd="sng" algn="ctr">
                      <a:solidFill>
                        <a:schemeClr val="tx1"/>
                      </a:solidFill>
                      <a:prstDash val="solid"/>
                      <a:round/>
                      <a:headEnd type="none" w="med" len="med"/>
                      <a:tailEnd type="none" w="med" len="med"/>
                    </a:lnT>
                  </a:tcPr>
                </a:tc>
                <a:tc>
                  <a:txBody>
                    <a:bodyPr/>
                    <a:lstStyle/>
                    <a:p>
                      <a:pPr algn="ctr"/>
                      <a:r>
                        <a:rPr lang="en-US" dirty="0" smtClean="0"/>
                        <a:t>Sandra Rodrigues</a:t>
                      </a:r>
                      <a:endParaRPr lang="en-US" dirty="0"/>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361503109"/>
                  </a:ext>
                </a:extLst>
              </a:tr>
              <a:tr h="731520">
                <a:tc>
                  <a:txBody>
                    <a:bodyPr/>
                    <a:lstStyle/>
                    <a:p>
                      <a:r>
                        <a:rPr lang="en-US" b="1" dirty="0" smtClean="0"/>
                        <a:t>Retention Specialist</a:t>
                      </a:r>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Diana Espinoza-Osuna</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smtClean="0"/>
                        <a:t>TBD</a:t>
                      </a:r>
                      <a:endParaRPr lang="en-US" dirty="0"/>
                    </a:p>
                  </a:txBody>
                  <a:tcPr anchor="ctr"/>
                </a:tc>
                <a:tc>
                  <a:txBody>
                    <a:bodyPr/>
                    <a:lstStyle/>
                    <a:p>
                      <a:pPr algn="ctr"/>
                      <a:r>
                        <a:rPr lang="en-US" dirty="0" smtClean="0"/>
                        <a:t>Melissa Maldonado</a:t>
                      </a:r>
                      <a:endParaRPr lang="en-US" dirty="0"/>
                    </a:p>
                  </a:txBody>
                  <a:tcPr anchor="ctr"/>
                </a:tc>
                <a:tc>
                  <a:txBody>
                    <a:bodyPr/>
                    <a:lstStyle/>
                    <a:p>
                      <a:pPr algn="ctr"/>
                      <a:r>
                        <a:rPr lang="en-US" dirty="0" smtClean="0"/>
                        <a:t>Gonzalo Arrizon</a:t>
                      </a:r>
                      <a:endParaRPr lang="en-US" dirty="0"/>
                    </a:p>
                  </a:txBody>
                  <a:tcPr anchor="ctr"/>
                </a:tc>
                <a:extLst>
                  <a:ext uri="{0D108BD9-81ED-4DB2-BD59-A6C34878D82A}">
                    <a16:rowId xmlns:a16="http://schemas.microsoft.com/office/drawing/2014/main" val="3685284281"/>
                  </a:ext>
                </a:extLst>
              </a:tr>
              <a:tr h="731520">
                <a:tc>
                  <a:txBody>
                    <a:bodyPr/>
                    <a:lstStyle/>
                    <a:p>
                      <a:pPr algn="l"/>
                      <a:r>
                        <a:rPr lang="en-US" b="1" dirty="0" smtClean="0"/>
                        <a:t>Faculty</a:t>
                      </a:r>
                      <a:endParaRPr lang="en-US" b="1"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Denise Erickson</a:t>
                      </a:r>
                      <a:endParaRPr lang="en-US" dirty="0"/>
                    </a:p>
                  </a:txBody>
                  <a:tcPr anchor="ct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David Meckler</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Gampi Shankar</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David Monarres</a:t>
                      </a:r>
                    </a:p>
                  </a:txBody>
                  <a:tcPr anchor="ctr"/>
                </a:tc>
                <a:extLst>
                  <a:ext uri="{0D108BD9-81ED-4DB2-BD59-A6C34878D82A}">
                    <a16:rowId xmlns:a16="http://schemas.microsoft.com/office/drawing/2014/main" val="494254061"/>
                  </a:ext>
                </a:extLst>
              </a:tr>
              <a:tr h="731520">
                <a:tc>
                  <a:txBody>
                    <a:bodyPr/>
                    <a:lstStyle/>
                    <a:p>
                      <a:r>
                        <a:rPr lang="en-US" b="1" dirty="0" smtClean="0"/>
                        <a:t>Peer Mentors</a:t>
                      </a:r>
                      <a:endParaRPr lang="en-US" b="1"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Peer Mentors</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Peer Mentors</a:t>
                      </a:r>
                      <a:endParaRPr lang="en-US" dirty="0"/>
                    </a:p>
                  </a:txBody>
                  <a:tcPr anchor="ctr"/>
                </a:tc>
                <a:tc>
                  <a:txBody>
                    <a:bodyPr/>
                    <a:lstStyle/>
                    <a:p>
                      <a:pPr algn="ctr"/>
                      <a:r>
                        <a:rPr lang="en-US" dirty="0" smtClean="0"/>
                        <a:t>Peer Mentors</a:t>
                      </a:r>
                      <a:endParaRPr lang="en-US" dirty="0"/>
                    </a:p>
                  </a:txBody>
                  <a:tcPr anchor="ctr"/>
                </a:tc>
                <a:tc>
                  <a:txBody>
                    <a:bodyPr/>
                    <a:lstStyle/>
                    <a:p>
                      <a:pPr algn="ctr"/>
                      <a:r>
                        <a:rPr lang="en-US" dirty="0" smtClean="0"/>
                        <a:t>Peer Mentors</a:t>
                      </a:r>
                      <a:endParaRPr lang="en-US" dirty="0"/>
                    </a:p>
                  </a:txBody>
                  <a:tcPr anchor="ctr"/>
                </a:tc>
                <a:extLst>
                  <a:ext uri="{0D108BD9-81ED-4DB2-BD59-A6C34878D82A}">
                    <a16:rowId xmlns:a16="http://schemas.microsoft.com/office/drawing/2014/main" val="2080623101"/>
                  </a:ext>
                </a:extLst>
              </a:tr>
              <a:tr h="731520">
                <a:tc>
                  <a:txBody>
                    <a:bodyPr/>
                    <a:lstStyle/>
                    <a:p>
                      <a:r>
                        <a:rPr lang="en-US" b="1" dirty="0" smtClean="0"/>
                        <a:t>Data Coach</a:t>
                      </a:r>
                      <a:endParaRPr lang="en-US" b="1"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Alex Claxton</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Karen Engel</a:t>
                      </a:r>
                      <a:endParaRPr lang="en-US" dirty="0"/>
                    </a:p>
                  </a:txBody>
                  <a:tcPr anchor="ctr"/>
                </a:tc>
                <a:tc>
                  <a:txBody>
                    <a:bodyPr/>
                    <a:lstStyle/>
                    <a:p>
                      <a:pPr algn="ctr"/>
                      <a:r>
                        <a:rPr lang="en-US" dirty="0" smtClean="0"/>
                        <a:t>Karen Engel</a:t>
                      </a:r>
                      <a:endParaRPr lang="en-US" dirty="0"/>
                    </a:p>
                  </a:txBody>
                  <a:tcPr anchor="ctr"/>
                </a:tc>
                <a:tc>
                  <a:txBody>
                    <a:bodyPr/>
                    <a:lstStyle/>
                    <a:p>
                      <a:pPr algn="ctr"/>
                      <a:r>
                        <a:rPr lang="en-US" dirty="0" smtClean="0"/>
                        <a:t>Milena Angelova</a:t>
                      </a:r>
                      <a:endParaRPr lang="en-US" dirty="0"/>
                    </a:p>
                  </a:txBody>
                  <a:tcPr anchor="ctr"/>
                </a:tc>
                <a:extLst>
                  <a:ext uri="{0D108BD9-81ED-4DB2-BD59-A6C34878D82A}">
                    <a16:rowId xmlns:a16="http://schemas.microsoft.com/office/drawing/2014/main" val="2690907217"/>
                  </a:ext>
                </a:extLst>
              </a:tr>
              <a:tr h="731520">
                <a:tc>
                  <a:txBody>
                    <a:bodyPr/>
                    <a:lstStyle/>
                    <a:p>
                      <a:pPr algn="l"/>
                      <a:r>
                        <a:rPr lang="en-US" b="1" dirty="0" smtClean="0"/>
                        <a:t>Director</a:t>
                      </a:r>
                      <a:r>
                        <a:rPr lang="en-US" b="1" baseline="0" dirty="0" smtClean="0"/>
                        <a:t> of Student Support (TBD)</a:t>
                      </a:r>
                      <a:endParaRPr lang="en-US" b="1" dirty="0"/>
                    </a:p>
                  </a:txBody>
                  <a:tcPr anchor="ctr">
                    <a:lnR w="12700" cap="flat" cmpd="sng" algn="ctr">
                      <a:solidFill>
                        <a:schemeClr val="tx1"/>
                      </a:solidFill>
                      <a:prstDash val="solid"/>
                      <a:round/>
                      <a:headEnd type="none" w="med" len="med"/>
                      <a:tailEnd type="none" w="med" len="med"/>
                    </a:lnR>
                  </a:tcPr>
                </a:tc>
                <a:tc gridSpan="4">
                  <a:txBody>
                    <a:bodyPr/>
                    <a:lstStyle/>
                    <a:p>
                      <a:pPr algn="ctr"/>
                      <a:r>
                        <a:rPr lang="en-US" dirty="0" smtClean="0"/>
                        <a:t>Guided Pathway Manager to coordinate within and across all</a:t>
                      </a:r>
                      <a:r>
                        <a:rPr lang="en-US" baseline="0" dirty="0" smtClean="0"/>
                        <a:t> Interest Areas</a:t>
                      </a:r>
                      <a:endParaRPr lang="en-US" dirty="0"/>
                    </a:p>
                  </a:txBody>
                  <a:tcPr anchor="ctr">
                    <a:lnL w="12700" cap="flat" cmpd="sng" algn="ctr">
                      <a:solidFill>
                        <a:schemeClr val="tx1"/>
                      </a:solidFill>
                      <a:prstDash val="solid"/>
                      <a:round/>
                      <a:headEnd type="none" w="med" len="med"/>
                      <a:tailEnd type="none" w="med" len="med"/>
                    </a:lnL>
                  </a:tcPr>
                </a:tc>
                <a:tc hMerge="1">
                  <a:txBody>
                    <a:bodyPr/>
                    <a:lstStyle/>
                    <a:p>
                      <a:pPr algn="ctr"/>
                      <a:endParaRPr lang="en-US" dirty="0"/>
                    </a:p>
                  </a:txBody>
                  <a:tcPr anchor="ctr"/>
                </a:tc>
                <a:tc hMerge="1">
                  <a:txBody>
                    <a:bodyPr/>
                    <a:lstStyle/>
                    <a:p>
                      <a:pPr algn="ctr"/>
                      <a:endParaRPr lang="en-US" dirty="0"/>
                    </a:p>
                  </a:txBody>
                  <a:tcPr anchor="ctr"/>
                </a:tc>
                <a:tc hMerge="1">
                  <a:txBody>
                    <a:bodyPr/>
                    <a:lstStyle/>
                    <a:p>
                      <a:pPr algn="ctr"/>
                      <a:endParaRPr lang="en-US" dirty="0"/>
                    </a:p>
                  </a:txBody>
                  <a:tcPr anchor="ctr"/>
                </a:tc>
                <a:extLst>
                  <a:ext uri="{0D108BD9-81ED-4DB2-BD59-A6C34878D82A}">
                    <a16:rowId xmlns:a16="http://schemas.microsoft.com/office/drawing/2014/main" val="698145913"/>
                  </a:ext>
                </a:extLst>
              </a:tr>
            </a:tbl>
          </a:graphicData>
        </a:graphic>
      </p:graphicFrame>
      <p:sp>
        <p:nvSpPr>
          <p:cNvPr id="4" name="Rectangle 28"/>
          <p:cNvSpPr>
            <a:spLocks noChangeArrowheads="1"/>
          </p:cNvSpPr>
          <p:nvPr/>
        </p:nvSpPr>
        <p:spPr bwMode="auto">
          <a:xfrm>
            <a:off x="3355617" y="108204"/>
            <a:ext cx="569252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r>
              <a:rPr lang="en-US" dirty="0" smtClean="0">
                <a:latin typeface="Arial Black" panose="020B0A04020102020204" pitchFamily="34" charset="0"/>
              </a:rPr>
              <a:t>Re-designed College Staffing as of 9.9.2021</a:t>
            </a:r>
            <a:endParaRPr lang="en-US" dirty="0"/>
          </a:p>
        </p:txBody>
      </p:sp>
    </p:spTree>
    <p:extLst>
      <p:ext uri="{BB962C8B-B14F-4D97-AF65-F5344CB8AC3E}">
        <p14:creationId xmlns:p14="http://schemas.microsoft.com/office/powerpoint/2010/main" val="3702451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106" y="0"/>
            <a:ext cx="12192000" cy="6858000"/>
          </a:xfrm>
          <a:prstGeom prst="rect">
            <a:avLst/>
          </a:prstGeom>
          <a:solidFill>
            <a:srgbClr val="0063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pic>
        <p:nvPicPr>
          <p:cNvPr id="5" name="Picture 4"/>
          <p:cNvPicPr>
            <a:picLocks noChangeAspect="1"/>
          </p:cNvPicPr>
          <p:nvPr/>
        </p:nvPicPr>
        <p:blipFill>
          <a:blip r:embed="rId2"/>
          <a:stretch>
            <a:fillRect/>
          </a:stretch>
        </p:blipFill>
        <p:spPr>
          <a:xfrm flipH="1">
            <a:off x="218308" y="223432"/>
            <a:ext cx="704622" cy="775604"/>
          </a:xfrm>
          <a:prstGeom prst="rect">
            <a:avLst/>
          </a:prstGeom>
        </p:spPr>
      </p:pic>
      <p:sp>
        <p:nvSpPr>
          <p:cNvPr id="6" name="TextBox 5"/>
          <p:cNvSpPr txBox="1"/>
          <p:nvPr/>
        </p:nvSpPr>
        <p:spPr>
          <a:xfrm>
            <a:off x="352144" y="369298"/>
            <a:ext cx="3285723" cy="6001643"/>
          </a:xfrm>
          <a:prstGeom prst="rect">
            <a:avLst/>
          </a:prstGeom>
          <a:noFill/>
        </p:spPr>
        <p:txBody>
          <a:bodyPr wrap="square" rtlCol="0">
            <a:spAutoFit/>
          </a:bodyPr>
          <a:lstStyle/>
          <a:p>
            <a:pPr marL="625475"/>
            <a:r>
              <a:rPr lang="en-US" sz="2000" b="1" dirty="0" smtClean="0">
                <a:solidFill>
                  <a:schemeClr val="bg1"/>
                </a:solidFill>
              </a:rPr>
              <a:t>4 PILLARS OF </a:t>
            </a:r>
          </a:p>
          <a:p>
            <a:pPr marL="625475"/>
            <a:r>
              <a:rPr lang="en-US" sz="2000" b="1" dirty="0" smtClean="0">
                <a:solidFill>
                  <a:schemeClr val="bg1"/>
                </a:solidFill>
              </a:rPr>
              <a:t>GUIDED PATHWAYS</a:t>
            </a:r>
          </a:p>
          <a:p>
            <a:endParaRPr lang="en-US" sz="2000" dirty="0" smtClean="0">
              <a:solidFill>
                <a:schemeClr val="bg1"/>
              </a:solidFill>
            </a:endParaRPr>
          </a:p>
          <a:p>
            <a:pPr lvl="1"/>
            <a:r>
              <a:rPr lang="en-US" dirty="0" smtClean="0">
                <a:solidFill>
                  <a:schemeClr val="bg1"/>
                </a:solidFill>
              </a:rPr>
              <a:t>Clarify pathways to end goals</a:t>
            </a:r>
          </a:p>
          <a:p>
            <a:pPr lvl="1"/>
            <a:endParaRPr lang="en-US" dirty="0" smtClean="0">
              <a:solidFill>
                <a:schemeClr val="bg1"/>
              </a:solidFill>
            </a:endParaRPr>
          </a:p>
          <a:p>
            <a:pPr lvl="1"/>
            <a:endParaRPr lang="en-US" dirty="0" smtClean="0">
              <a:solidFill>
                <a:schemeClr val="bg1"/>
              </a:solidFill>
            </a:endParaRPr>
          </a:p>
          <a:p>
            <a:pPr lvl="1"/>
            <a:r>
              <a:rPr lang="en-US" dirty="0" smtClean="0">
                <a:solidFill>
                  <a:schemeClr val="bg1"/>
                </a:solidFill>
              </a:rPr>
              <a:t>Help students choose pathways</a:t>
            </a:r>
          </a:p>
          <a:p>
            <a:pPr lvl="1"/>
            <a:endParaRPr lang="en-US" dirty="0" smtClean="0">
              <a:solidFill>
                <a:schemeClr val="bg1"/>
              </a:solidFill>
            </a:endParaRPr>
          </a:p>
          <a:p>
            <a:pPr lvl="1"/>
            <a:endParaRPr lang="en-US" dirty="0" smtClean="0">
              <a:solidFill>
                <a:schemeClr val="bg1"/>
              </a:solidFill>
            </a:endParaRPr>
          </a:p>
          <a:p>
            <a:pPr lvl="1"/>
            <a:r>
              <a:rPr lang="en-US" dirty="0" smtClean="0">
                <a:solidFill>
                  <a:schemeClr val="bg1"/>
                </a:solidFill>
              </a:rPr>
              <a:t>Help students stay on path</a:t>
            </a:r>
          </a:p>
          <a:p>
            <a:pPr lvl="1"/>
            <a:endParaRPr lang="en-US" dirty="0">
              <a:solidFill>
                <a:schemeClr val="bg1"/>
              </a:solidFill>
            </a:endParaRPr>
          </a:p>
          <a:p>
            <a:pPr lvl="1"/>
            <a:endParaRPr lang="en-US" dirty="0" smtClean="0">
              <a:solidFill>
                <a:schemeClr val="bg1"/>
              </a:solidFill>
            </a:endParaRPr>
          </a:p>
          <a:p>
            <a:pPr lvl="1"/>
            <a:endParaRPr lang="en-US" dirty="0">
              <a:solidFill>
                <a:schemeClr val="bg1"/>
              </a:solidFill>
            </a:endParaRPr>
          </a:p>
          <a:p>
            <a:pPr lvl="1"/>
            <a:endParaRPr lang="en-US" dirty="0" smtClean="0">
              <a:solidFill>
                <a:schemeClr val="bg1"/>
              </a:solidFill>
            </a:endParaRPr>
          </a:p>
          <a:p>
            <a:pPr lvl="1"/>
            <a:endParaRPr lang="en-US" dirty="0" smtClean="0">
              <a:solidFill>
                <a:schemeClr val="bg1"/>
              </a:solidFill>
            </a:endParaRPr>
          </a:p>
          <a:p>
            <a:pPr lvl="1"/>
            <a:endParaRPr lang="en-US" dirty="0" smtClean="0">
              <a:solidFill>
                <a:schemeClr val="bg1"/>
              </a:solidFill>
            </a:endParaRPr>
          </a:p>
          <a:p>
            <a:pPr lvl="1"/>
            <a:r>
              <a:rPr lang="en-US" dirty="0" smtClean="0">
                <a:solidFill>
                  <a:schemeClr val="bg1"/>
                </a:solidFill>
              </a:rPr>
              <a:t>Ensure students are learning</a:t>
            </a:r>
            <a:endParaRPr lang="en-US" dirty="0">
              <a:solidFill>
                <a:schemeClr val="bg1"/>
              </a:solidFill>
            </a:endParaRPr>
          </a:p>
          <a:p>
            <a:endParaRPr lang="en-US" dirty="0">
              <a:solidFill>
                <a:schemeClr val="bg1"/>
              </a:solidFill>
            </a:endParaRPr>
          </a:p>
        </p:txBody>
      </p:sp>
      <p:sp>
        <p:nvSpPr>
          <p:cNvPr id="7" name="Oval 6"/>
          <p:cNvSpPr/>
          <p:nvPr/>
        </p:nvSpPr>
        <p:spPr>
          <a:xfrm>
            <a:off x="246011" y="1321406"/>
            <a:ext cx="460795" cy="36410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a:t>
            </a:r>
            <a:endParaRPr lang="en-US" dirty="0">
              <a:solidFill>
                <a:schemeClr val="tx1"/>
              </a:solidFill>
            </a:endParaRPr>
          </a:p>
        </p:txBody>
      </p:sp>
      <p:sp>
        <p:nvSpPr>
          <p:cNvPr id="8" name="Oval 7"/>
          <p:cNvSpPr/>
          <p:nvPr/>
        </p:nvSpPr>
        <p:spPr>
          <a:xfrm>
            <a:off x="207995" y="2388776"/>
            <a:ext cx="460795" cy="36410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a:t>
            </a:r>
            <a:endParaRPr lang="en-US" dirty="0">
              <a:solidFill>
                <a:schemeClr val="tx1"/>
              </a:solidFill>
            </a:endParaRPr>
          </a:p>
        </p:txBody>
      </p:sp>
      <p:sp>
        <p:nvSpPr>
          <p:cNvPr id="9" name="Oval 8"/>
          <p:cNvSpPr/>
          <p:nvPr/>
        </p:nvSpPr>
        <p:spPr>
          <a:xfrm>
            <a:off x="187260" y="3465061"/>
            <a:ext cx="460795" cy="36410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a:t>
            </a:r>
            <a:endParaRPr lang="en-US" dirty="0">
              <a:solidFill>
                <a:schemeClr val="tx1"/>
              </a:solidFill>
            </a:endParaRPr>
          </a:p>
        </p:txBody>
      </p:sp>
      <p:sp>
        <p:nvSpPr>
          <p:cNvPr id="10" name="Oval 9"/>
          <p:cNvSpPr/>
          <p:nvPr/>
        </p:nvSpPr>
        <p:spPr>
          <a:xfrm>
            <a:off x="187259" y="5416111"/>
            <a:ext cx="460795" cy="36410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a:t>
            </a:r>
            <a:endParaRPr lang="en-US" dirty="0">
              <a:solidFill>
                <a:schemeClr val="tx1"/>
              </a:solidFill>
            </a:endParaRPr>
          </a:p>
        </p:txBody>
      </p:sp>
      <p:cxnSp>
        <p:nvCxnSpPr>
          <p:cNvPr id="14" name="Straight Connector 13"/>
          <p:cNvCxnSpPr/>
          <p:nvPr/>
        </p:nvCxnSpPr>
        <p:spPr>
          <a:xfrm>
            <a:off x="3602788" y="314722"/>
            <a:ext cx="2941" cy="617941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642288" y="379303"/>
            <a:ext cx="5838595" cy="6478697"/>
          </a:xfrm>
          <a:prstGeom prst="rect">
            <a:avLst/>
          </a:prstGeom>
          <a:noFill/>
        </p:spPr>
        <p:txBody>
          <a:bodyPr wrap="square" rtlCol="0">
            <a:spAutoFit/>
          </a:bodyPr>
          <a:lstStyle/>
          <a:p>
            <a:pPr marL="1203325"/>
            <a:r>
              <a:rPr lang="en-US" sz="2000" b="1" dirty="0" smtClean="0">
                <a:solidFill>
                  <a:schemeClr val="bg1"/>
                </a:solidFill>
              </a:rPr>
              <a:t>COMMON FEATURES OF A </a:t>
            </a:r>
          </a:p>
          <a:p>
            <a:pPr marL="1203325"/>
            <a:r>
              <a:rPr lang="en-US" sz="2000" b="1" dirty="0" smtClean="0">
                <a:solidFill>
                  <a:schemeClr val="bg1"/>
                </a:solidFill>
              </a:rPr>
              <a:t>GUIDED PATHWAYS COLLEGE</a:t>
            </a:r>
          </a:p>
          <a:p>
            <a:pPr algn="ctr"/>
            <a:endParaRPr lang="en-US" sz="1100" b="1" dirty="0" smtClean="0">
              <a:solidFill>
                <a:schemeClr val="bg1"/>
              </a:solidFill>
            </a:endParaRPr>
          </a:p>
          <a:p>
            <a:pPr lvl="1" indent="-284163"/>
            <a:r>
              <a:rPr lang="en-US" b="1" dirty="0" smtClean="0">
                <a:solidFill>
                  <a:schemeClr val="bg1"/>
                </a:solidFill>
              </a:rPr>
              <a:t>Clear, Guided </a:t>
            </a:r>
            <a:r>
              <a:rPr lang="en-US" b="1" dirty="0">
                <a:solidFill>
                  <a:schemeClr val="bg1"/>
                </a:solidFill>
              </a:rPr>
              <a:t>A</a:t>
            </a:r>
            <a:r>
              <a:rPr lang="en-US" b="1" dirty="0" smtClean="0">
                <a:solidFill>
                  <a:schemeClr val="bg1"/>
                </a:solidFill>
              </a:rPr>
              <a:t>cademic Pathways  </a:t>
            </a:r>
          </a:p>
          <a:p>
            <a:pPr marL="461963" lvl="1" indent="-115888">
              <a:buFont typeface="Arial" panose="020B0604020202020204" pitchFamily="34" charset="0"/>
              <a:buChar char="•"/>
            </a:pPr>
            <a:r>
              <a:rPr lang="en-US" sz="1600" dirty="0" smtClean="0">
                <a:solidFill>
                  <a:schemeClr val="bg1"/>
                </a:solidFill>
              </a:rPr>
              <a:t>Program maps</a:t>
            </a:r>
          </a:p>
          <a:p>
            <a:pPr lvl="1" indent="-284163"/>
            <a:r>
              <a:rPr lang="en-US" b="1" dirty="0" smtClean="0">
                <a:solidFill>
                  <a:schemeClr val="bg1"/>
                </a:solidFill>
              </a:rPr>
              <a:t>Guided Onboarding</a:t>
            </a:r>
          </a:p>
          <a:p>
            <a:pPr marL="461963" lvl="1" indent="-115888">
              <a:buFont typeface="Arial" panose="020B0604020202020204" pitchFamily="34" charset="0"/>
              <a:buChar char="•"/>
            </a:pPr>
            <a:r>
              <a:rPr lang="en-US" sz="1600" dirty="0">
                <a:solidFill>
                  <a:schemeClr val="bg1"/>
                </a:solidFill>
              </a:rPr>
              <a:t>CRM/messaging technology</a:t>
            </a:r>
          </a:p>
          <a:p>
            <a:pPr marL="461963" lvl="1" indent="-115888">
              <a:buFont typeface="Arial" panose="020B0604020202020204" pitchFamily="34" charset="0"/>
              <a:buChar char="•"/>
            </a:pPr>
            <a:r>
              <a:rPr lang="en-US" sz="1600" dirty="0">
                <a:solidFill>
                  <a:schemeClr val="bg1"/>
                </a:solidFill>
              </a:rPr>
              <a:t>Meta-majors (interest areas) </a:t>
            </a:r>
          </a:p>
          <a:p>
            <a:pPr marL="461963" lvl="1" indent="-115888">
              <a:buFont typeface="Arial" panose="020B0604020202020204" pitchFamily="34" charset="0"/>
              <a:buChar char="•"/>
            </a:pPr>
            <a:r>
              <a:rPr lang="en-US" sz="1600" dirty="0">
                <a:solidFill>
                  <a:schemeClr val="bg1"/>
                </a:solidFill>
              </a:rPr>
              <a:t>Placement in transfer level </a:t>
            </a:r>
            <a:r>
              <a:rPr lang="en-US" sz="1600" dirty="0" smtClean="0">
                <a:solidFill>
                  <a:schemeClr val="bg1"/>
                </a:solidFill>
              </a:rPr>
              <a:t>math and English courses based </a:t>
            </a:r>
            <a:r>
              <a:rPr lang="en-US" sz="1600" dirty="0">
                <a:solidFill>
                  <a:schemeClr val="bg1"/>
                </a:solidFill>
              </a:rPr>
              <a:t>on program of </a:t>
            </a:r>
            <a:r>
              <a:rPr lang="en-US" sz="1600" dirty="0" smtClean="0">
                <a:solidFill>
                  <a:schemeClr val="bg1"/>
                </a:solidFill>
              </a:rPr>
              <a:t>study/IA</a:t>
            </a:r>
          </a:p>
          <a:p>
            <a:pPr marL="461963" lvl="1" indent="-115888">
              <a:buFont typeface="Arial" panose="020B0604020202020204" pitchFamily="34" charset="0"/>
              <a:buChar char="•"/>
            </a:pPr>
            <a:r>
              <a:rPr lang="en-US" sz="1600" dirty="0" smtClean="0">
                <a:solidFill>
                  <a:schemeClr val="bg1"/>
                </a:solidFill>
              </a:rPr>
              <a:t>Build a First Year Experience Program</a:t>
            </a:r>
          </a:p>
          <a:p>
            <a:pPr marL="461963" lvl="1" indent="-115888">
              <a:buFont typeface="Arial" panose="020B0604020202020204" pitchFamily="34" charset="0"/>
              <a:buChar char="•"/>
            </a:pPr>
            <a:r>
              <a:rPr lang="en-US" sz="1600" dirty="0" smtClean="0">
                <a:solidFill>
                  <a:schemeClr val="bg1"/>
                </a:solidFill>
              </a:rPr>
              <a:t>Scale early college experiences for high school students</a:t>
            </a:r>
            <a:endParaRPr lang="en-US" sz="1600" dirty="0">
              <a:solidFill>
                <a:schemeClr val="bg1"/>
              </a:solidFill>
            </a:endParaRPr>
          </a:p>
          <a:p>
            <a:pPr lvl="1" indent="-284163"/>
            <a:r>
              <a:rPr lang="en-US" b="1" dirty="0" smtClean="0">
                <a:solidFill>
                  <a:schemeClr val="bg1"/>
                </a:solidFill>
              </a:rPr>
              <a:t>Proactive Advising</a:t>
            </a:r>
          </a:p>
          <a:p>
            <a:pPr marL="461963" lvl="1" indent="-115888">
              <a:buFont typeface="Arial" panose="020B0604020202020204" pitchFamily="34" charset="0"/>
              <a:buChar char="•"/>
            </a:pPr>
            <a:r>
              <a:rPr lang="en-US" sz="1600" dirty="0">
                <a:solidFill>
                  <a:schemeClr val="bg1"/>
                </a:solidFill>
              </a:rPr>
              <a:t>Success Teams </a:t>
            </a:r>
          </a:p>
          <a:p>
            <a:pPr marL="854075" lvl="2" indent="-285750">
              <a:buFont typeface="Courier New" panose="02070309020205020404" pitchFamily="49" charset="0"/>
              <a:buChar char="o"/>
            </a:pPr>
            <a:r>
              <a:rPr lang="en-US" sz="1600" dirty="0">
                <a:solidFill>
                  <a:schemeClr val="bg1"/>
                </a:solidFill>
              </a:rPr>
              <a:t>Align student supports with academic pathways</a:t>
            </a:r>
          </a:p>
          <a:p>
            <a:pPr marL="854075" lvl="2" indent="-285750">
              <a:buFont typeface="Courier New" panose="02070309020205020404" pitchFamily="49" charset="0"/>
              <a:buChar char="o"/>
            </a:pPr>
            <a:r>
              <a:rPr lang="en-US" sz="1600" dirty="0">
                <a:solidFill>
                  <a:schemeClr val="bg1"/>
                </a:solidFill>
              </a:rPr>
              <a:t>High touch supports at scale</a:t>
            </a:r>
          </a:p>
          <a:p>
            <a:pPr marL="854075" lvl="2" indent="-285750">
              <a:buFont typeface="Courier New" panose="02070309020205020404" pitchFamily="49" charset="0"/>
              <a:buChar char="o"/>
            </a:pPr>
            <a:r>
              <a:rPr lang="en-US" sz="1600" dirty="0">
                <a:solidFill>
                  <a:schemeClr val="bg1"/>
                </a:solidFill>
              </a:rPr>
              <a:t>Create a sense of belonging</a:t>
            </a:r>
          </a:p>
          <a:p>
            <a:pPr marL="173037" lvl="1"/>
            <a:r>
              <a:rPr lang="en-US" b="1" dirty="0" smtClean="0">
                <a:solidFill>
                  <a:schemeClr val="bg1"/>
                </a:solidFill>
              </a:rPr>
              <a:t>Optimized Course Schedules</a:t>
            </a:r>
          </a:p>
          <a:p>
            <a:pPr marL="173037" lvl="1"/>
            <a:r>
              <a:rPr lang="en-US" b="1" dirty="0" smtClean="0">
                <a:solidFill>
                  <a:schemeClr val="bg1"/>
                </a:solidFill>
              </a:rPr>
              <a:t>Career Exploration</a:t>
            </a:r>
          </a:p>
          <a:p>
            <a:pPr marL="461963" lvl="1" indent="-115888">
              <a:buFont typeface="Arial" panose="020B0604020202020204" pitchFamily="34" charset="0"/>
              <a:buChar char="•"/>
            </a:pPr>
            <a:r>
              <a:rPr lang="en-US" sz="1600" dirty="0">
                <a:solidFill>
                  <a:schemeClr val="bg1"/>
                </a:solidFill>
              </a:rPr>
              <a:t>Project or work-based learning to help students explore and reinforce academic goals aligned to informed career interests</a:t>
            </a:r>
          </a:p>
          <a:p>
            <a:pPr marL="173037" lvl="1"/>
            <a:r>
              <a:rPr lang="en-US" b="1" dirty="0" smtClean="0">
                <a:solidFill>
                  <a:schemeClr val="bg1"/>
                </a:solidFill>
              </a:rPr>
              <a:t>Ensure learning and completion</a:t>
            </a:r>
          </a:p>
          <a:p>
            <a:pPr marL="461963" lvl="1" indent="-115888">
              <a:buFont typeface="Arial" panose="020B0604020202020204" pitchFamily="34" charset="0"/>
              <a:buChar char="•"/>
            </a:pPr>
            <a:r>
              <a:rPr lang="en-US" sz="1600" dirty="0">
                <a:solidFill>
                  <a:schemeClr val="bg1"/>
                </a:solidFill>
              </a:rPr>
              <a:t>E-portfolios</a:t>
            </a:r>
          </a:p>
          <a:p>
            <a:pPr marL="461963" lvl="1" indent="-115888">
              <a:buFont typeface="Arial" panose="020B0604020202020204" pitchFamily="34" charset="0"/>
              <a:buChar char="•"/>
            </a:pPr>
            <a:r>
              <a:rPr lang="en-US" sz="1600" dirty="0">
                <a:solidFill>
                  <a:schemeClr val="bg1"/>
                </a:solidFill>
              </a:rPr>
              <a:t>Transfer support</a:t>
            </a:r>
          </a:p>
          <a:p>
            <a:pPr marL="461963" lvl="1" indent="-115888">
              <a:buFont typeface="Arial" panose="020B0604020202020204" pitchFamily="34" charset="0"/>
              <a:buChar char="•"/>
            </a:pPr>
            <a:r>
              <a:rPr lang="en-US" sz="1600" dirty="0">
                <a:solidFill>
                  <a:schemeClr val="bg1"/>
                </a:solidFill>
              </a:rPr>
              <a:t>Job placement support</a:t>
            </a:r>
          </a:p>
        </p:txBody>
      </p:sp>
      <p:sp>
        <p:nvSpPr>
          <p:cNvPr id="18" name="TextBox 17"/>
          <p:cNvSpPr txBox="1"/>
          <p:nvPr/>
        </p:nvSpPr>
        <p:spPr>
          <a:xfrm>
            <a:off x="8588050" y="391797"/>
            <a:ext cx="3565082" cy="707886"/>
          </a:xfrm>
          <a:prstGeom prst="rect">
            <a:avLst/>
          </a:prstGeom>
          <a:noFill/>
        </p:spPr>
        <p:txBody>
          <a:bodyPr wrap="square" rtlCol="0">
            <a:spAutoFit/>
          </a:bodyPr>
          <a:lstStyle/>
          <a:p>
            <a:pPr marL="1146175"/>
            <a:r>
              <a:rPr lang="en-US" sz="2000" b="1" dirty="0" smtClean="0">
                <a:solidFill>
                  <a:schemeClr val="bg1"/>
                </a:solidFill>
              </a:rPr>
              <a:t>PROGRESS TO DATE AT CA</a:t>
            </a:r>
            <a:r>
              <a:rPr lang="en-US" b="1" dirty="0" smtClean="0">
                <a:solidFill>
                  <a:schemeClr val="bg1"/>
                </a:solidFill>
              </a:rPr>
              <a:t>Ñ</a:t>
            </a:r>
            <a:r>
              <a:rPr lang="en-US" sz="2000" b="1" dirty="0" smtClean="0">
                <a:solidFill>
                  <a:schemeClr val="bg1"/>
                </a:solidFill>
              </a:rPr>
              <a:t>ADA</a:t>
            </a:r>
          </a:p>
        </p:txBody>
      </p:sp>
      <p:pic>
        <p:nvPicPr>
          <p:cNvPr id="19" name="Picture 18"/>
          <p:cNvPicPr>
            <a:picLocks noChangeAspect="1"/>
          </p:cNvPicPr>
          <p:nvPr/>
        </p:nvPicPr>
        <p:blipFill>
          <a:blip r:embed="rId3"/>
          <a:stretch>
            <a:fillRect/>
          </a:stretch>
        </p:blipFill>
        <p:spPr>
          <a:xfrm>
            <a:off x="3725332" y="246429"/>
            <a:ext cx="1060752" cy="744110"/>
          </a:xfrm>
          <a:prstGeom prst="rect">
            <a:avLst/>
          </a:prstGeom>
        </p:spPr>
      </p:pic>
      <p:pic>
        <p:nvPicPr>
          <p:cNvPr id="21" name="Picture 20"/>
          <p:cNvPicPr>
            <a:picLocks noChangeAspect="1"/>
          </p:cNvPicPr>
          <p:nvPr/>
        </p:nvPicPr>
        <p:blipFill>
          <a:blip r:embed="rId4"/>
          <a:stretch>
            <a:fillRect/>
          </a:stretch>
        </p:blipFill>
        <p:spPr>
          <a:xfrm>
            <a:off x="8875906" y="233381"/>
            <a:ext cx="770024" cy="770024"/>
          </a:xfrm>
          <a:prstGeom prst="rect">
            <a:avLst/>
          </a:prstGeom>
        </p:spPr>
      </p:pic>
      <p:cxnSp>
        <p:nvCxnSpPr>
          <p:cNvPr id="25" name="Straight Connector 24"/>
          <p:cNvCxnSpPr/>
          <p:nvPr/>
        </p:nvCxnSpPr>
        <p:spPr>
          <a:xfrm>
            <a:off x="7390227" y="1685511"/>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9890634" y="1471403"/>
            <a:ext cx="566181" cy="338554"/>
          </a:xfrm>
          <a:prstGeom prst="rect">
            <a:avLst/>
          </a:prstGeom>
          <a:noFill/>
        </p:spPr>
        <p:txBody>
          <a:bodyPr wrap="none" rtlCol="0">
            <a:spAutoFit/>
          </a:bodyPr>
          <a:lstStyle/>
          <a:p>
            <a:r>
              <a:rPr lang="en-US" sz="1600" dirty="0" smtClean="0">
                <a:solidFill>
                  <a:schemeClr val="bg1"/>
                </a:solidFill>
              </a:rPr>
              <a:t>Built</a:t>
            </a:r>
            <a:endParaRPr lang="en-US" sz="1600" dirty="0">
              <a:solidFill>
                <a:schemeClr val="bg1"/>
              </a:solidFill>
            </a:endParaRPr>
          </a:p>
        </p:txBody>
      </p:sp>
      <p:sp>
        <p:nvSpPr>
          <p:cNvPr id="28" name="TextBox 27"/>
          <p:cNvSpPr txBox="1"/>
          <p:nvPr/>
        </p:nvSpPr>
        <p:spPr>
          <a:xfrm>
            <a:off x="11128417" y="1516234"/>
            <a:ext cx="452047" cy="338554"/>
          </a:xfrm>
          <a:prstGeom prst="rect">
            <a:avLst/>
          </a:prstGeom>
          <a:noFill/>
        </p:spPr>
        <p:txBody>
          <a:bodyPr wrap="none" rtlCol="0">
            <a:spAutoFit/>
          </a:bodyPr>
          <a:lstStyle/>
          <a:p>
            <a:r>
              <a:rPr lang="en-US" sz="1600" dirty="0" smtClean="0">
                <a:solidFill>
                  <a:schemeClr val="bg1"/>
                </a:solidFill>
              </a:rPr>
              <a:t>Yes</a:t>
            </a:r>
            <a:endParaRPr lang="en-US" sz="1600" dirty="0">
              <a:solidFill>
                <a:schemeClr val="bg1"/>
              </a:solidFill>
            </a:endParaRPr>
          </a:p>
        </p:txBody>
      </p:sp>
      <p:sp>
        <p:nvSpPr>
          <p:cNvPr id="29" name="TextBox 28"/>
          <p:cNvSpPr txBox="1"/>
          <p:nvPr/>
        </p:nvSpPr>
        <p:spPr>
          <a:xfrm>
            <a:off x="10578912" y="1043129"/>
            <a:ext cx="1551055" cy="584775"/>
          </a:xfrm>
          <a:prstGeom prst="rect">
            <a:avLst/>
          </a:prstGeom>
          <a:noFill/>
        </p:spPr>
        <p:txBody>
          <a:bodyPr wrap="square" rtlCol="0">
            <a:spAutoFit/>
          </a:bodyPr>
          <a:lstStyle/>
          <a:p>
            <a:pPr algn="ctr"/>
            <a:r>
              <a:rPr lang="en-US" sz="1600" dirty="0" smtClean="0">
                <a:solidFill>
                  <a:schemeClr val="bg1"/>
                </a:solidFill>
              </a:rPr>
              <a:t>Needs </a:t>
            </a:r>
            <a:r>
              <a:rPr lang="en-US" sz="1600" u="sng" dirty="0" smtClean="0">
                <a:solidFill>
                  <a:schemeClr val="bg1"/>
                </a:solidFill>
              </a:rPr>
              <a:t>maintenance?</a:t>
            </a:r>
            <a:endParaRPr lang="en-US" sz="1600" u="sng" dirty="0">
              <a:solidFill>
                <a:schemeClr val="bg1"/>
              </a:solidFill>
            </a:endParaRPr>
          </a:p>
        </p:txBody>
      </p:sp>
      <p:cxnSp>
        <p:nvCxnSpPr>
          <p:cNvPr id="30" name="Straight Connector 29"/>
          <p:cNvCxnSpPr/>
          <p:nvPr/>
        </p:nvCxnSpPr>
        <p:spPr>
          <a:xfrm>
            <a:off x="7398250" y="2126672"/>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9898657" y="1912564"/>
            <a:ext cx="715645" cy="338554"/>
          </a:xfrm>
          <a:prstGeom prst="rect">
            <a:avLst/>
          </a:prstGeom>
          <a:noFill/>
        </p:spPr>
        <p:txBody>
          <a:bodyPr wrap="none" rtlCol="0">
            <a:spAutoFit/>
          </a:bodyPr>
          <a:lstStyle/>
          <a:p>
            <a:r>
              <a:rPr lang="en-US" sz="1600" dirty="0" smtClean="0">
                <a:solidFill>
                  <a:schemeClr val="bg1"/>
                </a:solidFill>
              </a:rPr>
              <a:t>Partial</a:t>
            </a:r>
            <a:endParaRPr lang="en-US" sz="1600" dirty="0">
              <a:solidFill>
                <a:schemeClr val="bg1"/>
              </a:solidFill>
            </a:endParaRPr>
          </a:p>
        </p:txBody>
      </p:sp>
      <p:sp>
        <p:nvSpPr>
          <p:cNvPr id="32" name="TextBox 31"/>
          <p:cNvSpPr txBox="1"/>
          <p:nvPr/>
        </p:nvSpPr>
        <p:spPr>
          <a:xfrm>
            <a:off x="11136440" y="1957395"/>
            <a:ext cx="452047" cy="338554"/>
          </a:xfrm>
          <a:prstGeom prst="rect">
            <a:avLst/>
          </a:prstGeom>
          <a:noFill/>
        </p:spPr>
        <p:txBody>
          <a:bodyPr wrap="none" rtlCol="0">
            <a:spAutoFit/>
          </a:bodyPr>
          <a:lstStyle/>
          <a:p>
            <a:r>
              <a:rPr lang="en-US" sz="1600" dirty="0" smtClean="0">
                <a:solidFill>
                  <a:schemeClr val="bg1"/>
                </a:solidFill>
              </a:rPr>
              <a:t>Yes</a:t>
            </a:r>
            <a:endParaRPr lang="en-US" sz="1600" dirty="0">
              <a:solidFill>
                <a:schemeClr val="bg1"/>
              </a:solidFill>
            </a:endParaRPr>
          </a:p>
        </p:txBody>
      </p:sp>
      <p:cxnSp>
        <p:nvCxnSpPr>
          <p:cNvPr id="33" name="Straight Connector 32"/>
          <p:cNvCxnSpPr/>
          <p:nvPr/>
        </p:nvCxnSpPr>
        <p:spPr>
          <a:xfrm>
            <a:off x="7390227" y="2388776"/>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9890634" y="2174668"/>
            <a:ext cx="566181" cy="338554"/>
          </a:xfrm>
          <a:prstGeom prst="rect">
            <a:avLst/>
          </a:prstGeom>
          <a:noFill/>
        </p:spPr>
        <p:txBody>
          <a:bodyPr wrap="none" rtlCol="0">
            <a:spAutoFit/>
          </a:bodyPr>
          <a:lstStyle/>
          <a:p>
            <a:r>
              <a:rPr lang="en-US" sz="1600" dirty="0" smtClean="0">
                <a:solidFill>
                  <a:schemeClr val="bg1"/>
                </a:solidFill>
              </a:rPr>
              <a:t>Built</a:t>
            </a:r>
            <a:endParaRPr lang="en-US" sz="1600" dirty="0">
              <a:solidFill>
                <a:schemeClr val="bg1"/>
              </a:solidFill>
            </a:endParaRPr>
          </a:p>
        </p:txBody>
      </p:sp>
      <p:sp>
        <p:nvSpPr>
          <p:cNvPr id="35" name="TextBox 34"/>
          <p:cNvSpPr txBox="1"/>
          <p:nvPr/>
        </p:nvSpPr>
        <p:spPr>
          <a:xfrm>
            <a:off x="11128417" y="2219499"/>
            <a:ext cx="452047" cy="338554"/>
          </a:xfrm>
          <a:prstGeom prst="rect">
            <a:avLst/>
          </a:prstGeom>
          <a:noFill/>
        </p:spPr>
        <p:txBody>
          <a:bodyPr wrap="none" rtlCol="0">
            <a:spAutoFit/>
          </a:bodyPr>
          <a:lstStyle/>
          <a:p>
            <a:r>
              <a:rPr lang="en-US" sz="1600" dirty="0" smtClean="0">
                <a:solidFill>
                  <a:schemeClr val="bg1"/>
                </a:solidFill>
              </a:rPr>
              <a:t>Yes</a:t>
            </a:r>
            <a:endParaRPr lang="en-US" sz="1600" dirty="0">
              <a:solidFill>
                <a:schemeClr val="bg1"/>
              </a:solidFill>
            </a:endParaRPr>
          </a:p>
        </p:txBody>
      </p:sp>
      <p:cxnSp>
        <p:nvCxnSpPr>
          <p:cNvPr id="36" name="Straight Connector 35"/>
          <p:cNvCxnSpPr/>
          <p:nvPr/>
        </p:nvCxnSpPr>
        <p:spPr>
          <a:xfrm>
            <a:off x="7408924" y="2886087"/>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9909331" y="2671979"/>
            <a:ext cx="566181" cy="338554"/>
          </a:xfrm>
          <a:prstGeom prst="rect">
            <a:avLst/>
          </a:prstGeom>
          <a:noFill/>
        </p:spPr>
        <p:txBody>
          <a:bodyPr wrap="none" rtlCol="0">
            <a:spAutoFit/>
          </a:bodyPr>
          <a:lstStyle/>
          <a:p>
            <a:r>
              <a:rPr lang="en-US" sz="1600" dirty="0" smtClean="0">
                <a:solidFill>
                  <a:schemeClr val="bg1"/>
                </a:solidFill>
              </a:rPr>
              <a:t>Built</a:t>
            </a:r>
            <a:endParaRPr lang="en-US" sz="1600" dirty="0">
              <a:solidFill>
                <a:schemeClr val="bg1"/>
              </a:solidFill>
            </a:endParaRPr>
          </a:p>
        </p:txBody>
      </p:sp>
      <p:sp>
        <p:nvSpPr>
          <p:cNvPr id="38" name="TextBox 37"/>
          <p:cNvSpPr txBox="1"/>
          <p:nvPr/>
        </p:nvSpPr>
        <p:spPr>
          <a:xfrm>
            <a:off x="11147114" y="2716810"/>
            <a:ext cx="452047" cy="338554"/>
          </a:xfrm>
          <a:prstGeom prst="rect">
            <a:avLst/>
          </a:prstGeom>
          <a:noFill/>
        </p:spPr>
        <p:txBody>
          <a:bodyPr wrap="none" rtlCol="0">
            <a:spAutoFit/>
          </a:bodyPr>
          <a:lstStyle/>
          <a:p>
            <a:r>
              <a:rPr lang="en-US" sz="1600" dirty="0" smtClean="0">
                <a:solidFill>
                  <a:schemeClr val="bg1"/>
                </a:solidFill>
              </a:rPr>
              <a:t>Yes</a:t>
            </a:r>
            <a:endParaRPr lang="en-US" sz="1600" dirty="0">
              <a:solidFill>
                <a:schemeClr val="bg1"/>
              </a:solidFill>
            </a:endParaRPr>
          </a:p>
        </p:txBody>
      </p:sp>
      <p:cxnSp>
        <p:nvCxnSpPr>
          <p:cNvPr id="39" name="Straight Connector 38"/>
          <p:cNvCxnSpPr/>
          <p:nvPr/>
        </p:nvCxnSpPr>
        <p:spPr>
          <a:xfrm>
            <a:off x="7390227" y="3841759"/>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9898657" y="3676440"/>
            <a:ext cx="2282669" cy="584775"/>
          </a:xfrm>
          <a:prstGeom prst="rect">
            <a:avLst/>
          </a:prstGeom>
          <a:noFill/>
        </p:spPr>
        <p:txBody>
          <a:bodyPr wrap="square" rtlCol="0">
            <a:spAutoFit/>
          </a:bodyPr>
          <a:lstStyle/>
          <a:p>
            <a:r>
              <a:rPr lang="en-US" sz="1600" dirty="0" smtClean="0">
                <a:solidFill>
                  <a:schemeClr val="bg1"/>
                </a:solidFill>
              </a:rPr>
              <a:t>Designed, needs implementation</a:t>
            </a:r>
            <a:endParaRPr lang="en-US" sz="1600" dirty="0">
              <a:solidFill>
                <a:schemeClr val="bg1"/>
              </a:solidFill>
            </a:endParaRPr>
          </a:p>
        </p:txBody>
      </p:sp>
      <p:cxnSp>
        <p:nvCxnSpPr>
          <p:cNvPr id="42" name="Straight Connector 41"/>
          <p:cNvCxnSpPr/>
          <p:nvPr/>
        </p:nvCxnSpPr>
        <p:spPr>
          <a:xfrm>
            <a:off x="7427122" y="4865093"/>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9898657" y="4502295"/>
            <a:ext cx="2231310" cy="584775"/>
          </a:xfrm>
          <a:prstGeom prst="rect">
            <a:avLst/>
          </a:prstGeom>
          <a:noFill/>
        </p:spPr>
        <p:txBody>
          <a:bodyPr wrap="square" rtlCol="0">
            <a:spAutoFit/>
          </a:bodyPr>
          <a:lstStyle/>
          <a:p>
            <a:r>
              <a:rPr lang="en-US" sz="1600" dirty="0" smtClean="0">
                <a:solidFill>
                  <a:schemeClr val="bg1"/>
                </a:solidFill>
              </a:rPr>
              <a:t>Needs to be designed &amp; implemented</a:t>
            </a:r>
          </a:p>
        </p:txBody>
      </p:sp>
      <p:cxnSp>
        <p:nvCxnSpPr>
          <p:cNvPr id="51" name="Straight Connector 50"/>
          <p:cNvCxnSpPr/>
          <p:nvPr/>
        </p:nvCxnSpPr>
        <p:spPr>
          <a:xfrm>
            <a:off x="7427122" y="6110493"/>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9927529" y="5896387"/>
            <a:ext cx="2400293" cy="338554"/>
          </a:xfrm>
          <a:prstGeom prst="rect">
            <a:avLst/>
          </a:prstGeom>
          <a:noFill/>
        </p:spPr>
        <p:txBody>
          <a:bodyPr wrap="square" rtlCol="0">
            <a:spAutoFit/>
          </a:bodyPr>
          <a:lstStyle/>
          <a:p>
            <a:r>
              <a:rPr lang="en-US" sz="1600" dirty="0" smtClean="0">
                <a:solidFill>
                  <a:schemeClr val="bg1"/>
                </a:solidFill>
              </a:rPr>
              <a:t>Needs design &amp; </a:t>
            </a:r>
            <a:r>
              <a:rPr lang="en-US" sz="1600" dirty="0" err="1" smtClean="0">
                <a:solidFill>
                  <a:schemeClr val="bg1"/>
                </a:solidFill>
              </a:rPr>
              <a:t>implemnt</a:t>
            </a:r>
            <a:endParaRPr lang="en-US" sz="1600" dirty="0">
              <a:solidFill>
                <a:schemeClr val="bg1"/>
              </a:solidFill>
            </a:endParaRPr>
          </a:p>
        </p:txBody>
      </p:sp>
      <p:cxnSp>
        <p:nvCxnSpPr>
          <p:cNvPr id="54" name="Straight Connector 53"/>
          <p:cNvCxnSpPr/>
          <p:nvPr/>
        </p:nvCxnSpPr>
        <p:spPr>
          <a:xfrm>
            <a:off x="7435145" y="6354612"/>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9921714" y="6158308"/>
            <a:ext cx="2406108" cy="338554"/>
          </a:xfrm>
          <a:prstGeom prst="rect">
            <a:avLst/>
          </a:prstGeom>
          <a:noFill/>
        </p:spPr>
        <p:txBody>
          <a:bodyPr wrap="none" rtlCol="0">
            <a:spAutoFit/>
          </a:bodyPr>
          <a:lstStyle/>
          <a:p>
            <a:r>
              <a:rPr lang="en-US" sz="1600" dirty="0" smtClean="0">
                <a:solidFill>
                  <a:schemeClr val="bg1"/>
                </a:solidFill>
              </a:rPr>
              <a:t>Planned – needs </a:t>
            </a:r>
            <a:r>
              <a:rPr lang="en-US" sz="1600" dirty="0" err="1" smtClean="0">
                <a:solidFill>
                  <a:schemeClr val="bg1"/>
                </a:solidFill>
              </a:rPr>
              <a:t>implment</a:t>
            </a:r>
            <a:endParaRPr lang="en-US" sz="1600" dirty="0">
              <a:solidFill>
                <a:schemeClr val="bg1"/>
              </a:solidFill>
            </a:endParaRPr>
          </a:p>
        </p:txBody>
      </p:sp>
      <p:cxnSp>
        <p:nvCxnSpPr>
          <p:cNvPr id="57" name="Straight Connector 56"/>
          <p:cNvCxnSpPr/>
          <p:nvPr/>
        </p:nvCxnSpPr>
        <p:spPr>
          <a:xfrm>
            <a:off x="7435145" y="6587093"/>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9933515" y="6393250"/>
            <a:ext cx="2333972" cy="338554"/>
          </a:xfrm>
          <a:prstGeom prst="rect">
            <a:avLst/>
          </a:prstGeom>
          <a:noFill/>
        </p:spPr>
        <p:txBody>
          <a:bodyPr wrap="none" rtlCol="0">
            <a:spAutoFit/>
          </a:bodyPr>
          <a:lstStyle/>
          <a:p>
            <a:r>
              <a:rPr lang="en-US" sz="1600" dirty="0" smtClean="0">
                <a:solidFill>
                  <a:schemeClr val="bg1"/>
                </a:solidFill>
              </a:rPr>
              <a:t>Needs design &amp; </a:t>
            </a:r>
            <a:r>
              <a:rPr lang="en-US" sz="1600" dirty="0" err="1" smtClean="0">
                <a:solidFill>
                  <a:schemeClr val="bg1"/>
                </a:solidFill>
              </a:rPr>
              <a:t>implemnt</a:t>
            </a:r>
            <a:endParaRPr lang="en-US" sz="1600" dirty="0">
              <a:solidFill>
                <a:schemeClr val="bg1"/>
              </a:solidFill>
            </a:endParaRPr>
          </a:p>
        </p:txBody>
      </p:sp>
      <p:cxnSp>
        <p:nvCxnSpPr>
          <p:cNvPr id="61" name="Straight Connector 60"/>
          <p:cNvCxnSpPr/>
          <p:nvPr/>
        </p:nvCxnSpPr>
        <p:spPr>
          <a:xfrm>
            <a:off x="218308" y="1058783"/>
            <a:ext cx="11934824" cy="3850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7417499" y="3127165"/>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9917906" y="2951093"/>
            <a:ext cx="1986057" cy="338554"/>
          </a:xfrm>
          <a:prstGeom prst="rect">
            <a:avLst/>
          </a:prstGeom>
          <a:noFill/>
        </p:spPr>
        <p:txBody>
          <a:bodyPr wrap="none" rtlCol="0">
            <a:spAutoFit/>
          </a:bodyPr>
          <a:lstStyle/>
          <a:p>
            <a:r>
              <a:rPr lang="en-US" sz="1600" dirty="0" smtClean="0">
                <a:solidFill>
                  <a:schemeClr val="bg1"/>
                </a:solidFill>
              </a:rPr>
              <a:t>Needs to be designed</a:t>
            </a:r>
            <a:endParaRPr lang="en-US" sz="1600" dirty="0">
              <a:solidFill>
                <a:schemeClr val="bg1"/>
              </a:solidFill>
            </a:endParaRPr>
          </a:p>
        </p:txBody>
      </p:sp>
      <p:sp>
        <p:nvSpPr>
          <p:cNvPr id="65" name="TextBox 64"/>
          <p:cNvSpPr txBox="1"/>
          <p:nvPr/>
        </p:nvSpPr>
        <p:spPr>
          <a:xfrm>
            <a:off x="9890634" y="5011956"/>
            <a:ext cx="2231310" cy="584775"/>
          </a:xfrm>
          <a:prstGeom prst="rect">
            <a:avLst/>
          </a:prstGeom>
          <a:noFill/>
        </p:spPr>
        <p:txBody>
          <a:bodyPr wrap="square" rtlCol="0">
            <a:spAutoFit/>
          </a:bodyPr>
          <a:lstStyle/>
          <a:p>
            <a:r>
              <a:rPr lang="en-US" sz="1600" dirty="0" smtClean="0">
                <a:solidFill>
                  <a:schemeClr val="bg1"/>
                </a:solidFill>
              </a:rPr>
              <a:t>Needs to be designed &amp; implemented</a:t>
            </a:r>
          </a:p>
        </p:txBody>
      </p:sp>
      <p:cxnSp>
        <p:nvCxnSpPr>
          <p:cNvPr id="68" name="Straight Connector 67"/>
          <p:cNvCxnSpPr/>
          <p:nvPr/>
        </p:nvCxnSpPr>
        <p:spPr>
          <a:xfrm>
            <a:off x="7427122" y="5181945"/>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7415896" y="3404690"/>
            <a:ext cx="223700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9916303" y="3228618"/>
            <a:ext cx="1755096" cy="338554"/>
          </a:xfrm>
          <a:prstGeom prst="rect">
            <a:avLst/>
          </a:prstGeom>
          <a:noFill/>
        </p:spPr>
        <p:txBody>
          <a:bodyPr wrap="none" rtlCol="0">
            <a:spAutoFit/>
          </a:bodyPr>
          <a:lstStyle/>
          <a:p>
            <a:r>
              <a:rPr lang="en-US" sz="1600" dirty="0" smtClean="0">
                <a:solidFill>
                  <a:schemeClr val="bg1"/>
                </a:solidFill>
              </a:rPr>
              <a:t>Needs to be scaled</a:t>
            </a:r>
            <a:endParaRPr lang="en-US" sz="1600" dirty="0">
              <a:solidFill>
                <a:schemeClr val="bg1"/>
              </a:solidFill>
            </a:endParaRPr>
          </a:p>
        </p:txBody>
      </p:sp>
    </p:spTree>
    <p:extLst>
      <p:ext uri="{BB962C8B-B14F-4D97-AF65-F5344CB8AC3E}">
        <p14:creationId xmlns:p14="http://schemas.microsoft.com/office/powerpoint/2010/main" val="3636232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a:latin typeface="Arial Black" panose="020B0A04020102020204" pitchFamily="34" charset="0"/>
                <a:ea typeface="+mn-ea"/>
                <a:cs typeface="+mn-cs"/>
              </a:rPr>
              <a:t>Steering Committee </a:t>
            </a:r>
            <a:r>
              <a:rPr lang="en-US" sz="2000" dirty="0" smtClean="0">
                <a:latin typeface="Arial Black" panose="020B0A04020102020204" pitchFamily="34" charset="0"/>
                <a:ea typeface="+mn-ea"/>
                <a:cs typeface="+mn-cs"/>
              </a:rPr>
              <a:t>Progress to date:</a:t>
            </a:r>
            <a:endParaRPr lang="en-US" sz="2000" dirty="0">
              <a:latin typeface="Arial Black" panose="020B0A04020102020204" pitchFamily="34" charset="0"/>
              <a:ea typeface="+mn-ea"/>
              <a:cs typeface="+mn-cs"/>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u="sng" dirty="0" smtClean="0"/>
              <a:t>Redesign elements approved by PBC and implemented</a:t>
            </a:r>
            <a:r>
              <a:rPr lang="en-US" dirty="0" smtClean="0"/>
              <a:t>:</a:t>
            </a:r>
          </a:p>
          <a:p>
            <a:pPr lvl="1"/>
            <a:endParaRPr lang="en-US" dirty="0" smtClean="0"/>
          </a:p>
          <a:p>
            <a:pPr lvl="1"/>
            <a:r>
              <a:rPr lang="en-US" dirty="0" smtClean="0"/>
              <a:t>Guided Onboarding:  CRM messaging and staffing; process improvements</a:t>
            </a:r>
          </a:p>
          <a:p>
            <a:pPr lvl="1"/>
            <a:r>
              <a:rPr lang="en-US" dirty="0" smtClean="0"/>
              <a:t>Creation of Interest Areas</a:t>
            </a:r>
          </a:p>
          <a:p>
            <a:pPr lvl="1"/>
            <a:r>
              <a:rPr lang="en-US" dirty="0" smtClean="0"/>
              <a:t>Creation of Program Maps for every academic program</a:t>
            </a:r>
          </a:p>
          <a:p>
            <a:pPr lvl="1"/>
            <a:r>
              <a:rPr lang="en-US" dirty="0" smtClean="0"/>
              <a:t>Creation of Success Teams for every Interest Area</a:t>
            </a:r>
          </a:p>
          <a:p>
            <a:pPr lvl="1"/>
            <a:endParaRPr lang="en-US" dirty="0"/>
          </a:p>
          <a:p>
            <a:pPr marL="0" indent="0">
              <a:buNone/>
            </a:pPr>
            <a:r>
              <a:rPr lang="en-US" u="sng" dirty="0" smtClean="0"/>
              <a:t>Redesign elements to be developed or expanded in 2021-22:</a:t>
            </a:r>
            <a:endParaRPr lang="en-US" dirty="0" smtClean="0"/>
          </a:p>
          <a:p>
            <a:pPr lvl="1"/>
            <a:endParaRPr lang="en-US" dirty="0" smtClean="0"/>
          </a:p>
          <a:p>
            <a:pPr lvl="1"/>
            <a:r>
              <a:rPr lang="en-US" dirty="0" smtClean="0"/>
              <a:t>Implementation of Success Teams</a:t>
            </a:r>
          </a:p>
          <a:p>
            <a:pPr lvl="1"/>
            <a:r>
              <a:rPr lang="en-US" dirty="0" smtClean="0"/>
              <a:t>First Year Experience Programs</a:t>
            </a:r>
          </a:p>
          <a:p>
            <a:pPr lvl="1"/>
            <a:r>
              <a:rPr lang="en-US" dirty="0" smtClean="0"/>
              <a:t>Dual Enrollment and Early College Experience</a:t>
            </a:r>
          </a:p>
          <a:p>
            <a:pPr lvl="1"/>
            <a:r>
              <a:rPr lang="en-US" dirty="0" smtClean="0"/>
              <a:t>Career Exploration</a:t>
            </a:r>
          </a:p>
          <a:p>
            <a:pPr lvl="1"/>
            <a:r>
              <a:rPr lang="en-US" dirty="0" smtClean="0"/>
              <a:t>E-portfolios and support for transfer services and job placement</a:t>
            </a:r>
          </a:p>
          <a:p>
            <a:pPr lvl="1"/>
            <a:endParaRPr lang="en-US" dirty="0"/>
          </a:p>
        </p:txBody>
      </p:sp>
    </p:spTree>
    <p:extLst>
      <p:ext uri="{BB962C8B-B14F-4D97-AF65-F5344CB8AC3E}">
        <p14:creationId xmlns:p14="http://schemas.microsoft.com/office/powerpoint/2010/main" val="611096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9650"/>
          </a:xfrm>
        </p:spPr>
        <p:txBody>
          <a:bodyPr>
            <a:normAutofit fontScale="90000"/>
          </a:bodyPr>
          <a:lstStyle/>
          <a:p>
            <a:pPr algn="ctr"/>
            <a:r>
              <a:rPr lang="en-US" dirty="0" smtClean="0"/>
              <a:t> </a:t>
            </a:r>
            <a:r>
              <a:rPr lang="en-US" sz="2000" dirty="0" smtClean="0">
                <a:latin typeface="Arial Black" panose="020B0A04020102020204" pitchFamily="34" charset="0"/>
                <a:ea typeface="+mn-ea"/>
                <a:cs typeface="+mn-cs"/>
              </a:rPr>
              <a:t>Roles </a:t>
            </a:r>
            <a:r>
              <a:rPr lang="en-US" sz="2000" dirty="0">
                <a:latin typeface="Arial Black" panose="020B0A04020102020204" pitchFamily="34" charset="0"/>
                <a:ea typeface="+mn-ea"/>
                <a:cs typeface="+mn-cs"/>
              </a:rPr>
              <a:t>and </a:t>
            </a:r>
            <a:r>
              <a:rPr lang="en-US" sz="2000" dirty="0" smtClean="0">
                <a:latin typeface="Arial Black" panose="020B0A04020102020204" pitchFamily="34" charset="0"/>
                <a:ea typeface="+mn-ea"/>
                <a:cs typeface="+mn-cs"/>
              </a:rPr>
              <a:t>Responsibilities:  2021-22</a:t>
            </a:r>
            <a:endParaRPr lang="en-US" sz="2000" dirty="0">
              <a:latin typeface="Arial Black" panose="020B0A04020102020204" pitchFamily="34" charset="0"/>
              <a:ea typeface="+mn-ea"/>
              <a:cs typeface="+mn-cs"/>
            </a:endParaRPr>
          </a:p>
        </p:txBody>
      </p:sp>
      <p:sp>
        <p:nvSpPr>
          <p:cNvPr id="4" name="Rectangle 3"/>
          <p:cNvSpPr/>
          <p:nvPr/>
        </p:nvSpPr>
        <p:spPr>
          <a:xfrm>
            <a:off x="804348" y="1029987"/>
            <a:ext cx="10583303" cy="1482207"/>
          </a:xfrm>
          <a:prstGeom prst="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5475" indent="-625475"/>
            <a:r>
              <a:rPr lang="en-US" sz="2400" b="1" dirty="0" smtClean="0"/>
              <a:t>Guided Pathways Steering Committee</a:t>
            </a:r>
          </a:p>
          <a:p>
            <a:pPr marL="971550" indent="-971550"/>
            <a:endParaRPr lang="en-US" sz="2000" dirty="0" smtClean="0"/>
          </a:p>
          <a:p>
            <a:r>
              <a:rPr lang="en-US" sz="2000" dirty="0" smtClean="0"/>
              <a:t>Responsible for (re)designing process improvements in accordance with the principles and promising practices of Guided Pathways and achieve its goals at Cañada College</a:t>
            </a:r>
            <a:endParaRPr lang="en-US" sz="2000" dirty="0"/>
          </a:p>
        </p:txBody>
      </p:sp>
      <p:sp>
        <p:nvSpPr>
          <p:cNvPr id="5" name="Rectangle 4"/>
          <p:cNvSpPr/>
          <p:nvPr/>
        </p:nvSpPr>
        <p:spPr>
          <a:xfrm>
            <a:off x="804348" y="2637405"/>
            <a:ext cx="10583303" cy="2421431"/>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5475" indent="-625475"/>
            <a:r>
              <a:rPr lang="en-US" sz="2400" b="1" dirty="0" smtClean="0"/>
              <a:t>Interest Area Success Teams</a:t>
            </a:r>
          </a:p>
          <a:p>
            <a:pPr marL="971550" indent="-971550"/>
            <a:endParaRPr lang="en-US" sz="2000" dirty="0" smtClean="0"/>
          </a:p>
          <a:p>
            <a:r>
              <a:rPr lang="en-US" sz="2000" dirty="0"/>
              <a:t>M</a:t>
            </a:r>
            <a:r>
              <a:rPr lang="en-US" sz="2000" dirty="0" smtClean="0"/>
              <a:t>onitor student-level data in the Interest Area (and build and manage relationships with each student in the Interest Area - or special program serving each student) to help each student develop a sense of connection and belonging and to help them with:</a:t>
            </a:r>
          </a:p>
          <a:p>
            <a:pPr marL="342900" lvl="0" indent="-342900">
              <a:buFont typeface="Arial" panose="020B0604020202020204" pitchFamily="34" charset="0"/>
              <a:buChar char="•"/>
            </a:pPr>
            <a:r>
              <a:rPr lang="en-US" sz="1600" dirty="0" smtClean="0"/>
              <a:t>Onboarding and matriculation</a:t>
            </a:r>
          </a:p>
          <a:p>
            <a:pPr marL="342900" lvl="0" indent="-342900">
              <a:buFont typeface="Arial" panose="020B0604020202020204" pitchFamily="34" charset="0"/>
              <a:buChar char="•"/>
            </a:pPr>
            <a:r>
              <a:rPr lang="en-US" sz="1600" dirty="0" smtClean="0"/>
              <a:t>Retention and persistence</a:t>
            </a:r>
          </a:p>
          <a:p>
            <a:pPr marL="342900" lvl="0" indent="-342900">
              <a:buFont typeface="Arial" panose="020B0604020202020204" pitchFamily="34" charset="0"/>
              <a:buChar char="•"/>
            </a:pPr>
            <a:r>
              <a:rPr lang="en-US" sz="1600" dirty="0" smtClean="0"/>
              <a:t>Completion of education goals</a:t>
            </a:r>
            <a:endParaRPr lang="en-US" sz="1600" dirty="0"/>
          </a:p>
        </p:txBody>
      </p:sp>
      <p:sp>
        <p:nvSpPr>
          <p:cNvPr id="6" name="Rectangle 5"/>
          <p:cNvSpPr/>
          <p:nvPr/>
        </p:nvSpPr>
        <p:spPr>
          <a:xfrm>
            <a:off x="804348" y="5184047"/>
            <a:ext cx="10583303" cy="1549584"/>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5475" indent="-625475"/>
            <a:r>
              <a:rPr lang="en-US" sz="2400" b="1" dirty="0" smtClean="0">
                <a:solidFill>
                  <a:schemeClr val="accent4">
                    <a:lumMod val="50000"/>
                  </a:schemeClr>
                </a:solidFill>
              </a:rPr>
              <a:t>Interest Area Faculty Leads</a:t>
            </a:r>
          </a:p>
          <a:p>
            <a:pPr marL="971550" indent="-971550"/>
            <a:endParaRPr lang="en-US" sz="2000" dirty="0" smtClean="0">
              <a:solidFill>
                <a:schemeClr val="accent4">
                  <a:lumMod val="50000"/>
                </a:schemeClr>
              </a:solidFill>
            </a:endParaRPr>
          </a:p>
          <a:p>
            <a:r>
              <a:rPr lang="en-US" sz="2000" dirty="0" smtClean="0">
                <a:solidFill>
                  <a:schemeClr val="accent4">
                    <a:lumMod val="50000"/>
                  </a:schemeClr>
                </a:solidFill>
              </a:rPr>
              <a:t>Co-lead the Interest Area Planning Group to accomplish the items on the </a:t>
            </a:r>
            <a:r>
              <a:rPr lang="en-US" sz="2000" smtClean="0">
                <a:solidFill>
                  <a:schemeClr val="accent4">
                    <a:lumMod val="50000"/>
                  </a:schemeClr>
                </a:solidFill>
              </a:rPr>
              <a:t>next </a:t>
            </a:r>
            <a:r>
              <a:rPr lang="en-US" sz="2000" smtClean="0">
                <a:solidFill>
                  <a:schemeClr val="accent4">
                    <a:lumMod val="50000"/>
                  </a:schemeClr>
                </a:solidFill>
              </a:rPr>
              <a:t>slide.  </a:t>
            </a:r>
            <a:r>
              <a:rPr lang="en-US" sz="2000" dirty="0" smtClean="0">
                <a:solidFill>
                  <a:schemeClr val="accent4">
                    <a:lumMod val="50000"/>
                  </a:schemeClr>
                </a:solidFill>
              </a:rPr>
              <a:t>Serve on the Steering Committee and any work groups as needed to accomplish the below.</a:t>
            </a:r>
            <a:endParaRPr lang="en-US" sz="2000" dirty="0">
              <a:solidFill>
                <a:schemeClr val="accent4">
                  <a:lumMod val="50000"/>
                </a:schemeClr>
              </a:solidFill>
            </a:endParaRPr>
          </a:p>
        </p:txBody>
      </p:sp>
    </p:spTree>
    <p:extLst>
      <p:ext uri="{BB962C8B-B14F-4D97-AF65-F5344CB8AC3E}">
        <p14:creationId xmlns:p14="http://schemas.microsoft.com/office/powerpoint/2010/main" val="863482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694" y="-154004"/>
            <a:ext cx="10515600" cy="924025"/>
          </a:xfrm>
        </p:spPr>
        <p:txBody>
          <a:bodyPr>
            <a:normAutofit/>
          </a:bodyPr>
          <a:lstStyle/>
          <a:p>
            <a:pPr algn="ctr"/>
            <a:r>
              <a:rPr lang="en-US" sz="2000" dirty="0">
                <a:latin typeface="Arial Black" panose="020B0A04020102020204" pitchFamily="34" charset="0"/>
                <a:ea typeface="+mn-ea"/>
                <a:cs typeface="+mn-cs"/>
              </a:rPr>
              <a:t>Interest Area </a:t>
            </a:r>
            <a:r>
              <a:rPr lang="en-US" sz="2000" dirty="0" smtClean="0">
                <a:latin typeface="Arial Black" panose="020B0A04020102020204" pitchFamily="34" charset="0"/>
                <a:ea typeface="+mn-ea"/>
                <a:cs typeface="+mn-cs"/>
              </a:rPr>
              <a:t>Faculty Leads</a:t>
            </a:r>
            <a:endParaRPr lang="en-US" sz="2000" dirty="0">
              <a:latin typeface="Arial Black" panose="020B0A04020102020204" pitchFamily="34" charset="0"/>
              <a:ea typeface="+mn-ea"/>
              <a:cs typeface="+mn-cs"/>
            </a:endParaRPr>
          </a:p>
        </p:txBody>
      </p:sp>
      <p:sp>
        <p:nvSpPr>
          <p:cNvPr id="3" name="Content Placeholder 2"/>
          <p:cNvSpPr>
            <a:spLocks noGrp="1"/>
          </p:cNvSpPr>
          <p:nvPr>
            <p:ph idx="1"/>
          </p:nvPr>
        </p:nvSpPr>
        <p:spPr>
          <a:xfrm>
            <a:off x="183681" y="481262"/>
            <a:ext cx="11905650" cy="6160169"/>
          </a:xfrm>
        </p:spPr>
        <p:txBody>
          <a:bodyPr>
            <a:noAutofit/>
          </a:bodyPr>
          <a:lstStyle/>
          <a:p>
            <a:pPr marL="0" lvl="0" indent="0">
              <a:lnSpc>
                <a:spcPct val="100000"/>
              </a:lnSpc>
              <a:buNone/>
            </a:pPr>
            <a:r>
              <a:rPr lang="en-US" sz="1600" b="1" dirty="0" smtClean="0"/>
              <a:t>Enable the Interest Area Planning Group to:</a:t>
            </a:r>
          </a:p>
          <a:p>
            <a:pPr lvl="1">
              <a:lnSpc>
                <a:spcPct val="100000"/>
              </a:lnSpc>
            </a:pPr>
            <a:r>
              <a:rPr lang="en-US" sz="1400" dirty="0" smtClean="0"/>
              <a:t>Establish </a:t>
            </a:r>
            <a:r>
              <a:rPr lang="en-US" sz="1400" dirty="0"/>
              <a:t>one or more Success Teams to serve the students in the Interest Area</a:t>
            </a:r>
          </a:p>
          <a:p>
            <a:pPr lvl="1">
              <a:lnSpc>
                <a:spcPct val="100000"/>
              </a:lnSpc>
            </a:pPr>
            <a:r>
              <a:rPr lang="en-US" sz="1400" dirty="0"/>
              <a:t>Implement First Year Experience program for new students in the Interest Area</a:t>
            </a:r>
          </a:p>
          <a:p>
            <a:pPr lvl="1">
              <a:lnSpc>
                <a:spcPct val="100000"/>
              </a:lnSpc>
            </a:pPr>
            <a:r>
              <a:rPr lang="en-US" sz="1400" dirty="0"/>
              <a:t>Maintain clear Program Maps for the academic pathways of the Interest Area</a:t>
            </a:r>
          </a:p>
          <a:p>
            <a:pPr lvl="1">
              <a:lnSpc>
                <a:spcPct val="100000"/>
              </a:lnSpc>
            </a:pPr>
            <a:r>
              <a:rPr lang="en-US" sz="1400" dirty="0"/>
              <a:t>Remove barriers to program completion by optimizing the schedule for student success</a:t>
            </a:r>
          </a:p>
          <a:p>
            <a:pPr lvl="1">
              <a:lnSpc>
                <a:spcPct val="100000"/>
              </a:lnSpc>
            </a:pPr>
            <a:r>
              <a:rPr lang="en-US" sz="1400" dirty="0"/>
              <a:t>Identify opportunities for high school student early college experiences via dual enrollment, concurrent enrollment, and related activities</a:t>
            </a:r>
          </a:p>
          <a:p>
            <a:pPr lvl="1">
              <a:lnSpc>
                <a:spcPct val="100000"/>
              </a:lnSpc>
            </a:pPr>
            <a:r>
              <a:rPr lang="en-US" sz="1400" dirty="0"/>
              <a:t>Create and provide career exploration opportunities for students in the Interest Area which could include the following activities: </a:t>
            </a:r>
          </a:p>
          <a:p>
            <a:pPr lvl="2">
              <a:lnSpc>
                <a:spcPct val="100000"/>
              </a:lnSpc>
              <a:buFont typeface="Courier New" panose="02070309020205020404" pitchFamily="49" charset="0"/>
              <a:buChar char="o"/>
            </a:pPr>
            <a:r>
              <a:rPr lang="en-US" sz="1200" dirty="0"/>
              <a:t>Career Assessments</a:t>
            </a:r>
          </a:p>
          <a:p>
            <a:pPr lvl="2">
              <a:lnSpc>
                <a:spcPct val="100000"/>
              </a:lnSpc>
              <a:buFont typeface="Courier New" panose="02070309020205020404" pitchFamily="49" charset="0"/>
              <a:buChar char="o"/>
            </a:pPr>
            <a:r>
              <a:rPr lang="en-US" sz="1200" dirty="0"/>
              <a:t>Career Counseling Classes</a:t>
            </a:r>
          </a:p>
          <a:p>
            <a:pPr lvl="2">
              <a:lnSpc>
                <a:spcPct val="100000"/>
              </a:lnSpc>
              <a:buFont typeface="Courier New" panose="02070309020205020404" pitchFamily="49" charset="0"/>
              <a:buChar char="o"/>
            </a:pPr>
            <a:r>
              <a:rPr lang="en-US" sz="1200" dirty="0"/>
              <a:t>Speakers; Field Trips</a:t>
            </a:r>
          </a:p>
          <a:p>
            <a:pPr lvl="2">
              <a:lnSpc>
                <a:spcPct val="100000"/>
              </a:lnSpc>
              <a:buFont typeface="Courier New" panose="02070309020205020404" pitchFamily="49" charset="0"/>
              <a:buChar char="o"/>
            </a:pPr>
            <a:r>
              <a:rPr lang="en-US" sz="1200" dirty="0"/>
              <a:t>Job Shadowing opportunities</a:t>
            </a:r>
          </a:p>
          <a:p>
            <a:pPr lvl="2">
              <a:lnSpc>
                <a:spcPct val="100000"/>
              </a:lnSpc>
              <a:buFont typeface="Courier New" panose="02070309020205020404" pitchFamily="49" charset="0"/>
              <a:buChar char="o"/>
            </a:pPr>
            <a:r>
              <a:rPr lang="en-US" sz="1200" dirty="0"/>
              <a:t>Internships</a:t>
            </a:r>
          </a:p>
          <a:p>
            <a:pPr lvl="2">
              <a:lnSpc>
                <a:spcPct val="100000"/>
              </a:lnSpc>
              <a:buFont typeface="Courier New" panose="02070309020205020404" pitchFamily="49" charset="0"/>
              <a:buChar char="o"/>
            </a:pPr>
            <a:r>
              <a:rPr lang="en-US" sz="1200" dirty="0"/>
              <a:t>Job Placement </a:t>
            </a:r>
          </a:p>
          <a:p>
            <a:pPr marL="0" indent="0">
              <a:lnSpc>
                <a:spcPct val="100000"/>
              </a:lnSpc>
              <a:buNone/>
            </a:pPr>
            <a:r>
              <a:rPr lang="en-US" sz="1600" b="1" dirty="0" smtClean="0"/>
              <a:t>Be responsible for:</a:t>
            </a:r>
          </a:p>
          <a:p>
            <a:pPr lvl="1">
              <a:lnSpc>
                <a:spcPct val="100000"/>
              </a:lnSpc>
            </a:pPr>
            <a:r>
              <a:rPr lang="en-US" sz="1400" dirty="0" smtClean="0"/>
              <a:t>Create </a:t>
            </a:r>
            <a:r>
              <a:rPr lang="en-US" sz="1400" dirty="0"/>
              <a:t>opportunities for Interest Area students and faculty to share perspectives and increase students' understanding of the programs of study, transfer and career possibilities (events, speakers, etc.).</a:t>
            </a:r>
          </a:p>
          <a:p>
            <a:pPr lvl="1">
              <a:lnSpc>
                <a:spcPct val="100000"/>
              </a:lnSpc>
            </a:pPr>
            <a:r>
              <a:rPr lang="en-US" sz="1400" dirty="0"/>
              <a:t>In close collaboration with the Interest Area Success Team, maintain regular communication with students whose Program of Study is contained within the Interest Area regarding events, community building opportunities, transfer and career support services available to them.</a:t>
            </a:r>
          </a:p>
          <a:p>
            <a:pPr lvl="1">
              <a:lnSpc>
                <a:spcPct val="100000"/>
              </a:lnSpc>
            </a:pPr>
            <a:r>
              <a:rPr lang="en-US" sz="1400" dirty="0"/>
              <a:t>Collaborate with student support services to ensure that discipline faculty recommend student leaders for various peer-to-peer support roles for every hiring cycle (peer mentoring, tutoring, etc.). </a:t>
            </a:r>
          </a:p>
          <a:p>
            <a:pPr lvl="1">
              <a:lnSpc>
                <a:spcPct val="100000"/>
              </a:lnSpc>
            </a:pPr>
            <a:r>
              <a:rPr lang="en-US" sz="1400" dirty="0"/>
              <a:t>Maintain the Interest Area website so that it is a reliable resource for Interest Area students, faculty, staff as well as Outreach staff and the community at large.</a:t>
            </a:r>
          </a:p>
          <a:p>
            <a:pPr lvl="1">
              <a:lnSpc>
                <a:spcPct val="100000"/>
              </a:lnSpc>
            </a:pPr>
            <a:r>
              <a:rPr lang="en-US" sz="1400" dirty="0"/>
              <a:t>Coordinate with career counselors, faculty and staff to support career exploration (such as internships, field trips, project-based learning, etc.) in the Interest Area</a:t>
            </a:r>
            <a:r>
              <a:rPr lang="en-US" sz="1400" dirty="0" smtClean="0"/>
              <a:t>. (Other duties as defined in scope of work for reassigned time).</a:t>
            </a:r>
            <a:endParaRPr lang="en-US" sz="1400" dirty="0"/>
          </a:p>
        </p:txBody>
      </p:sp>
    </p:spTree>
    <p:extLst>
      <p:ext uri="{BB962C8B-B14F-4D97-AF65-F5344CB8AC3E}">
        <p14:creationId xmlns:p14="http://schemas.microsoft.com/office/powerpoint/2010/main" val="19468057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319</TotalTime>
  <Words>1288</Words>
  <Application>Microsoft Office PowerPoint</Application>
  <PresentationFormat>Widescreen</PresentationFormat>
  <Paragraphs>242</Paragraphs>
  <Slides>10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 Black</vt:lpstr>
      <vt:lpstr>Calibri</vt:lpstr>
      <vt:lpstr>Calibri Light</vt:lpstr>
      <vt:lpstr>Courier New</vt:lpstr>
      <vt:lpstr>Times New Roman</vt:lpstr>
      <vt:lpstr>Office Theme</vt:lpstr>
      <vt:lpstr>Guided Pathways</vt:lpstr>
      <vt:lpstr>Goal of Guided Pathways Effort  at Cañada  College:</vt:lpstr>
      <vt:lpstr>Participatory structure for the college re-design process:</vt:lpstr>
      <vt:lpstr>PowerPoint Presentation</vt:lpstr>
      <vt:lpstr>PowerPoint Presentation</vt:lpstr>
      <vt:lpstr>PowerPoint Presentation</vt:lpstr>
      <vt:lpstr>Steering Committee Progress to date:</vt:lpstr>
      <vt:lpstr> Roles and Responsibilities:  2021-22</vt:lpstr>
      <vt:lpstr>Interest Area Faculty Leads</vt:lpstr>
      <vt:lpstr>The Guided Pathways Steering Committee will take responsibility for implementing the priority actions as defined by the College Annual Plan for 2021-22 as follows: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Guided Pathways</dc:title>
  <dc:creator>Engel, Karen</dc:creator>
  <cp:lastModifiedBy>Engel, Karen</cp:lastModifiedBy>
  <cp:revision>36</cp:revision>
  <dcterms:created xsi:type="dcterms:W3CDTF">2021-09-09T15:32:58Z</dcterms:created>
  <dcterms:modified xsi:type="dcterms:W3CDTF">2021-09-21T14:34:20Z</dcterms:modified>
</cp:coreProperties>
</file>