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0" r:id="rId6"/>
    <p:sldId id="259" r:id="rId7"/>
    <p:sldId id="257" r:id="rId8"/>
    <p:sldId id="262" r:id="rId9"/>
    <p:sldId id="272" r:id="rId10"/>
    <p:sldId id="273" r:id="rId11"/>
    <p:sldId id="270" r:id="rId12"/>
    <p:sldId id="268" r:id="rId13"/>
    <p:sldId id="271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36FCD9-A4F7-4C20-AAF1-387E2791D02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6C6A2BD-09BE-41CC-98CA-19C6FAC37AA2}">
      <dgm:prSet phldrT="[Text]" custT="1"/>
      <dgm:spPr/>
      <dgm:t>
        <a:bodyPr/>
        <a:lstStyle/>
        <a:p>
          <a:r>
            <a:rPr lang="en-US" sz="2000" dirty="0" smtClean="0"/>
            <a:t>Week 1 Class Visit from Success Team</a:t>
          </a:r>
          <a:endParaRPr lang="en-US" sz="2000" dirty="0"/>
        </a:p>
      </dgm:t>
    </dgm:pt>
    <dgm:pt modelId="{D9ACA4B9-D4E2-4D66-B8D4-542158B0B084}" type="parTrans" cxnId="{7DFCFB7D-3E9E-49BE-8D4E-CDD22362B381}">
      <dgm:prSet/>
      <dgm:spPr/>
      <dgm:t>
        <a:bodyPr/>
        <a:lstStyle/>
        <a:p>
          <a:endParaRPr lang="en-US"/>
        </a:p>
      </dgm:t>
    </dgm:pt>
    <dgm:pt modelId="{8830358F-7FD1-4CC6-9B28-06626DA8CB09}" type="sibTrans" cxnId="{7DFCFB7D-3E9E-49BE-8D4E-CDD22362B381}">
      <dgm:prSet/>
      <dgm:spPr/>
      <dgm:t>
        <a:bodyPr/>
        <a:lstStyle/>
        <a:p>
          <a:endParaRPr lang="en-US"/>
        </a:p>
      </dgm:t>
    </dgm:pt>
    <dgm:pt modelId="{DF155703-B377-4D0B-89FC-69AE01589AD4}">
      <dgm:prSet phldrT="[Text]" custT="1"/>
      <dgm:spPr/>
      <dgm:t>
        <a:bodyPr/>
        <a:lstStyle/>
        <a:p>
          <a:r>
            <a:rPr lang="en-US" sz="2000" dirty="0" smtClean="0"/>
            <a:t>Week 2-4 Retention Support Activity</a:t>
          </a:r>
          <a:endParaRPr lang="en-US" sz="2000" dirty="0"/>
        </a:p>
      </dgm:t>
    </dgm:pt>
    <dgm:pt modelId="{28020E83-95EB-47D8-86C6-4CEB4B113F1B}" type="parTrans" cxnId="{D5E86FC0-42FA-4493-A31B-030B084B5706}">
      <dgm:prSet/>
      <dgm:spPr/>
      <dgm:t>
        <a:bodyPr/>
        <a:lstStyle/>
        <a:p>
          <a:endParaRPr lang="en-US"/>
        </a:p>
      </dgm:t>
    </dgm:pt>
    <dgm:pt modelId="{4B182591-8D41-4AE4-BAC0-3111D29758FC}" type="sibTrans" cxnId="{D5E86FC0-42FA-4493-A31B-030B084B5706}">
      <dgm:prSet/>
      <dgm:spPr/>
      <dgm:t>
        <a:bodyPr/>
        <a:lstStyle/>
        <a:p>
          <a:endParaRPr lang="en-US"/>
        </a:p>
      </dgm:t>
    </dgm:pt>
    <dgm:pt modelId="{517F8D68-BED0-4D7F-9268-654E1E519458}">
      <dgm:prSet phldrT="[Text]" custT="1"/>
      <dgm:spPr/>
      <dgm:t>
        <a:bodyPr/>
        <a:lstStyle/>
        <a:p>
          <a:r>
            <a:rPr lang="en-US" sz="2000" dirty="0" smtClean="0"/>
            <a:t>Week 5-8 Academic Success Workshop/DLA</a:t>
          </a:r>
          <a:endParaRPr lang="en-US" sz="2000" dirty="0"/>
        </a:p>
      </dgm:t>
    </dgm:pt>
    <dgm:pt modelId="{5D8425FF-0350-4603-A92F-0A0C11B7C258}" type="parTrans" cxnId="{2B2182DE-2D44-41CE-A9EF-F548645AC36D}">
      <dgm:prSet/>
      <dgm:spPr/>
      <dgm:t>
        <a:bodyPr/>
        <a:lstStyle/>
        <a:p>
          <a:endParaRPr lang="en-US"/>
        </a:p>
      </dgm:t>
    </dgm:pt>
    <dgm:pt modelId="{44EA896B-E522-4997-8FA0-4CBA4D14CAAF}" type="sibTrans" cxnId="{2B2182DE-2D44-41CE-A9EF-F548645AC36D}">
      <dgm:prSet/>
      <dgm:spPr/>
      <dgm:t>
        <a:bodyPr/>
        <a:lstStyle/>
        <a:p>
          <a:endParaRPr lang="en-US"/>
        </a:p>
      </dgm:t>
    </dgm:pt>
    <dgm:pt modelId="{85385FE9-0C10-4B1A-82DC-BBC9C663E848}" type="pres">
      <dgm:prSet presAssocID="{5D36FCD9-A4F7-4C20-AAF1-387E2791D023}" presName="Name0" presStyleCnt="0">
        <dgm:presLayoutVars>
          <dgm:dir/>
          <dgm:animLvl val="lvl"/>
          <dgm:resizeHandles val="exact"/>
        </dgm:presLayoutVars>
      </dgm:prSet>
      <dgm:spPr/>
    </dgm:pt>
    <dgm:pt modelId="{10E5C5DD-150F-43A5-9E13-230C9817A16E}" type="pres">
      <dgm:prSet presAssocID="{86C6A2BD-09BE-41CC-98CA-19C6FAC37AA2}" presName="parTxOnly" presStyleLbl="node1" presStyleIdx="0" presStyleCnt="3" custLinFactNeighborX="-11461" custLinFactNeighborY="-14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A0A0A6-D709-465F-BD6B-33DA605AEDE2}" type="pres">
      <dgm:prSet presAssocID="{8830358F-7FD1-4CC6-9B28-06626DA8CB09}" presName="parTxOnlySpace" presStyleCnt="0"/>
      <dgm:spPr/>
    </dgm:pt>
    <dgm:pt modelId="{72F2E9C5-A08E-45C7-A0F2-AF6BE1733A66}" type="pres">
      <dgm:prSet presAssocID="{DF155703-B377-4D0B-89FC-69AE01589AD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F26775-1D2D-4F52-B1E0-FD65352BF201}" type="pres">
      <dgm:prSet presAssocID="{4B182591-8D41-4AE4-BAC0-3111D29758FC}" presName="parTxOnlySpace" presStyleCnt="0"/>
      <dgm:spPr/>
    </dgm:pt>
    <dgm:pt modelId="{6921B6B6-F510-48F8-9988-1506BA92A02A}" type="pres">
      <dgm:prSet presAssocID="{517F8D68-BED0-4D7F-9268-654E1E51945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2182DE-2D44-41CE-A9EF-F548645AC36D}" srcId="{5D36FCD9-A4F7-4C20-AAF1-387E2791D023}" destId="{517F8D68-BED0-4D7F-9268-654E1E519458}" srcOrd="2" destOrd="0" parTransId="{5D8425FF-0350-4603-A92F-0A0C11B7C258}" sibTransId="{44EA896B-E522-4997-8FA0-4CBA4D14CAAF}"/>
    <dgm:cxn modelId="{D5E86FC0-42FA-4493-A31B-030B084B5706}" srcId="{5D36FCD9-A4F7-4C20-AAF1-387E2791D023}" destId="{DF155703-B377-4D0B-89FC-69AE01589AD4}" srcOrd="1" destOrd="0" parTransId="{28020E83-95EB-47D8-86C6-4CEB4B113F1B}" sibTransId="{4B182591-8D41-4AE4-BAC0-3111D29758FC}"/>
    <dgm:cxn modelId="{7DFCFB7D-3E9E-49BE-8D4E-CDD22362B381}" srcId="{5D36FCD9-A4F7-4C20-AAF1-387E2791D023}" destId="{86C6A2BD-09BE-41CC-98CA-19C6FAC37AA2}" srcOrd="0" destOrd="0" parTransId="{D9ACA4B9-D4E2-4D66-B8D4-542158B0B084}" sibTransId="{8830358F-7FD1-4CC6-9B28-06626DA8CB09}"/>
    <dgm:cxn modelId="{7B029BA8-2853-4CFE-965F-A2023F0118E7}" type="presOf" srcId="{DF155703-B377-4D0B-89FC-69AE01589AD4}" destId="{72F2E9C5-A08E-45C7-A0F2-AF6BE1733A66}" srcOrd="0" destOrd="0" presId="urn:microsoft.com/office/officeart/2005/8/layout/chevron1"/>
    <dgm:cxn modelId="{70153995-2FB3-4A34-B79A-8E22DBEA1357}" type="presOf" srcId="{517F8D68-BED0-4D7F-9268-654E1E519458}" destId="{6921B6B6-F510-48F8-9988-1506BA92A02A}" srcOrd="0" destOrd="0" presId="urn:microsoft.com/office/officeart/2005/8/layout/chevron1"/>
    <dgm:cxn modelId="{B5C5E306-3F89-4EF7-9BAE-DDF61781544E}" type="presOf" srcId="{86C6A2BD-09BE-41CC-98CA-19C6FAC37AA2}" destId="{10E5C5DD-150F-43A5-9E13-230C9817A16E}" srcOrd="0" destOrd="0" presId="urn:microsoft.com/office/officeart/2005/8/layout/chevron1"/>
    <dgm:cxn modelId="{669DDF4F-5FBE-4F77-A8C4-F9EAA5B5B4AE}" type="presOf" srcId="{5D36FCD9-A4F7-4C20-AAF1-387E2791D023}" destId="{85385FE9-0C10-4B1A-82DC-BBC9C663E848}" srcOrd="0" destOrd="0" presId="urn:microsoft.com/office/officeart/2005/8/layout/chevron1"/>
    <dgm:cxn modelId="{C61E4A07-A0BA-4799-ACC6-D54619C28AE0}" type="presParOf" srcId="{85385FE9-0C10-4B1A-82DC-BBC9C663E848}" destId="{10E5C5DD-150F-43A5-9E13-230C9817A16E}" srcOrd="0" destOrd="0" presId="urn:microsoft.com/office/officeart/2005/8/layout/chevron1"/>
    <dgm:cxn modelId="{55BD863D-B5D2-4AC6-8489-3BA57F703D4B}" type="presParOf" srcId="{85385FE9-0C10-4B1A-82DC-BBC9C663E848}" destId="{3DA0A0A6-D709-465F-BD6B-33DA605AEDE2}" srcOrd="1" destOrd="0" presId="urn:microsoft.com/office/officeart/2005/8/layout/chevron1"/>
    <dgm:cxn modelId="{E1D13F46-4ECF-4698-9395-426F33C0B847}" type="presParOf" srcId="{85385FE9-0C10-4B1A-82DC-BBC9C663E848}" destId="{72F2E9C5-A08E-45C7-A0F2-AF6BE1733A66}" srcOrd="2" destOrd="0" presId="urn:microsoft.com/office/officeart/2005/8/layout/chevron1"/>
    <dgm:cxn modelId="{FAF34A9C-CF35-41E0-83AB-4EF3343C9EAB}" type="presParOf" srcId="{85385FE9-0C10-4B1A-82DC-BBC9C663E848}" destId="{03F26775-1D2D-4F52-B1E0-FD65352BF201}" srcOrd="3" destOrd="0" presId="urn:microsoft.com/office/officeart/2005/8/layout/chevron1"/>
    <dgm:cxn modelId="{7F2CFBF3-B2EB-4863-B969-1E3108C1E28C}" type="presParOf" srcId="{85385FE9-0C10-4B1A-82DC-BBC9C663E848}" destId="{6921B6B6-F510-48F8-9988-1506BA92A02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5C5DD-150F-43A5-9E13-230C9817A16E}">
      <dsp:nvSpPr>
        <dsp:cNvPr id="0" name=""/>
        <dsp:cNvSpPr/>
      </dsp:nvSpPr>
      <dsp:spPr>
        <a:xfrm>
          <a:off x="0" y="468813"/>
          <a:ext cx="3054785" cy="12219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Week 1 Class Visit from Success Team</a:t>
          </a:r>
          <a:endParaRPr lang="en-US" sz="2000" kern="1200" dirty="0"/>
        </a:p>
      </dsp:txBody>
      <dsp:txXfrm>
        <a:off x="610957" y="468813"/>
        <a:ext cx="1832871" cy="1221914"/>
      </dsp:txXfrm>
    </dsp:sp>
    <dsp:sp modelId="{72F2E9C5-A08E-45C7-A0F2-AF6BE1733A66}">
      <dsp:nvSpPr>
        <dsp:cNvPr id="0" name=""/>
        <dsp:cNvSpPr/>
      </dsp:nvSpPr>
      <dsp:spPr>
        <a:xfrm>
          <a:off x="2751814" y="486323"/>
          <a:ext cx="3054785" cy="12219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Week 2-4 Retention Support Activity</a:t>
          </a:r>
          <a:endParaRPr lang="en-US" sz="2000" kern="1200" dirty="0"/>
        </a:p>
      </dsp:txBody>
      <dsp:txXfrm>
        <a:off x="3362771" y="486323"/>
        <a:ext cx="1832871" cy="1221914"/>
      </dsp:txXfrm>
    </dsp:sp>
    <dsp:sp modelId="{6921B6B6-F510-48F8-9988-1506BA92A02A}">
      <dsp:nvSpPr>
        <dsp:cNvPr id="0" name=""/>
        <dsp:cNvSpPr/>
      </dsp:nvSpPr>
      <dsp:spPr>
        <a:xfrm>
          <a:off x="5501121" y="486323"/>
          <a:ext cx="3054785" cy="12219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Week 5-8 Academic Success Workshop/DLA</a:t>
          </a:r>
          <a:endParaRPr lang="en-US" sz="2000" kern="1200" dirty="0"/>
        </a:p>
      </dsp:txBody>
      <dsp:txXfrm>
        <a:off x="6112078" y="486323"/>
        <a:ext cx="1832871" cy="1221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DC24A-89FC-45EE-A4DC-27EAAC7BE77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11BF8-DE05-4361-AA46-5F01FABFF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2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4916C-2753-429D-B493-7EC7CF0559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9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7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7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1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0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0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6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8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2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07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65F28-CCCE-4BD3-9D98-66F5417BA2C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47A0A-D73B-4D15-8F7C-21DE3A63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2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Interest Area Success Teams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Guided Pathways Steering Committee </a:t>
            </a:r>
          </a:p>
          <a:p>
            <a:r>
              <a:rPr lang="en-US" dirty="0" smtClean="0"/>
              <a:t>Review and Discussion</a:t>
            </a:r>
          </a:p>
          <a:p>
            <a:r>
              <a:rPr lang="en-US" dirty="0" smtClean="0"/>
              <a:t>September </a:t>
            </a:r>
            <a:r>
              <a:rPr lang="en-US" dirty="0" smtClean="0"/>
              <a:t>21, 2021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761" y="1122363"/>
            <a:ext cx="2524477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1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Example:  Directed </a:t>
            </a:r>
            <a:r>
              <a:rPr lang="en-US" sz="3600" dirty="0" smtClean="0"/>
              <a:t>Learning </a:t>
            </a:r>
            <a:r>
              <a:rPr lang="en-US" sz="3600" dirty="0" smtClean="0"/>
              <a:t>Activity (Writing </a:t>
            </a:r>
            <a:r>
              <a:rPr lang="en-US" sz="3600" dirty="0" smtClean="0"/>
              <a:t>Center)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32730"/>
            <a:ext cx="10515600" cy="3537127"/>
          </a:xfr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8802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57545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Success team: 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096" y="2170684"/>
            <a:ext cx="5713984" cy="4301236"/>
          </a:xfrm>
        </p:spPr>
        <p:txBody>
          <a:bodyPr>
            <a:normAutofit fontScale="77500" lnSpcReduction="2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</a:t>
            </a:r>
            <a:r>
              <a:rPr lang="en-US" sz="2800" b="1" dirty="0" smtClean="0">
                <a:effectLst/>
              </a:rPr>
              <a:t>Impact:  </a:t>
            </a:r>
            <a:r>
              <a:rPr lang="en-US" dirty="0" smtClean="0">
                <a:solidFill>
                  <a:srgbClr val="FF0000"/>
                </a:solidFill>
              </a:rPr>
              <a:t>General </a:t>
            </a:r>
            <a:r>
              <a:rPr lang="en-US" dirty="0">
                <a:solidFill>
                  <a:srgbClr val="FF0000"/>
                </a:solidFill>
              </a:rPr>
              <a:t>categories of students: 1</a:t>
            </a:r>
            <a:r>
              <a:rPr lang="en-US" baseline="30000" dirty="0">
                <a:solidFill>
                  <a:srgbClr val="FF0000"/>
                </a:solidFill>
              </a:rPr>
              <a:t>st</a:t>
            </a:r>
            <a:r>
              <a:rPr lang="en-US" dirty="0">
                <a:solidFill>
                  <a:srgbClr val="FF0000"/>
                </a:solidFill>
              </a:rPr>
              <a:t> time, Continuing, and </a:t>
            </a:r>
            <a:r>
              <a:rPr lang="en-US" dirty="0" smtClean="0">
                <a:solidFill>
                  <a:srgbClr val="FF0000"/>
                </a:solidFill>
              </a:rPr>
              <a:t>Returning</a:t>
            </a:r>
          </a:p>
          <a:p>
            <a:pPr marL="36900" indent="0">
              <a:buNone/>
            </a:pPr>
            <a:endParaRPr lang="en-US" sz="2800" b="1" dirty="0">
              <a:effectLst/>
            </a:endParaRPr>
          </a:p>
          <a:p>
            <a:pPr fontAlgn="base"/>
            <a:r>
              <a:rPr lang="en-US" sz="2800" dirty="0"/>
              <a:t>Create channels for frequent and consistent communication to students (text, email, phone,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Daily maintenance of system for all interest area student contacts from point of application (CRM, Banner, Canvas,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Maintain regular contact with students for them to enter and stay on the Interest Area pathway 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DFB155-CF72-4ABC-9F55-81509859B850}"/>
              </a:ext>
            </a:extLst>
          </p:cNvPr>
          <p:cNvSpPr txBox="1">
            <a:spLocks/>
          </p:cNvSpPr>
          <p:nvPr/>
        </p:nvSpPr>
        <p:spPr>
          <a:xfrm>
            <a:off x="6096000" y="2170683"/>
            <a:ext cx="5713984" cy="479800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/>
              <a:t>Approx. 10 - 20 </a:t>
            </a:r>
            <a:r>
              <a:rPr lang="en-US" sz="3200" b="1" dirty="0" err="1" smtClean="0"/>
              <a:t>hrs</a:t>
            </a:r>
            <a:r>
              <a:rPr lang="en-US" sz="3200" b="1" dirty="0" smtClean="0"/>
              <a:t>/week:  </a:t>
            </a:r>
            <a:r>
              <a:rPr lang="en-US" sz="3200" dirty="0" smtClean="0">
                <a:solidFill>
                  <a:srgbClr val="FF0000"/>
                </a:solidFill>
              </a:rPr>
              <a:t>Varying by period of semester/year (semester beginning, middle, end, and summer)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fontAlgn="base"/>
            <a:r>
              <a:rPr lang="en-US" sz="2800" dirty="0" smtClean="0"/>
              <a:t>Weekly/</a:t>
            </a:r>
            <a:r>
              <a:rPr lang="en-US" sz="2800" dirty="0" smtClean="0">
                <a:solidFill>
                  <a:srgbClr val="FF0000"/>
                </a:solidFill>
              </a:rPr>
              <a:t>bi-weekly</a:t>
            </a:r>
            <a:r>
              <a:rPr lang="en-US" sz="2800" dirty="0" smtClean="0"/>
              <a:t> Success Team and </a:t>
            </a:r>
            <a:r>
              <a:rPr lang="en-US" sz="2800" dirty="0" smtClean="0">
                <a:solidFill>
                  <a:srgbClr val="FF0000"/>
                </a:solidFill>
              </a:rPr>
              <a:t>Community of Practice </a:t>
            </a:r>
            <a:r>
              <a:rPr lang="en-US" sz="2800" dirty="0" smtClean="0"/>
              <a:t>meetings (16 </a:t>
            </a:r>
            <a:r>
              <a:rPr lang="en-US" sz="2800" dirty="0" err="1" smtClean="0"/>
              <a:t>hrs</a:t>
            </a:r>
            <a:r>
              <a:rPr lang="en-US" sz="2800" dirty="0" smtClean="0"/>
              <a:t>/</a:t>
            </a:r>
            <a:r>
              <a:rPr lang="en-US" sz="2800" dirty="0" err="1" smtClean="0"/>
              <a:t>sem</a:t>
            </a:r>
            <a:r>
              <a:rPr lang="en-US" sz="2800" dirty="0" smtClean="0"/>
              <a:t>)</a:t>
            </a:r>
          </a:p>
          <a:p>
            <a:pPr fontAlgn="base"/>
            <a:r>
              <a:rPr lang="en-US" sz="2800" dirty="0" smtClean="0"/>
              <a:t>Develop </a:t>
            </a:r>
            <a:r>
              <a:rPr lang="en-US" sz="2800" dirty="0"/>
              <a:t>initial message bundles (text, email, Canvas posts, etc.) by need or event </a:t>
            </a:r>
          </a:p>
          <a:p>
            <a:pPr fontAlgn="base"/>
            <a:r>
              <a:rPr lang="en-US" sz="2800" dirty="0"/>
              <a:t>Establish system for regular contact with students (could be one-on-one case mgmt. and could be group sessions by </a:t>
            </a:r>
            <a:r>
              <a:rPr lang="en-US" sz="2800" dirty="0" smtClean="0"/>
              <a:t>milestone </a:t>
            </a:r>
            <a:r>
              <a:rPr lang="en-US" sz="2800" dirty="0" smtClean="0">
                <a:solidFill>
                  <a:srgbClr val="FF0000"/>
                </a:solidFill>
              </a:rPr>
              <a:t>for continuing and returning students</a:t>
            </a:r>
            <a:r>
              <a:rPr lang="en-US" sz="2800" dirty="0" smtClean="0"/>
              <a:t>)</a:t>
            </a:r>
            <a:endParaRPr lang="en-US" sz="2800" dirty="0"/>
          </a:p>
          <a:p>
            <a:pPr fontAlgn="base"/>
            <a:r>
              <a:rPr lang="en-US" sz="2800" dirty="0"/>
              <a:t>Coordination with special program retention specialists (Promise, ESL, EOPS, etc.)</a:t>
            </a:r>
          </a:p>
          <a:p>
            <a:pPr fontAlgn="base"/>
            <a:r>
              <a:rPr lang="en-US" sz="2800" dirty="0"/>
              <a:t>Integration of Banner, CRM, &amp; Canvas tools to help students stay on the </a:t>
            </a:r>
            <a:r>
              <a:rPr lang="en-US" sz="2800" dirty="0" smtClean="0"/>
              <a:t>path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92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Success team: counselor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027" y="1993151"/>
            <a:ext cx="9606013" cy="3715622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>
                <a:effectLst/>
              </a:rPr>
              <a:t>Provide Interest Area specific educational planning for students within their Interest Area</a:t>
            </a:r>
          </a:p>
          <a:p>
            <a:pPr fontAlgn="base"/>
            <a:r>
              <a:rPr lang="en-US" sz="2800" dirty="0"/>
              <a:t>Document and report trends in interest area educational planning to inform Program Mapper, Course Scheduled, and student engagement efforts </a:t>
            </a:r>
          </a:p>
          <a:p>
            <a:pPr fontAlgn="base"/>
            <a:r>
              <a:rPr lang="en-US" sz="2800" dirty="0"/>
              <a:t>Develop system for regular educational planning sessions with all Interest Area students</a:t>
            </a:r>
            <a:endParaRPr lang="en-US" sz="2800" dirty="0">
              <a:effectLst/>
            </a:endParaRP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69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Success team: faculty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528" y="2041277"/>
            <a:ext cx="9991024" cy="4090016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dirty="0" smtClean="0">
                <a:solidFill>
                  <a:srgbClr val="FF0000"/>
                </a:solidFill>
              </a:rPr>
              <a:t>Engage faculty effectively in implementing Early Alert and the effective integration of academic support services with academic courses and programs</a:t>
            </a:r>
            <a:endParaRPr lang="en-US" dirty="0">
              <a:solidFill>
                <a:srgbClr val="FF0000"/>
              </a:solidFill>
            </a:endParaRPr>
          </a:p>
          <a:p>
            <a:pPr fontAlgn="base"/>
            <a:r>
              <a:rPr lang="en-US" sz="2800" dirty="0" smtClean="0"/>
              <a:t>Document </a:t>
            </a:r>
            <a:r>
              <a:rPr lang="en-US" sz="2800" dirty="0"/>
              <a:t>and report trends in interest area course planning, curriculum, and instruction to inform student engagement efforts with the Success Team</a:t>
            </a:r>
          </a:p>
          <a:p>
            <a:pPr fontAlgn="base"/>
            <a:r>
              <a:rPr lang="en-US" sz="2800" dirty="0"/>
              <a:t>Develop system to connect Success Team trends and feedback to larger Interest Area planning, including Program Mapper maintenance and updates, as well as other IA faculty engagement </a:t>
            </a:r>
          </a:p>
        </p:txBody>
      </p:sp>
    </p:spTree>
    <p:extLst>
      <p:ext uri="{BB962C8B-B14F-4D97-AF65-F5344CB8AC3E}">
        <p14:creationId xmlns:p14="http://schemas.microsoft.com/office/powerpoint/2010/main" val="1950140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data coach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89" y="2156781"/>
            <a:ext cx="9038123" cy="3715622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Provide bundles of student data for Success Team members to inform the various milestones related to student engagement, completion, and overall success</a:t>
            </a:r>
          </a:p>
          <a:p>
            <a:pPr fontAlgn="base"/>
            <a:r>
              <a:rPr lang="en-US" sz="2800" dirty="0"/>
              <a:t>Regular maintenance and reporting of data for all interest area student contacts from point of application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7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Success Team?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Success Team</a:t>
            </a:r>
            <a:r>
              <a:rPr lang="en-US" dirty="0"/>
              <a:t> is a small group of college faculty, </a:t>
            </a:r>
            <a:r>
              <a:rPr lang="en-US" dirty="0" smtClean="0"/>
              <a:t>staff, </a:t>
            </a:r>
            <a:r>
              <a:rPr lang="en-US" dirty="0" smtClean="0">
                <a:solidFill>
                  <a:srgbClr val="FF0000"/>
                </a:solidFill>
              </a:rPr>
              <a:t>student mentors </a:t>
            </a:r>
            <a:r>
              <a:rPr lang="en-US" dirty="0"/>
              <a:t>and administrators who monitor student-level data in the Interest Area (and build and manage relationships with each student in the Interest Area) to help each student with:</a:t>
            </a:r>
          </a:p>
          <a:p>
            <a:pPr marL="742950" lvl="1" indent="-285750"/>
            <a:r>
              <a:rPr lang="en-US" dirty="0"/>
              <a:t>Onboarding and matriculation</a:t>
            </a:r>
          </a:p>
          <a:p>
            <a:pPr marL="742950" lvl="1" indent="-285750"/>
            <a:r>
              <a:rPr lang="en-US" dirty="0"/>
              <a:t>Retention and persistence</a:t>
            </a:r>
          </a:p>
          <a:p>
            <a:pPr marL="742950" lvl="1" indent="-285750"/>
            <a:r>
              <a:rPr lang="en-US" dirty="0"/>
              <a:t>Completion of education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32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97796" y="451217"/>
          <a:ext cx="12044585" cy="6047251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408917">
                  <a:extLst>
                    <a:ext uri="{9D8B030D-6E8A-4147-A177-3AD203B41FA5}">
                      <a16:colId xmlns:a16="http://schemas.microsoft.com/office/drawing/2014/main" val="1074133713"/>
                    </a:ext>
                  </a:extLst>
                </a:gridCol>
                <a:gridCol w="2408917">
                  <a:extLst>
                    <a:ext uri="{9D8B030D-6E8A-4147-A177-3AD203B41FA5}">
                      <a16:colId xmlns:a16="http://schemas.microsoft.com/office/drawing/2014/main" val="3110321934"/>
                    </a:ext>
                  </a:extLst>
                </a:gridCol>
                <a:gridCol w="2408917">
                  <a:extLst>
                    <a:ext uri="{9D8B030D-6E8A-4147-A177-3AD203B41FA5}">
                      <a16:colId xmlns:a16="http://schemas.microsoft.com/office/drawing/2014/main" val="2644707764"/>
                    </a:ext>
                  </a:extLst>
                </a:gridCol>
                <a:gridCol w="2408917">
                  <a:extLst>
                    <a:ext uri="{9D8B030D-6E8A-4147-A177-3AD203B41FA5}">
                      <a16:colId xmlns:a16="http://schemas.microsoft.com/office/drawing/2014/main" val="1934779045"/>
                    </a:ext>
                  </a:extLst>
                </a:gridCol>
                <a:gridCol w="2408917">
                  <a:extLst>
                    <a:ext uri="{9D8B030D-6E8A-4147-A177-3AD203B41FA5}">
                      <a16:colId xmlns:a16="http://schemas.microsoft.com/office/drawing/2014/main" val="1969296824"/>
                    </a:ext>
                  </a:extLst>
                </a:gridCol>
              </a:tblGrid>
              <a:tr h="10121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Human</a:t>
                      </a:r>
                      <a:r>
                        <a:rPr lang="en-US" baseline="0" dirty="0" smtClean="0"/>
                        <a:t> Behavior and Culture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Arts,</a:t>
                      </a:r>
                      <a:r>
                        <a:rPr lang="en-US" baseline="0" dirty="0" smtClean="0"/>
                        <a:t> Design &amp; Performance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Business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Science &amp; Health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755802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Dean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James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Hyla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Hyla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Ameer (Matt)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9018193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Lead Faculty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Denise Erickson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David Meckler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Gampi Shankar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David Monarres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5967214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Counseling Division</a:t>
                      </a:r>
                      <a:endParaRPr 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Gloria Darafshi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 Rico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Daryan Chan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Sandra Rodriguez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61503109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Retention Specialists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Diana Espinoza-Osuna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Melissa</a:t>
                      </a:r>
                      <a:r>
                        <a:rPr lang="en-US" baseline="0" dirty="0" smtClean="0"/>
                        <a:t> Maldonado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Gonzalo Arrizon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622481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Learning Center</a:t>
                      </a:r>
                      <a:r>
                        <a:rPr lang="en-US" b="1" baseline="0" dirty="0" smtClean="0"/>
                        <a:t> (ASLT)</a:t>
                      </a:r>
                      <a:endParaRPr 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Peer Mentors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Peer Mentors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Peer Mentors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Peer Mentors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623101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Data Coach</a:t>
                      </a:r>
                      <a:endParaRPr 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Alex Claxton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Karen Engel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Karen Engel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Milena Angelova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5715296"/>
                  </a:ext>
                </a:extLst>
              </a:tr>
              <a:tr h="719307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Manager</a:t>
                      </a:r>
                      <a:endParaRPr 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Director of Student Support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145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15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9021" y="1709056"/>
            <a:ext cx="2126512" cy="9640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Business</a:t>
            </a:r>
          </a:p>
          <a:p>
            <a:pPr algn="ctr"/>
            <a:r>
              <a:rPr lang="en-US" sz="1400" dirty="0"/>
              <a:t>R</a:t>
            </a:r>
            <a:r>
              <a:rPr lang="en-US" sz="1400" dirty="0" smtClean="0"/>
              <a:t>etention Specialist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1571503" y="1701968"/>
            <a:ext cx="2126512" cy="9640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Arts, Design &amp; Performance</a:t>
            </a:r>
          </a:p>
          <a:p>
            <a:pPr algn="ctr"/>
            <a:r>
              <a:rPr lang="en-US" sz="1400" dirty="0" smtClean="0"/>
              <a:t>Retention Specialist</a:t>
            </a:r>
            <a:endParaRPr lang="en-US" sz="1400" dirty="0"/>
          </a:p>
        </p:txBody>
      </p:sp>
      <p:cxnSp>
        <p:nvCxnSpPr>
          <p:cNvPr id="16" name="Straight Connector 15"/>
          <p:cNvCxnSpPr>
            <a:stCxn id="3" idx="2"/>
            <a:endCxn id="3" idx="2"/>
          </p:cNvCxnSpPr>
          <p:nvPr/>
        </p:nvCxnSpPr>
        <p:spPr>
          <a:xfrm>
            <a:off x="6526281" y="131430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345530" y="1709056"/>
            <a:ext cx="2126512" cy="964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Human Behavior &amp; Culture</a:t>
            </a:r>
          </a:p>
          <a:p>
            <a:pPr algn="ctr"/>
            <a:r>
              <a:rPr lang="en-US" sz="1400" dirty="0"/>
              <a:t>R</a:t>
            </a:r>
            <a:r>
              <a:rPr lang="en-US" sz="1400" dirty="0" smtClean="0"/>
              <a:t>etention Specialist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8720135" y="1700486"/>
            <a:ext cx="2126512" cy="9640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Science &amp; Health</a:t>
            </a:r>
          </a:p>
          <a:p>
            <a:pPr algn="ctr"/>
            <a:r>
              <a:rPr lang="en-US" sz="1400" dirty="0"/>
              <a:t>R</a:t>
            </a:r>
            <a:r>
              <a:rPr lang="en-US" sz="1400" dirty="0" smtClean="0"/>
              <a:t>etention Specialist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1571503" y="3774520"/>
            <a:ext cx="4036217" cy="16789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u="sng" dirty="0"/>
              <a:t>Special </a:t>
            </a:r>
            <a:r>
              <a:rPr lang="en-US" sz="1400" b="1" u="sng" dirty="0" smtClean="0"/>
              <a:t>Programs with </a:t>
            </a:r>
            <a:r>
              <a:rPr lang="en-US" sz="1400" b="1" u="sng" dirty="0"/>
              <a:t>Retention Specialists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CWA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79157" y="1112108"/>
            <a:ext cx="10256108" cy="4448433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040845" y="5842252"/>
            <a:ext cx="2432077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Student Support</a:t>
            </a:r>
          </a:p>
          <a:p>
            <a:pPr algn="ctr"/>
            <a:r>
              <a:rPr lang="en-US" dirty="0" smtClean="0"/>
              <a:t>Community of Practice</a:t>
            </a:r>
          </a:p>
          <a:p>
            <a:pPr algn="ctr"/>
            <a:r>
              <a:rPr lang="en-US" sz="1100" dirty="0"/>
              <a:t>t</a:t>
            </a:r>
            <a:r>
              <a:rPr lang="en-US" sz="1100" dirty="0" smtClean="0"/>
              <a:t>o align services and create consistency</a:t>
            </a:r>
            <a:endParaRPr lang="en-US" sz="1100" dirty="0"/>
          </a:p>
        </p:txBody>
      </p:sp>
      <p:sp>
        <p:nvSpPr>
          <p:cNvPr id="2" name="Oval 1"/>
          <p:cNvSpPr/>
          <p:nvPr/>
        </p:nvSpPr>
        <p:spPr>
          <a:xfrm>
            <a:off x="2190311" y="2554499"/>
            <a:ext cx="88889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TBD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527331" y="2565722"/>
            <a:ext cx="888895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Melissa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64338" y="2534263"/>
            <a:ext cx="888895" cy="6096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Diana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450573" y="2565722"/>
            <a:ext cx="925622" cy="6096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Gonzalo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87815" y="3774520"/>
            <a:ext cx="4373089" cy="16789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u="sng" dirty="0"/>
              <a:t>Other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Athletics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EHD/ECE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International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Middle </a:t>
            </a:r>
            <a:r>
              <a:rPr lang="en-US" sz="1400" dirty="0"/>
              <a:t>College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TRIO </a:t>
            </a:r>
            <a:r>
              <a:rPr lang="en-US" sz="1400" dirty="0" smtClean="0"/>
              <a:t>SSS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Puente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23634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Steps to full implementation in 2021-22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and align </a:t>
            </a:r>
            <a:r>
              <a:rPr lang="en-US" dirty="0" smtClean="0"/>
              <a:t>IA student </a:t>
            </a:r>
            <a:r>
              <a:rPr lang="en-US" dirty="0" smtClean="0"/>
              <a:t>and faculty </a:t>
            </a:r>
            <a:r>
              <a:rPr lang="en-US" b="1" dirty="0" smtClean="0"/>
              <a:t>communication plans </a:t>
            </a:r>
            <a:r>
              <a:rPr lang="en-US" dirty="0" smtClean="0"/>
              <a:t>with all Interest Area Success Teams and Special Programs to ensure clarity and consistency for students</a:t>
            </a:r>
          </a:p>
          <a:p>
            <a:r>
              <a:rPr lang="en-US" dirty="0" smtClean="0"/>
              <a:t>Develop an </a:t>
            </a:r>
            <a:r>
              <a:rPr lang="en-US" b="1" dirty="0" smtClean="0"/>
              <a:t>academic year calendar of key messages and key indicators/metrics to review and monitor </a:t>
            </a:r>
            <a:r>
              <a:rPr lang="en-US" dirty="0" smtClean="0"/>
              <a:t>in order to support students </a:t>
            </a:r>
            <a:r>
              <a:rPr lang="en-US" dirty="0" smtClean="0"/>
              <a:t>effectively (and align with special program messaging)</a:t>
            </a:r>
            <a:endParaRPr lang="en-US" dirty="0" smtClean="0"/>
          </a:p>
          <a:p>
            <a:r>
              <a:rPr lang="en-US" b="1" dirty="0" smtClean="0"/>
              <a:t>Engage IA faculty in aligning and integrating academic support services </a:t>
            </a:r>
            <a:r>
              <a:rPr lang="en-US" dirty="0" smtClean="0"/>
              <a:t>(tutoring and mentoring) effectively with the Interest Area programs to support students</a:t>
            </a:r>
          </a:p>
          <a:p>
            <a:r>
              <a:rPr lang="en-US" dirty="0" smtClean="0"/>
              <a:t>Collaborate in the design of and </a:t>
            </a:r>
            <a:r>
              <a:rPr lang="en-US" b="1" dirty="0" smtClean="0"/>
              <a:t>help implement First Year Experience Programs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58852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Sample issues:  communication plan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Canvas Shells for each Interest Area for IA-related messaging</a:t>
            </a:r>
          </a:p>
          <a:p>
            <a:r>
              <a:rPr lang="en-US" dirty="0" smtClean="0"/>
              <a:t>Content and timing of key messages to students (and faculty) during the semester</a:t>
            </a:r>
          </a:p>
          <a:p>
            <a:r>
              <a:rPr lang="en-US" dirty="0" smtClean="0"/>
              <a:t>How will students’ engagement in special programs (Promise, EOPS, </a:t>
            </a:r>
            <a:r>
              <a:rPr lang="en-US" dirty="0" err="1" smtClean="0"/>
              <a:t>etc</a:t>
            </a:r>
            <a:r>
              <a:rPr lang="en-US" dirty="0" smtClean="0"/>
              <a:t>) be communicate vis-à-vis their membership and belonging in an Interest Area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27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Complete plan for aligning data for review, messaging, and activities for each IA each year</a:t>
            </a:r>
            <a:endParaRPr lang="en-US" sz="40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814934"/>
              </p:ext>
            </p:extLst>
          </p:nvPr>
        </p:nvGraphicFramePr>
        <p:xfrm>
          <a:off x="838199" y="2042040"/>
          <a:ext cx="10515601" cy="4500264"/>
        </p:xfrm>
        <a:graphic>
          <a:graphicData uri="http://schemas.openxmlformats.org/drawingml/2006/table">
            <a:tbl>
              <a:tblPr firstRow="1" firstCol="1">
                <a:tableStyleId>{EB344D84-9AFB-497E-A393-DC336BA19D2E}</a:tableStyleId>
              </a:tblPr>
              <a:tblGrid>
                <a:gridCol w="3347498">
                  <a:extLst>
                    <a:ext uri="{9D8B030D-6E8A-4147-A177-3AD203B41FA5}">
                      <a16:colId xmlns:a16="http://schemas.microsoft.com/office/drawing/2014/main" val="4270506903"/>
                    </a:ext>
                  </a:extLst>
                </a:gridCol>
                <a:gridCol w="3347498">
                  <a:extLst>
                    <a:ext uri="{9D8B030D-6E8A-4147-A177-3AD203B41FA5}">
                      <a16:colId xmlns:a16="http://schemas.microsoft.com/office/drawing/2014/main" val="2598352646"/>
                    </a:ext>
                  </a:extLst>
                </a:gridCol>
                <a:gridCol w="1909251">
                  <a:extLst>
                    <a:ext uri="{9D8B030D-6E8A-4147-A177-3AD203B41FA5}">
                      <a16:colId xmlns:a16="http://schemas.microsoft.com/office/drawing/2014/main" val="4170258189"/>
                    </a:ext>
                  </a:extLst>
                </a:gridCol>
                <a:gridCol w="1911354">
                  <a:extLst>
                    <a:ext uri="{9D8B030D-6E8A-4147-A177-3AD203B41FA5}">
                      <a16:colId xmlns:a16="http://schemas.microsoft.com/office/drawing/2014/main" val="782629877"/>
                    </a:ext>
                  </a:extLst>
                </a:gridCol>
              </a:tblGrid>
              <a:tr h="1712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Goals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Data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Activities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b"/>
                </a:tc>
                <a:extLst>
                  <a:ext uri="{0D108BD9-81ED-4DB2-BD59-A6C34878D82A}">
                    <a16:rowId xmlns:a16="http://schemas.microsoft.com/office/drawing/2014/main" val="3493011141"/>
                  </a:ext>
                </a:extLst>
              </a:tr>
              <a:tr h="3425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June-July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Summer session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Receive data on students who have not registered for Fall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965239599"/>
                  </a:ext>
                </a:extLst>
              </a:tr>
              <a:tr h="17126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August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Fall semester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4172300348"/>
                  </a:ext>
                </a:extLst>
              </a:tr>
              <a:tr h="5137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Welcome message and/or activity/event/information session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Collaborative workshops, Scholarships, Interpersonal Communication with Faculty, etc.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3573909419"/>
                  </a:ext>
                </a:extLst>
              </a:tr>
              <a:tr h="171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September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Early Alert, promote progress report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2053811890"/>
                  </a:ext>
                </a:extLst>
              </a:tr>
              <a:tr h="171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October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Disseminate and analyze Mid-Semester Progress Report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613274047"/>
                  </a:ext>
                </a:extLst>
              </a:tr>
              <a:tr h="3425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November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Promote registration for Spring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Receive data on students who have not registered for Spring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2779578664"/>
                  </a:ext>
                </a:extLst>
              </a:tr>
              <a:tr h="17126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December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Finals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722693830"/>
                  </a:ext>
                </a:extLst>
              </a:tr>
              <a:tr h="3425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Follow-up with new students to see if they qualify for special programs (EOPS, Promise, ¡ESO Adelante, STEM)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319592128"/>
                  </a:ext>
                </a:extLst>
              </a:tr>
              <a:tr h="17126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January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Spring semester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Outreach to students on probation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924934528"/>
                  </a:ext>
                </a:extLst>
              </a:tr>
              <a:tr h="171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Welcome message and/or activity/event/information session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2974491167"/>
                  </a:ext>
                </a:extLst>
              </a:tr>
              <a:tr h="171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February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Early Alert, promote progress report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3204683520"/>
                  </a:ext>
                </a:extLst>
              </a:tr>
              <a:tr h="171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March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Disseminate and analyze Mid-Semester Progress Report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2339659743"/>
                  </a:ext>
                </a:extLst>
              </a:tr>
              <a:tr h="5137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April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Promote Summer and Fall registration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Receive data on students who have not registered for Summer/Fall (April &amp; May)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Transfer information session for new students (April/May)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1688400827"/>
                  </a:ext>
                </a:extLst>
              </a:tr>
              <a:tr h="17126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Finals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3989267977"/>
                  </a:ext>
                </a:extLst>
              </a:tr>
              <a:tr h="3425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Follow-up with new students to see if they qualify for special programs (EOPS, Promise, ¡ESO Adelante, STEM)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3" marR="8563" marT="8563" marB="0" anchor="ctr"/>
                </a:tc>
                <a:extLst>
                  <a:ext uri="{0D108BD9-81ED-4DB2-BD59-A6C34878D82A}">
                    <a16:rowId xmlns:a16="http://schemas.microsoft.com/office/drawing/2014/main" val="3725979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74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Sample: timeline of key activities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767" y="1825625"/>
            <a:ext cx="1072203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Develop an </a:t>
            </a:r>
            <a:r>
              <a:rPr lang="en-US" b="1" dirty="0" smtClean="0"/>
              <a:t>academic semester timeline of key activities, </a:t>
            </a:r>
            <a:r>
              <a:rPr lang="en-US" dirty="0" smtClean="0"/>
              <a:t>with a focus on direct support for students within the first four weeks of the semester</a:t>
            </a:r>
            <a:r>
              <a:rPr lang="en-US" b="1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76353495"/>
              </p:ext>
            </p:extLst>
          </p:nvPr>
        </p:nvGraphicFramePr>
        <p:xfrm>
          <a:off x="1713576" y="3029502"/>
          <a:ext cx="8558414" cy="2194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349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</a:rPr>
              <a:t>Examples:  engage faculty in integrating academic support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935" y="1825625"/>
            <a:ext cx="532164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Share information about </a:t>
            </a:r>
            <a:r>
              <a:rPr lang="en-US" dirty="0" smtClean="0"/>
              <a:t>Success Teams on course syllabi</a:t>
            </a:r>
            <a:endParaRPr lang="en-US" dirty="0" smtClean="0"/>
          </a:p>
          <a:p>
            <a:r>
              <a:rPr lang="en-US" dirty="0" smtClean="0"/>
              <a:t>Encourage </a:t>
            </a:r>
            <a:r>
              <a:rPr lang="en-US" dirty="0" smtClean="0"/>
              <a:t>faculty to work with the Learning Center to provide just-in-time </a:t>
            </a:r>
            <a:r>
              <a:rPr lang="en-US" dirty="0" smtClean="0"/>
              <a:t>supports </a:t>
            </a:r>
            <a:r>
              <a:rPr lang="en-US" dirty="0" smtClean="0"/>
              <a:t>(such </a:t>
            </a:r>
            <a:r>
              <a:rPr lang="en-US" dirty="0" smtClean="0"/>
              <a:t>as academic success workshops aligned with course </a:t>
            </a:r>
            <a:r>
              <a:rPr lang="en-US" dirty="0" smtClean="0"/>
              <a:t>curriculum) </a:t>
            </a:r>
            <a:r>
              <a:rPr lang="en-US" dirty="0" smtClean="0"/>
              <a:t>or use of Directed Learning Activities to support course content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298" y="1543742"/>
            <a:ext cx="5485870" cy="5178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8823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A49D88-7BCF-4C9F-8E1B-8EF05FA85511}">
  <ds:schemaRefs>
    <ds:schemaRef ds:uri="bb5bbb0b-6c89-44d7-be61-0adfe653f983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2bc55ecc-363e-43e9-bfac-4ba2e86f45ee"/>
  </ds:schemaRefs>
</ds:datastoreItem>
</file>

<file path=customXml/itemProps2.xml><?xml version="1.0" encoding="utf-8"?>
<ds:datastoreItem xmlns:ds="http://schemas.openxmlformats.org/officeDocument/2006/customXml" ds:itemID="{F9E44636-EB0A-46C6-980D-C9040D4806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F6C0D4-DEC5-4B8D-8C72-E6EF41996E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1052</Words>
  <Application>Microsoft Office PowerPoint</Application>
  <PresentationFormat>Widescreen</PresentationFormat>
  <Paragraphs>179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Interest Area Success Teams </vt:lpstr>
      <vt:lpstr>What is a Success Team?</vt:lpstr>
      <vt:lpstr>PowerPoint Presentation</vt:lpstr>
      <vt:lpstr>PowerPoint Presentation</vt:lpstr>
      <vt:lpstr>Steps to full implementation in 2021-22</vt:lpstr>
      <vt:lpstr>Sample issues:  communication plan</vt:lpstr>
      <vt:lpstr>Complete plan for aligning data for review, messaging, and activities for each IA each year</vt:lpstr>
      <vt:lpstr>Sample: timeline of key activities</vt:lpstr>
      <vt:lpstr>Examples:  engage faculty in integrating academic support</vt:lpstr>
      <vt:lpstr>Example:  Directed Learning Activity (Writing Center)</vt:lpstr>
      <vt:lpstr>Success team: retention specialist</vt:lpstr>
      <vt:lpstr>Success team: counselor</vt:lpstr>
      <vt:lpstr>Success team: faculty lead</vt:lpstr>
      <vt:lpstr>Success team: data coach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Interest Area Success Teams</dc:title>
  <dc:creator>Engel, Karen</dc:creator>
  <cp:lastModifiedBy>Engel, Karen</cp:lastModifiedBy>
  <cp:revision>21</cp:revision>
  <dcterms:created xsi:type="dcterms:W3CDTF">2021-09-15T17:53:04Z</dcterms:created>
  <dcterms:modified xsi:type="dcterms:W3CDTF">2021-09-21T20:56:11Z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