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4"/>
  </p:sldMasterIdLst>
  <p:sldIdLst>
    <p:sldId id="256" r:id="rId5"/>
    <p:sldId id="260" r:id="rId6"/>
    <p:sldId id="274" r:id="rId7"/>
    <p:sldId id="275" r:id="rId8"/>
    <p:sldId id="277" r:id="rId9"/>
    <p:sldId id="278" r:id="rId10"/>
    <p:sldId id="279" r:id="rId11"/>
    <p:sldId id="262"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55" autoAdjust="0"/>
    <p:restoredTop sz="94660"/>
  </p:normalViewPr>
  <p:slideViewPr>
    <p:cSldViewPr snapToGrid="0">
      <p:cViewPr varScale="1">
        <p:scale>
          <a:sx n="66" d="100"/>
          <a:sy n="66" d="100"/>
        </p:scale>
        <p:origin x="72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D19FB2-3AAB-4D03-B13A-2960828C78E3}"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7516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295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753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171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39F4F5-F4D2-4D2A-AB60-88D37ADCB869}"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3785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1169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2/15/2021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8913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4111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2/15/2021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60132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2401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637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CF1133-3259-4C45-BABA-5B62D9C6F78D}" type="datetimeFigureOut">
              <a:rPr lang="en-US" smtClean="0"/>
              <a:t>2/15/2021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00055813"/>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Guided Pathways: Scale </a:t>
            </a:r>
            <a:r>
              <a:rPr lang="en-US" sz="4800" dirty="0" smtClean="0"/>
              <a:t>of </a:t>
            </a:r>
            <a:r>
              <a:rPr lang="en-US" sz="4800" dirty="0" smtClean="0"/>
              <a:t>Adoption</a:t>
            </a:r>
            <a:br>
              <a:rPr lang="en-US" sz="4800" dirty="0" smtClean="0"/>
            </a:br>
            <a:r>
              <a:rPr lang="en-US" sz="3200" dirty="0" smtClean="0"/>
              <a:t>Report prepared for the</a:t>
            </a:r>
            <a:br>
              <a:rPr lang="en-US" sz="3200" dirty="0" smtClean="0"/>
            </a:br>
            <a:r>
              <a:rPr lang="en-US" sz="3200" dirty="0" smtClean="0"/>
              <a:t>California Community College Chancellor’s Office (CCCCO)</a:t>
            </a:r>
            <a:endParaRPr lang="en-US" sz="3200" dirty="0"/>
          </a:p>
        </p:txBody>
      </p:sp>
      <p:sp>
        <p:nvSpPr>
          <p:cNvPr id="3" name="Subtitle 2"/>
          <p:cNvSpPr>
            <a:spLocks noGrp="1"/>
          </p:cNvSpPr>
          <p:nvPr>
            <p:ph type="subTitle" idx="1"/>
          </p:nvPr>
        </p:nvSpPr>
        <p:spPr>
          <a:xfrm>
            <a:off x="1524000" y="3906838"/>
            <a:ext cx="9144000" cy="2666682"/>
          </a:xfrm>
        </p:spPr>
        <p:txBody>
          <a:bodyPr>
            <a:normAutofit lnSpcReduction="10000"/>
          </a:bodyPr>
          <a:lstStyle/>
          <a:p>
            <a:r>
              <a:rPr lang="en-US" dirty="0" smtClean="0"/>
              <a:t>Presented to the Planning and Budgeting Council (PBC)</a:t>
            </a:r>
          </a:p>
          <a:p>
            <a:r>
              <a:rPr lang="en-US" dirty="0" smtClean="0"/>
              <a:t>by</a:t>
            </a:r>
          </a:p>
          <a:p>
            <a:r>
              <a:rPr lang="en-US" dirty="0" smtClean="0"/>
              <a:t>Milena Angelova, Karen Engel, Jamie Hui, David Meckler</a:t>
            </a:r>
          </a:p>
          <a:p>
            <a:r>
              <a:rPr lang="en-US" dirty="0" smtClean="0"/>
              <a:t>on behalf of the </a:t>
            </a:r>
            <a:r>
              <a:rPr lang="en-US" dirty="0"/>
              <a:t>Guided Pathways Steering </a:t>
            </a:r>
            <a:r>
              <a:rPr lang="en-US" dirty="0" smtClean="0"/>
              <a:t>Committee</a:t>
            </a:r>
          </a:p>
          <a:p>
            <a:endParaRPr lang="en-US" dirty="0"/>
          </a:p>
          <a:p>
            <a:r>
              <a:rPr lang="en-US" dirty="0" smtClean="0"/>
              <a:t>February 17, 2021</a:t>
            </a:r>
            <a:endParaRPr lang="en-US" dirty="0"/>
          </a:p>
          <a:p>
            <a:endParaRPr lang="en-US" dirty="0" smtClean="0"/>
          </a:p>
          <a:p>
            <a:endParaRPr lang="en-US" dirty="0"/>
          </a:p>
        </p:txBody>
      </p:sp>
      <p:cxnSp>
        <p:nvCxnSpPr>
          <p:cNvPr id="5" name="Straight Connector 4"/>
          <p:cNvCxnSpPr/>
          <p:nvPr/>
        </p:nvCxnSpPr>
        <p:spPr>
          <a:xfrm flipV="1">
            <a:off x="5181600" y="3627120"/>
            <a:ext cx="1910080" cy="10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4868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Alignment</a:t>
            </a:r>
            <a:endParaRPr lang="en-US" dirty="0"/>
          </a:p>
        </p:txBody>
      </p:sp>
      <p:sp>
        <p:nvSpPr>
          <p:cNvPr id="3" name="Content Placeholder 2"/>
          <p:cNvSpPr>
            <a:spLocks noGrp="1"/>
          </p:cNvSpPr>
          <p:nvPr>
            <p:ph idx="1"/>
          </p:nvPr>
        </p:nvSpPr>
        <p:spPr/>
        <p:txBody>
          <a:bodyPr/>
          <a:lstStyle/>
          <a:p>
            <a:pPr marL="0" indent="0">
              <a:buNone/>
            </a:pPr>
            <a:r>
              <a:rPr lang="en-US" i="1" dirty="0"/>
              <a:t>How is the college exploring alignment of course offerings with student </a:t>
            </a:r>
            <a:r>
              <a:rPr lang="en-US" dirty="0"/>
              <a:t>educ</a:t>
            </a:r>
            <a:r>
              <a:rPr lang="en-US" i="1" dirty="0"/>
              <a:t>ation plans? </a:t>
            </a:r>
            <a:endParaRPr lang="en-US" dirty="0"/>
          </a:p>
        </p:txBody>
      </p:sp>
      <p:sp>
        <p:nvSpPr>
          <p:cNvPr id="4" name="TextBox 3"/>
          <p:cNvSpPr txBox="1"/>
          <p:nvPr/>
        </p:nvSpPr>
        <p:spPr>
          <a:xfrm>
            <a:off x="1068404" y="3077964"/>
            <a:ext cx="10731271" cy="1384995"/>
          </a:xfrm>
          <a:prstGeom prst="rect">
            <a:avLst/>
          </a:prstGeom>
          <a:noFill/>
        </p:spPr>
        <p:txBody>
          <a:bodyPr wrap="none" rtlCol="0">
            <a:spAutoFit/>
          </a:bodyPr>
          <a:lstStyle/>
          <a:p>
            <a:pPr marL="457200" indent="-457200">
              <a:buFont typeface="Arial" panose="020B0604020202020204" pitchFamily="34" charset="0"/>
              <a:buChar char="•"/>
            </a:pPr>
            <a:r>
              <a:rPr lang="en-US" sz="2800" dirty="0"/>
              <a:t>CRM and Degree Works will be communicating (Spring 2022)</a:t>
            </a:r>
          </a:p>
          <a:p>
            <a:pPr marL="457200" indent="-457200">
              <a:buFont typeface="Arial" panose="020B0604020202020204" pitchFamily="34" charset="0"/>
              <a:buChar char="•"/>
            </a:pPr>
            <a:r>
              <a:rPr lang="en-US" sz="2800" dirty="0"/>
              <a:t>Program Mapper data will inform scheduling of courses (Spring 2022)</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497387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75098" y="462014"/>
            <a:ext cx="10540733" cy="5929162"/>
          </a:xfrm>
          <a:prstGeom prst="rect">
            <a:avLst/>
          </a:prstGeom>
        </p:spPr>
      </p:pic>
    </p:spTree>
    <p:extLst>
      <p:ext uri="{BB962C8B-B14F-4D97-AF65-F5344CB8AC3E}">
        <p14:creationId xmlns:p14="http://schemas.microsoft.com/office/powerpoint/2010/main" val="2846172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3692065" cy="1391951"/>
          </a:xfrm>
          <a:prstGeom prst="rect">
            <a:avLst/>
          </a:prstGeom>
        </p:spPr>
      </p:pic>
      <p:sp>
        <p:nvSpPr>
          <p:cNvPr id="6" name="Right Arrow 5"/>
          <p:cNvSpPr/>
          <p:nvPr/>
        </p:nvSpPr>
        <p:spPr>
          <a:xfrm>
            <a:off x="6543040" y="1941664"/>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txBox="1">
            <a:spLocks/>
          </p:cNvSpPr>
          <p:nvPr/>
        </p:nvSpPr>
        <p:spPr>
          <a:xfrm>
            <a:off x="7230088" y="1835067"/>
            <a:ext cx="5196127" cy="473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smtClean="0"/>
          </a:p>
          <a:p>
            <a:endParaRPr lang="en-US" dirty="0"/>
          </a:p>
        </p:txBody>
      </p:sp>
      <p:sp>
        <p:nvSpPr>
          <p:cNvPr id="9" name="Rectangle 8"/>
          <p:cNvSpPr/>
          <p:nvPr/>
        </p:nvSpPr>
        <p:spPr>
          <a:xfrm>
            <a:off x="235285" y="1841739"/>
            <a:ext cx="6096000" cy="806375"/>
          </a:xfrm>
          <a:prstGeom prst="rect">
            <a:avLst/>
          </a:prstGeom>
        </p:spPr>
        <p:txBody>
          <a:bodyPr>
            <a:spAutoFit/>
          </a:bodyPr>
          <a:lstStyle/>
          <a:p>
            <a:pPr>
              <a:lnSpc>
                <a:spcPct val="120000"/>
              </a:lnSpc>
            </a:pPr>
            <a:r>
              <a:rPr lang="en-US" sz="2000" dirty="0" smtClean="0"/>
              <a:t>Programs are organized and marketed in broad career-focused academic communities </a:t>
            </a:r>
            <a:endParaRPr lang="en-US" sz="2000" dirty="0"/>
          </a:p>
        </p:txBody>
      </p:sp>
      <p:sp>
        <p:nvSpPr>
          <p:cNvPr id="10" name="Rectangle 9"/>
          <p:cNvSpPr/>
          <p:nvPr/>
        </p:nvSpPr>
        <p:spPr>
          <a:xfrm>
            <a:off x="235285" y="2925602"/>
            <a:ext cx="3456780" cy="437043"/>
          </a:xfrm>
          <a:prstGeom prst="rect">
            <a:avLst/>
          </a:prstGeom>
        </p:spPr>
        <p:txBody>
          <a:bodyPr wrap="none">
            <a:spAutoFit/>
          </a:bodyPr>
          <a:lstStyle/>
          <a:p>
            <a:pPr>
              <a:lnSpc>
                <a:spcPct val="120000"/>
              </a:lnSpc>
            </a:pPr>
            <a:r>
              <a:rPr lang="en-US" sz="2000" dirty="0"/>
              <a:t>Every program is well designed </a:t>
            </a:r>
          </a:p>
        </p:txBody>
      </p:sp>
      <p:sp>
        <p:nvSpPr>
          <p:cNvPr id="11" name="Rectangle 10"/>
          <p:cNvSpPr/>
          <p:nvPr/>
        </p:nvSpPr>
        <p:spPr>
          <a:xfrm>
            <a:off x="163094" y="5764339"/>
            <a:ext cx="6096000" cy="806375"/>
          </a:xfrm>
          <a:prstGeom prst="rect">
            <a:avLst/>
          </a:prstGeom>
        </p:spPr>
        <p:txBody>
          <a:bodyPr>
            <a:spAutoFit/>
          </a:bodyPr>
          <a:lstStyle/>
          <a:p>
            <a:pPr>
              <a:lnSpc>
                <a:spcPct val="120000"/>
              </a:lnSpc>
            </a:pPr>
            <a:r>
              <a:rPr lang="en-US" sz="2000" dirty="0"/>
              <a:t>Required math courses are appropriately aligned with the student’s field of study.</a:t>
            </a:r>
          </a:p>
        </p:txBody>
      </p:sp>
      <p:sp>
        <p:nvSpPr>
          <p:cNvPr id="12" name="Rectangle 11"/>
          <p:cNvSpPr/>
          <p:nvPr/>
        </p:nvSpPr>
        <p:spPr>
          <a:xfrm>
            <a:off x="163094" y="3571991"/>
            <a:ext cx="6379946" cy="830997"/>
          </a:xfrm>
          <a:prstGeom prst="rect">
            <a:avLst/>
          </a:prstGeom>
        </p:spPr>
        <p:txBody>
          <a:bodyPr wrap="square">
            <a:spAutoFit/>
          </a:bodyPr>
          <a:lstStyle/>
          <a:p>
            <a:pPr>
              <a:lnSpc>
                <a:spcPct val="120000"/>
              </a:lnSpc>
            </a:pPr>
            <a:r>
              <a:rPr lang="en-US" sz="2000" dirty="0"/>
              <a:t>Programs are clearly mapped out for students. Students know which courses they should take and in what sequence </a:t>
            </a:r>
          </a:p>
        </p:txBody>
      </p:sp>
      <p:sp>
        <p:nvSpPr>
          <p:cNvPr id="14" name="Rectangle 13"/>
          <p:cNvSpPr/>
          <p:nvPr/>
        </p:nvSpPr>
        <p:spPr>
          <a:xfrm>
            <a:off x="163094" y="4680476"/>
            <a:ext cx="6096000" cy="806375"/>
          </a:xfrm>
          <a:prstGeom prst="rect">
            <a:avLst/>
          </a:prstGeom>
        </p:spPr>
        <p:txBody>
          <a:bodyPr>
            <a:spAutoFit/>
          </a:bodyPr>
          <a:lstStyle/>
          <a:p>
            <a:pPr>
              <a:lnSpc>
                <a:spcPct val="120000"/>
              </a:lnSpc>
            </a:pPr>
            <a:r>
              <a:rPr lang="en-US" sz="2000" dirty="0"/>
              <a:t>Employment and further education opportunities targeted by each program are on the college website</a:t>
            </a:r>
          </a:p>
        </p:txBody>
      </p:sp>
      <p:sp>
        <p:nvSpPr>
          <p:cNvPr id="15" name="Rectangle 14"/>
          <p:cNvSpPr/>
          <p:nvPr/>
        </p:nvSpPr>
        <p:spPr>
          <a:xfrm>
            <a:off x="7230088" y="1884796"/>
            <a:ext cx="1638205" cy="400110"/>
          </a:xfrm>
          <a:prstGeom prst="rect">
            <a:avLst/>
          </a:prstGeom>
        </p:spPr>
        <p:txBody>
          <a:bodyPr wrap="none">
            <a:spAutoFit/>
          </a:bodyPr>
          <a:lstStyle/>
          <a:p>
            <a:pPr>
              <a:lnSpc>
                <a:spcPct val="100000"/>
              </a:lnSpc>
              <a:spcBef>
                <a:spcPts val="1800"/>
              </a:spcBef>
            </a:pPr>
            <a:r>
              <a:rPr lang="en-US" sz="2000" dirty="0"/>
              <a:t>Interest </a:t>
            </a:r>
            <a:r>
              <a:rPr lang="en-US" sz="2000" dirty="0" smtClean="0"/>
              <a:t>Areas</a:t>
            </a:r>
            <a:endParaRPr lang="en-US" sz="2000" dirty="0"/>
          </a:p>
        </p:txBody>
      </p:sp>
      <p:sp>
        <p:nvSpPr>
          <p:cNvPr id="16" name="Rectangle 15"/>
          <p:cNvSpPr/>
          <p:nvPr/>
        </p:nvSpPr>
        <p:spPr>
          <a:xfrm>
            <a:off x="7230088" y="2957040"/>
            <a:ext cx="1706493" cy="400110"/>
          </a:xfrm>
          <a:prstGeom prst="rect">
            <a:avLst/>
          </a:prstGeom>
        </p:spPr>
        <p:txBody>
          <a:bodyPr wrap="none">
            <a:spAutoFit/>
          </a:bodyPr>
          <a:lstStyle/>
          <a:p>
            <a:pPr>
              <a:lnSpc>
                <a:spcPct val="100000"/>
              </a:lnSpc>
              <a:spcBef>
                <a:spcPts val="1800"/>
              </a:spcBef>
            </a:pPr>
            <a:r>
              <a:rPr lang="en-US" sz="2000" dirty="0" smtClean="0"/>
              <a:t>Program Maps</a:t>
            </a:r>
            <a:endParaRPr lang="en-US" sz="2000" dirty="0"/>
          </a:p>
        </p:txBody>
      </p:sp>
      <p:sp>
        <p:nvSpPr>
          <p:cNvPr id="17" name="Rectangle 16"/>
          <p:cNvSpPr/>
          <p:nvPr/>
        </p:nvSpPr>
        <p:spPr>
          <a:xfrm>
            <a:off x="7230088" y="4002835"/>
            <a:ext cx="3493520" cy="400110"/>
          </a:xfrm>
          <a:prstGeom prst="rect">
            <a:avLst/>
          </a:prstGeom>
        </p:spPr>
        <p:txBody>
          <a:bodyPr wrap="none">
            <a:spAutoFit/>
          </a:bodyPr>
          <a:lstStyle/>
          <a:p>
            <a:pPr>
              <a:lnSpc>
                <a:spcPct val="100000"/>
              </a:lnSpc>
              <a:spcBef>
                <a:spcPts val="1800"/>
              </a:spcBef>
            </a:pPr>
            <a:r>
              <a:rPr lang="en-US" sz="2000" dirty="0"/>
              <a:t>Program Mapper includes this…</a:t>
            </a:r>
          </a:p>
        </p:txBody>
      </p:sp>
      <p:sp>
        <p:nvSpPr>
          <p:cNvPr id="18" name="Rectangle 17"/>
          <p:cNvSpPr/>
          <p:nvPr/>
        </p:nvSpPr>
        <p:spPr>
          <a:xfrm>
            <a:off x="7230088" y="4859489"/>
            <a:ext cx="1192955" cy="400110"/>
          </a:xfrm>
          <a:prstGeom prst="rect">
            <a:avLst/>
          </a:prstGeom>
        </p:spPr>
        <p:txBody>
          <a:bodyPr wrap="none">
            <a:spAutoFit/>
          </a:bodyPr>
          <a:lstStyle/>
          <a:p>
            <a:pPr>
              <a:lnSpc>
                <a:spcPct val="100000"/>
              </a:lnSpc>
              <a:spcBef>
                <a:spcPts val="1800"/>
              </a:spcBef>
            </a:pPr>
            <a:r>
              <a:rPr lang="en-US" sz="2000" dirty="0"/>
              <a:t>…and this</a:t>
            </a:r>
          </a:p>
        </p:txBody>
      </p:sp>
      <p:sp>
        <p:nvSpPr>
          <p:cNvPr id="19" name="Rectangle 18"/>
          <p:cNvSpPr/>
          <p:nvPr/>
        </p:nvSpPr>
        <p:spPr>
          <a:xfrm>
            <a:off x="7124300" y="5764339"/>
            <a:ext cx="5067700" cy="1015663"/>
          </a:xfrm>
          <a:prstGeom prst="rect">
            <a:avLst/>
          </a:prstGeom>
        </p:spPr>
        <p:txBody>
          <a:bodyPr wrap="square">
            <a:spAutoFit/>
          </a:bodyPr>
          <a:lstStyle/>
          <a:p>
            <a:pPr>
              <a:lnSpc>
                <a:spcPct val="100000"/>
              </a:lnSpc>
              <a:spcBef>
                <a:spcPts val="1800"/>
              </a:spcBef>
            </a:pPr>
            <a:r>
              <a:rPr lang="en-US" sz="2000" dirty="0" smtClean="0"/>
              <a:t>Students are </a:t>
            </a:r>
            <a:r>
              <a:rPr lang="en-US" sz="2000" dirty="0"/>
              <a:t>automatically placed in “SLAM” and “</a:t>
            </a:r>
            <a:r>
              <a:rPr lang="en-US" sz="2000" dirty="0" smtClean="0"/>
              <a:t>BSTEM” transfer-level </a:t>
            </a:r>
            <a:r>
              <a:rPr lang="en-US" sz="2000" dirty="0"/>
              <a:t>math courses based on their Program of Study </a:t>
            </a:r>
          </a:p>
        </p:txBody>
      </p:sp>
      <p:sp>
        <p:nvSpPr>
          <p:cNvPr id="20" name="Right Arrow 19"/>
          <p:cNvSpPr/>
          <p:nvPr/>
        </p:nvSpPr>
        <p:spPr>
          <a:xfrm>
            <a:off x="6543040" y="3061394"/>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a:off x="6539607" y="5930065"/>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6556719" y="4114211"/>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543040" y="5022138"/>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3"/>
          <a:stretch>
            <a:fillRect/>
          </a:stretch>
        </p:blipFill>
        <p:spPr>
          <a:xfrm>
            <a:off x="9234651" y="1657731"/>
            <a:ext cx="567866" cy="567866"/>
          </a:xfrm>
          <a:prstGeom prst="rect">
            <a:avLst/>
          </a:prstGeom>
        </p:spPr>
      </p:pic>
      <p:pic>
        <p:nvPicPr>
          <p:cNvPr id="27" name="Picture 26"/>
          <p:cNvPicPr>
            <a:picLocks noChangeAspect="1"/>
          </p:cNvPicPr>
          <p:nvPr/>
        </p:nvPicPr>
        <p:blipFill>
          <a:blip r:embed="rId3"/>
          <a:stretch>
            <a:fillRect/>
          </a:stretch>
        </p:blipFill>
        <p:spPr>
          <a:xfrm>
            <a:off x="9233315" y="2777461"/>
            <a:ext cx="567866" cy="567866"/>
          </a:xfrm>
          <a:prstGeom prst="rect">
            <a:avLst/>
          </a:prstGeom>
        </p:spPr>
      </p:pic>
      <p:pic>
        <p:nvPicPr>
          <p:cNvPr id="28" name="Picture 27"/>
          <p:cNvPicPr>
            <a:picLocks noChangeAspect="1"/>
          </p:cNvPicPr>
          <p:nvPr/>
        </p:nvPicPr>
        <p:blipFill>
          <a:blip r:embed="rId3"/>
          <a:stretch>
            <a:fillRect/>
          </a:stretch>
        </p:blipFill>
        <p:spPr>
          <a:xfrm>
            <a:off x="10961611" y="3783806"/>
            <a:ext cx="567866" cy="567866"/>
          </a:xfrm>
          <a:prstGeom prst="rect">
            <a:avLst/>
          </a:prstGeom>
        </p:spPr>
      </p:pic>
      <p:pic>
        <p:nvPicPr>
          <p:cNvPr id="29" name="Picture 28"/>
          <p:cNvPicPr>
            <a:picLocks noChangeAspect="1"/>
          </p:cNvPicPr>
          <p:nvPr/>
        </p:nvPicPr>
        <p:blipFill>
          <a:blip r:embed="rId3"/>
          <a:stretch>
            <a:fillRect/>
          </a:stretch>
        </p:blipFill>
        <p:spPr>
          <a:xfrm>
            <a:off x="8584360" y="4623752"/>
            <a:ext cx="567866" cy="567866"/>
          </a:xfrm>
          <a:prstGeom prst="rect">
            <a:avLst/>
          </a:prstGeom>
        </p:spPr>
      </p:pic>
      <p:pic>
        <p:nvPicPr>
          <p:cNvPr id="30" name="Picture 29"/>
          <p:cNvPicPr>
            <a:picLocks noChangeAspect="1"/>
          </p:cNvPicPr>
          <p:nvPr/>
        </p:nvPicPr>
        <p:blipFill>
          <a:blip r:embed="rId3"/>
          <a:stretch>
            <a:fillRect/>
          </a:stretch>
        </p:blipFill>
        <p:spPr>
          <a:xfrm>
            <a:off x="11624134" y="6207149"/>
            <a:ext cx="567866" cy="567866"/>
          </a:xfrm>
          <a:prstGeom prst="rect">
            <a:avLst/>
          </a:prstGeom>
        </p:spPr>
      </p:pic>
    </p:spTree>
    <p:extLst>
      <p:ext uri="{BB962C8B-B14F-4D97-AF65-F5344CB8AC3E}">
        <p14:creationId xmlns:p14="http://schemas.microsoft.com/office/powerpoint/2010/main" val="107199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p:bldP spid="11" grpId="0"/>
      <p:bldP spid="12" grpId="0"/>
      <p:bldP spid="14" grpId="0"/>
      <p:bldP spid="15" grpId="0"/>
      <p:bldP spid="16" grpId="0"/>
      <p:bldP spid="17" grpId="0"/>
      <p:bldP spid="18" grpId="0"/>
      <p:bldP spid="19" grpId="0"/>
      <p:bldP spid="20" grpId="0" animBg="1"/>
      <p:bldP spid="21" grpId="0" animBg="1"/>
      <p:bldP spid="22"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6543040" y="1636864"/>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txBox="1">
            <a:spLocks/>
          </p:cNvSpPr>
          <p:nvPr/>
        </p:nvSpPr>
        <p:spPr>
          <a:xfrm>
            <a:off x="7230088" y="1835067"/>
            <a:ext cx="5196127" cy="473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smtClean="0"/>
          </a:p>
          <a:p>
            <a:endParaRPr lang="en-US" dirty="0"/>
          </a:p>
        </p:txBody>
      </p:sp>
      <p:sp>
        <p:nvSpPr>
          <p:cNvPr id="9" name="Rectangle 8"/>
          <p:cNvSpPr/>
          <p:nvPr/>
        </p:nvSpPr>
        <p:spPr>
          <a:xfrm>
            <a:off x="217966" y="1613831"/>
            <a:ext cx="6096000" cy="1015663"/>
          </a:xfrm>
          <a:prstGeom prst="rect">
            <a:avLst/>
          </a:prstGeom>
        </p:spPr>
        <p:txBody>
          <a:bodyPr>
            <a:spAutoFit/>
          </a:bodyPr>
          <a:lstStyle/>
          <a:p>
            <a:r>
              <a:rPr lang="en-US" sz="2000" dirty="0"/>
              <a:t>Every new student is helped to explore career/college options, choose a program of study, and develop a full-program plan as soon as possible.</a:t>
            </a:r>
            <a:endParaRPr lang="en-US" sz="2000" dirty="0"/>
          </a:p>
        </p:txBody>
      </p:sp>
      <p:sp>
        <p:nvSpPr>
          <p:cNvPr id="11" name="Rectangle 10"/>
          <p:cNvSpPr/>
          <p:nvPr/>
        </p:nvSpPr>
        <p:spPr>
          <a:xfrm>
            <a:off x="215871" y="5505806"/>
            <a:ext cx="6096000" cy="1323439"/>
          </a:xfrm>
          <a:prstGeom prst="rect">
            <a:avLst/>
          </a:prstGeom>
        </p:spPr>
        <p:txBody>
          <a:bodyPr>
            <a:spAutoFit/>
          </a:bodyPr>
          <a:lstStyle/>
          <a:p>
            <a:pPr>
              <a:spcBef>
                <a:spcPts val="600"/>
              </a:spcBef>
            </a:pPr>
            <a:r>
              <a:rPr lang="en-US" sz="2000" dirty="0"/>
              <a:t>The college works with high schools and other feeders to motivate and prepare students to enter college-level coursework in a program of study when they enroll in college</a:t>
            </a:r>
          </a:p>
        </p:txBody>
      </p:sp>
      <p:sp>
        <p:nvSpPr>
          <p:cNvPr id="12" name="Rectangle 11"/>
          <p:cNvSpPr/>
          <p:nvPr/>
        </p:nvSpPr>
        <p:spPr>
          <a:xfrm>
            <a:off x="215871" y="2879451"/>
            <a:ext cx="6379946" cy="1323439"/>
          </a:xfrm>
          <a:prstGeom prst="rect">
            <a:avLst/>
          </a:prstGeom>
        </p:spPr>
        <p:txBody>
          <a:bodyPr wrap="square">
            <a:spAutoFit/>
          </a:bodyPr>
          <a:lstStyle/>
          <a:p>
            <a:r>
              <a:rPr lang="en-US" sz="2000" dirty="0"/>
              <a:t>Special supports are provided to help academically underprepared students to succeed in the program-relevant “</a:t>
            </a:r>
            <a:r>
              <a:rPr lang="en-US" sz="2000" u="sng" dirty="0"/>
              <a:t>gateway” </a:t>
            </a:r>
            <a:r>
              <a:rPr lang="en-US" sz="2000" b="1" u="sng" dirty="0"/>
              <a:t>math</a:t>
            </a:r>
            <a:r>
              <a:rPr lang="en-US" sz="2000" u="sng" dirty="0"/>
              <a:t> </a:t>
            </a:r>
            <a:r>
              <a:rPr lang="en-US" sz="2000" u="sng" dirty="0" smtClean="0"/>
              <a:t>and English </a:t>
            </a:r>
            <a:r>
              <a:rPr lang="en-US" sz="2000" dirty="0" smtClean="0"/>
              <a:t>courses </a:t>
            </a:r>
            <a:r>
              <a:rPr lang="en-US" sz="2000" dirty="0"/>
              <a:t>by the end of their first year. </a:t>
            </a:r>
          </a:p>
        </p:txBody>
      </p:sp>
      <p:sp>
        <p:nvSpPr>
          <p:cNvPr id="14" name="Rectangle 13"/>
          <p:cNvSpPr/>
          <p:nvPr/>
        </p:nvSpPr>
        <p:spPr>
          <a:xfrm>
            <a:off x="215871" y="4375181"/>
            <a:ext cx="6096000" cy="1015663"/>
          </a:xfrm>
          <a:prstGeom prst="rect">
            <a:avLst/>
          </a:prstGeom>
        </p:spPr>
        <p:txBody>
          <a:bodyPr>
            <a:spAutoFit/>
          </a:bodyPr>
          <a:lstStyle/>
          <a:p>
            <a:r>
              <a:rPr lang="en-US" sz="2000" dirty="0"/>
              <a:t>Intensive support is provided to </a:t>
            </a:r>
            <a:r>
              <a:rPr lang="en-US" sz="2000" u="sng" dirty="0"/>
              <a:t>help very poorly prepared students </a:t>
            </a:r>
            <a:r>
              <a:rPr lang="en-US" sz="2000" dirty="0"/>
              <a:t>to succeed in college-level courses as soon as possible.</a:t>
            </a:r>
          </a:p>
        </p:txBody>
      </p:sp>
      <p:sp>
        <p:nvSpPr>
          <p:cNvPr id="15" name="Rectangle 14"/>
          <p:cNvSpPr/>
          <p:nvPr/>
        </p:nvSpPr>
        <p:spPr>
          <a:xfrm>
            <a:off x="7124300" y="1552562"/>
            <a:ext cx="4823860" cy="1015663"/>
          </a:xfrm>
          <a:prstGeom prst="rect">
            <a:avLst/>
          </a:prstGeom>
        </p:spPr>
        <p:txBody>
          <a:bodyPr wrap="square">
            <a:spAutoFit/>
          </a:bodyPr>
          <a:lstStyle/>
          <a:p>
            <a:pPr>
              <a:lnSpc>
                <a:spcPct val="100000"/>
              </a:lnSpc>
            </a:pPr>
            <a:r>
              <a:rPr lang="en-US" sz="2000" dirty="0"/>
              <a:t>Priority Engagement </a:t>
            </a:r>
            <a:r>
              <a:rPr lang="en-US" sz="2000" dirty="0" smtClean="0"/>
              <a:t>Program aligned with Interest Areas</a:t>
            </a:r>
            <a:endParaRPr lang="en-US" sz="2000" dirty="0"/>
          </a:p>
          <a:p>
            <a:pPr>
              <a:lnSpc>
                <a:spcPct val="100000"/>
              </a:lnSpc>
            </a:pPr>
            <a:r>
              <a:rPr lang="en-US" sz="2000" dirty="0"/>
              <a:t>First-Year Experience:  </a:t>
            </a:r>
            <a:r>
              <a:rPr lang="en-US" sz="2000" dirty="0" smtClean="0"/>
              <a:t>Colts-Con (scaling)</a:t>
            </a:r>
            <a:endParaRPr lang="en-US" sz="2000" dirty="0"/>
          </a:p>
        </p:txBody>
      </p:sp>
      <p:sp>
        <p:nvSpPr>
          <p:cNvPr id="16" name="Rectangle 15"/>
          <p:cNvSpPr/>
          <p:nvPr/>
        </p:nvSpPr>
        <p:spPr>
          <a:xfrm>
            <a:off x="7230088" y="2957040"/>
            <a:ext cx="2655022" cy="707886"/>
          </a:xfrm>
          <a:prstGeom prst="rect">
            <a:avLst/>
          </a:prstGeom>
        </p:spPr>
        <p:txBody>
          <a:bodyPr wrap="none">
            <a:spAutoFit/>
          </a:bodyPr>
          <a:lstStyle/>
          <a:p>
            <a:pPr>
              <a:lnSpc>
                <a:spcPct val="100000"/>
              </a:lnSpc>
            </a:pPr>
            <a:r>
              <a:rPr lang="en-US" sz="2000" dirty="0" smtClean="0"/>
              <a:t>AB 705 Implementation</a:t>
            </a:r>
          </a:p>
          <a:p>
            <a:pPr>
              <a:lnSpc>
                <a:spcPct val="100000"/>
              </a:lnSpc>
            </a:pPr>
            <a:r>
              <a:rPr lang="en-US" sz="2000" dirty="0" smtClean="0"/>
              <a:t>Co-requisite courses</a:t>
            </a:r>
            <a:endParaRPr lang="en-US" sz="2000" dirty="0"/>
          </a:p>
        </p:txBody>
      </p:sp>
      <p:sp>
        <p:nvSpPr>
          <p:cNvPr id="18" name="Rectangle 17"/>
          <p:cNvSpPr/>
          <p:nvPr/>
        </p:nvSpPr>
        <p:spPr>
          <a:xfrm>
            <a:off x="7226655" y="4380998"/>
            <a:ext cx="4965345" cy="1477328"/>
          </a:xfrm>
          <a:prstGeom prst="rect">
            <a:avLst/>
          </a:prstGeom>
        </p:spPr>
        <p:txBody>
          <a:bodyPr wrap="square">
            <a:spAutoFit/>
          </a:bodyPr>
          <a:lstStyle/>
          <a:p>
            <a:pPr marL="285750" indent="-285750">
              <a:lnSpc>
                <a:spcPct val="100000"/>
              </a:lnSpc>
              <a:buFont typeface="Arial" panose="020B0604020202020204" pitchFamily="34" charset="0"/>
              <a:buChar char="•"/>
            </a:pPr>
            <a:r>
              <a:rPr lang="en-US" dirty="0" smtClean="0"/>
              <a:t>Embedded (EPIC) tutors (scaling)</a:t>
            </a:r>
          </a:p>
          <a:p>
            <a:pPr marL="285750" indent="-285750">
              <a:lnSpc>
                <a:spcPct val="100000"/>
              </a:lnSpc>
              <a:buFont typeface="Arial" panose="020B0604020202020204" pitchFamily="34" charset="0"/>
              <a:buChar char="•"/>
            </a:pPr>
            <a:r>
              <a:rPr lang="en-US" dirty="0" smtClean="0"/>
              <a:t>Writing Center (scaling)</a:t>
            </a:r>
          </a:p>
          <a:p>
            <a:pPr marL="285750" indent="-285750">
              <a:lnSpc>
                <a:spcPct val="100000"/>
              </a:lnSpc>
              <a:buFont typeface="Arial" panose="020B0604020202020204" pitchFamily="34" charset="0"/>
              <a:buChar char="•"/>
            </a:pPr>
            <a:r>
              <a:rPr lang="en-US" dirty="0" smtClean="0"/>
              <a:t>Special Programs (Promise, EOPS, etc. coordinating with Interest Area Success Teams (</a:t>
            </a:r>
            <a:r>
              <a:rPr lang="en-US" i="1" dirty="0" smtClean="0"/>
              <a:t>spring 2021 pilot</a:t>
            </a:r>
            <a:r>
              <a:rPr lang="en-US" dirty="0" smtClean="0"/>
              <a:t>)</a:t>
            </a:r>
            <a:endParaRPr lang="en-US" dirty="0"/>
          </a:p>
        </p:txBody>
      </p:sp>
      <p:sp>
        <p:nvSpPr>
          <p:cNvPr id="19" name="Rectangle 18"/>
          <p:cNvSpPr/>
          <p:nvPr/>
        </p:nvSpPr>
        <p:spPr>
          <a:xfrm>
            <a:off x="7226655" y="6012926"/>
            <a:ext cx="3012492" cy="403187"/>
          </a:xfrm>
          <a:prstGeom prst="rect">
            <a:avLst/>
          </a:prstGeom>
        </p:spPr>
        <p:txBody>
          <a:bodyPr wrap="square">
            <a:spAutoFit/>
          </a:bodyPr>
          <a:lstStyle/>
          <a:p>
            <a:pPr>
              <a:lnSpc>
                <a:spcPct val="100000"/>
              </a:lnSpc>
              <a:spcBef>
                <a:spcPts val="1800"/>
              </a:spcBef>
            </a:pPr>
            <a:r>
              <a:rPr lang="en-US" sz="2000" dirty="0" smtClean="0"/>
              <a:t>Dual enrollment (scaling)</a:t>
            </a:r>
            <a:endParaRPr lang="en-US" sz="2000" dirty="0"/>
          </a:p>
        </p:txBody>
      </p:sp>
      <p:sp>
        <p:nvSpPr>
          <p:cNvPr id="20" name="Right Arrow 19"/>
          <p:cNvSpPr/>
          <p:nvPr/>
        </p:nvSpPr>
        <p:spPr>
          <a:xfrm>
            <a:off x="6543040" y="3061394"/>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a:off x="6539607" y="6150452"/>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539607" y="4462323"/>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a:stretch>
            <a:fillRect/>
          </a:stretch>
        </p:blipFill>
        <p:spPr>
          <a:xfrm>
            <a:off x="11719794" y="1494790"/>
            <a:ext cx="374260" cy="374260"/>
          </a:xfrm>
          <a:prstGeom prst="rect">
            <a:avLst/>
          </a:prstGeom>
        </p:spPr>
      </p:pic>
      <p:pic>
        <p:nvPicPr>
          <p:cNvPr id="27" name="Picture 26"/>
          <p:cNvPicPr>
            <a:picLocks noChangeAspect="1"/>
          </p:cNvPicPr>
          <p:nvPr/>
        </p:nvPicPr>
        <p:blipFill>
          <a:blip r:embed="rId2"/>
          <a:stretch>
            <a:fillRect/>
          </a:stretch>
        </p:blipFill>
        <p:spPr>
          <a:xfrm>
            <a:off x="9990898" y="3059057"/>
            <a:ext cx="398192" cy="398192"/>
          </a:xfrm>
          <a:prstGeom prst="rect">
            <a:avLst/>
          </a:prstGeom>
        </p:spPr>
      </p:pic>
      <p:pic>
        <p:nvPicPr>
          <p:cNvPr id="2" name="Picture 1"/>
          <p:cNvPicPr>
            <a:picLocks noChangeAspect="1"/>
          </p:cNvPicPr>
          <p:nvPr/>
        </p:nvPicPr>
        <p:blipFill>
          <a:blip r:embed="rId3"/>
          <a:stretch>
            <a:fillRect/>
          </a:stretch>
        </p:blipFill>
        <p:spPr>
          <a:xfrm>
            <a:off x="-1" y="-1"/>
            <a:ext cx="4409441" cy="1162489"/>
          </a:xfrm>
          <a:prstGeom prst="rect">
            <a:avLst/>
          </a:prstGeom>
        </p:spPr>
      </p:pic>
    </p:spTree>
    <p:extLst>
      <p:ext uri="{BB962C8B-B14F-4D97-AF65-F5344CB8AC3E}">
        <p14:creationId xmlns:p14="http://schemas.microsoft.com/office/powerpoint/2010/main" val="54612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1" grpId="0"/>
      <p:bldP spid="12" grpId="0"/>
      <p:bldP spid="14" grpId="0"/>
      <p:bldP spid="15" grpId="0"/>
      <p:bldP spid="16" grpId="0"/>
      <p:bldP spid="18" grpId="0"/>
      <p:bldP spid="19" grpId="0"/>
      <p:bldP spid="20" grpId="0" animBg="1"/>
      <p:bldP spid="21"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6494575" y="1496548"/>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txBox="1">
            <a:spLocks/>
          </p:cNvSpPr>
          <p:nvPr/>
        </p:nvSpPr>
        <p:spPr>
          <a:xfrm>
            <a:off x="7230088" y="1835067"/>
            <a:ext cx="5196127" cy="473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smtClean="0"/>
          </a:p>
          <a:p>
            <a:endParaRPr lang="en-US" dirty="0"/>
          </a:p>
        </p:txBody>
      </p:sp>
      <p:sp>
        <p:nvSpPr>
          <p:cNvPr id="9" name="Rectangle 8"/>
          <p:cNvSpPr/>
          <p:nvPr/>
        </p:nvSpPr>
        <p:spPr>
          <a:xfrm>
            <a:off x="217966" y="1451271"/>
            <a:ext cx="6096000" cy="1015663"/>
          </a:xfrm>
          <a:prstGeom prst="rect">
            <a:avLst/>
          </a:prstGeom>
        </p:spPr>
        <p:txBody>
          <a:bodyPr>
            <a:spAutoFit/>
          </a:bodyPr>
          <a:lstStyle/>
          <a:p>
            <a:r>
              <a:rPr lang="en-US" sz="2000" dirty="0"/>
              <a:t>Advisors monitor which program every student is in and how far along the student is toward completing the program requirements.</a:t>
            </a:r>
          </a:p>
        </p:txBody>
      </p:sp>
      <p:sp>
        <p:nvSpPr>
          <p:cNvPr id="11" name="Rectangle 10"/>
          <p:cNvSpPr/>
          <p:nvPr/>
        </p:nvSpPr>
        <p:spPr>
          <a:xfrm>
            <a:off x="215871" y="5322926"/>
            <a:ext cx="6096000" cy="1631216"/>
          </a:xfrm>
          <a:prstGeom prst="rect">
            <a:avLst/>
          </a:prstGeom>
        </p:spPr>
        <p:txBody>
          <a:bodyPr>
            <a:spAutoFit/>
          </a:bodyPr>
          <a:lstStyle/>
          <a:p>
            <a:r>
              <a:rPr lang="en-US" sz="2000" dirty="0"/>
              <a:t>The college schedules courses to ensure students can take the courses they need when they need them, can plan their lives around school from one term to the next, and can complete their programs in as short a time as possible.</a:t>
            </a:r>
            <a:endParaRPr lang="en-US" sz="2000" dirty="0"/>
          </a:p>
        </p:txBody>
      </p:sp>
      <p:sp>
        <p:nvSpPr>
          <p:cNvPr id="12" name="Rectangle 11"/>
          <p:cNvSpPr/>
          <p:nvPr/>
        </p:nvSpPr>
        <p:spPr>
          <a:xfrm>
            <a:off x="215871" y="2716891"/>
            <a:ext cx="6379946" cy="707886"/>
          </a:xfrm>
          <a:prstGeom prst="rect">
            <a:avLst/>
          </a:prstGeom>
        </p:spPr>
        <p:txBody>
          <a:bodyPr wrap="square">
            <a:spAutoFit/>
          </a:bodyPr>
          <a:lstStyle/>
          <a:p>
            <a:r>
              <a:rPr lang="en-US" sz="2000" dirty="0"/>
              <a:t>Students can easily see how far they have come and what they need to do to complete their program.</a:t>
            </a:r>
          </a:p>
        </p:txBody>
      </p:sp>
      <p:sp>
        <p:nvSpPr>
          <p:cNvPr id="14" name="Rectangle 13"/>
          <p:cNvSpPr/>
          <p:nvPr/>
        </p:nvSpPr>
        <p:spPr>
          <a:xfrm>
            <a:off x="191925" y="3768183"/>
            <a:ext cx="6096000" cy="1323439"/>
          </a:xfrm>
          <a:prstGeom prst="rect">
            <a:avLst/>
          </a:prstGeom>
        </p:spPr>
        <p:txBody>
          <a:bodyPr>
            <a:spAutoFit/>
          </a:bodyPr>
          <a:lstStyle/>
          <a:p>
            <a:r>
              <a:rPr lang="en-US" sz="2000" dirty="0"/>
              <a:t>Advisors and students are alerted when students are at risk of falling off their program plans and have policies and supports in place to intervene in ways that help students get back on track.</a:t>
            </a:r>
          </a:p>
        </p:txBody>
      </p:sp>
      <p:sp>
        <p:nvSpPr>
          <p:cNvPr id="15" name="Rectangle 14"/>
          <p:cNvSpPr/>
          <p:nvPr/>
        </p:nvSpPr>
        <p:spPr>
          <a:xfrm>
            <a:off x="7124300" y="1410322"/>
            <a:ext cx="4823860" cy="954107"/>
          </a:xfrm>
          <a:prstGeom prst="rect">
            <a:avLst/>
          </a:prstGeom>
        </p:spPr>
        <p:txBody>
          <a:bodyPr wrap="square">
            <a:spAutoFit/>
          </a:bodyPr>
          <a:lstStyle/>
          <a:p>
            <a:pPr>
              <a:lnSpc>
                <a:spcPct val="100000"/>
              </a:lnSpc>
            </a:pPr>
            <a:r>
              <a:rPr lang="en-US" sz="2000" dirty="0" smtClean="0"/>
              <a:t>Interest Area Success Teams:</a:t>
            </a:r>
            <a:endParaRPr lang="en-US" sz="2000" dirty="0"/>
          </a:p>
          <a:p>
            <a:pPr lvl="1"/>
            <a:r>
              <a:rPr lang="en-US" dirty="0" smtClean="0"/>
              <a:t>Counselors, Retention Specialists, </a:t>
            </a:r>
            <a:r>
              <a:rPr lang="en-US" dirty="0" err="1" smtClean="0"/>
              <a:t>etc</a:t>
            </a:r>
            <a:endParaRPr lang="en-US" dirty="0" smtClean="0"/>
          </a:p>
          <a:p>
            <a:pPr lvl="1"/>
            <a:r>
              <a:rPr lang="en-US" i="1" dirty="0" smtClean="0"/>
              <a:t>(spring 2021 pilot)</a:t>
            </a:r>
            <a:endParaRPr lang="en-US" i="1" dirty="0"/>
          </a:p>
        </p:txBody>
      </p:sp>
      <p:sp>
        <p:nvSpPr>
          <p:cNvPr id="16" name="Rectangle 15"/>
          <p:cNvSpPr/>
          <p:nvPr/>
        </p:nvSpPr>
        <p:spPr>
          <a:xfrm>
            <a:off x="7230088" y="2703040"/>
            <a:ext cx="3386953" cy="400110"/>
          </a:xfrm>
          <a:prstGeom prst="rect">
            <a:avLst/>
          </a:prstGeom>
        </p:spPr>
        <p:txBody>
          <a:bodyPr wrap="none">
            <a:spAutoFit/>
          </a:bodyPr>
          <a:lstStyle/>
          <a:p>
            <a:pPr>
              <a:lnSpc>
                <a:spcPct val="100000"/>
              </a:lnSpc>
            </a:pPr>
            <a:r>
              <a:rPr lang="en-US" sz="2000" dirty="0" smtClean="0"/>
              <a:t>CRM/Degree Works (in design)</a:t>
            </a:r>
            <a:endParaRPr lang="en-US" sz="2000" dirty="0"/>
          </a:p>
        </p:txBody>
      </p:sp>
      <p:sp>
        <p:nvSpPr>
          <p:cNvPr id="18" name="Rectangle 17"/>
          <p:cNvSpPr/>
          <p:nvPr/>
        </p:nvSpPr>
        <p:spPr>
          <a:xfrm>
            <a:off x="7230088" y="3814843"/>
            <a:ext cx="5064592" cy="707886"/>
          </a:xfrm>
          <a:prstGeom prst="rect">
            <a:avLst/>
          </a:prstGeom>
        </p:spPr>
        <p:txBody>
          <a:bodyPr wrap="none">
            <a:spAutoFit/>
          </a:bodyPr>
          <a:lstStyle/>
          <a:p>
            <a:pPr>
              <a:lnSpc>
                <a:spcPct val="100000"/>
              </a:lnSpc>
            </a:pPr>
            <a:r>
              <a:rPr lang="en-US" sz="2000" dirty="0" smtClean="0"/>
              <a:t>Success Teams monitor via the CRM (in design)</a:t>
            </a:r>
          </a:p>
          <a:p>
            <a:pPr>
              <a:lnSpc>
                <a:spcPct val="100000"/>
              </a:lnSpc>
            </a:pPr>
            <a:r>
              <a:rPr lang="en-US" sz="2000" dirty="0" smtClean="0"/>
              <a:t>Early Alert (scaling as part of the CRM)</a:t>
            </a:r>
          </a:p>
        </p:txBody>
      </p:sp>
      <p:sp>
        <p:nvSpPr>
          <p:cNvPr id="19" name="Rectangle 18"/>
          <p:cNvSpPr/>
          <p:nvPr/>
        </p:nvSpPr>
        <p:spPr>
          <a:xfrm>
            <a:off x="7124300" y="5267706"/>
            <a:ext cx="4376820" cy="1246495"/>
          </a:xfrm>
          <a:prstGeom prst="rect">
            <a:avLst/>
          </a:prstGeom>
        </p:spPr>
        <p:txBody>
          <a:bodyPr wrap="square">
            <a:spAutoFit/>
          </a:bodyPr>
          <a:lstStyle/>
          <a:p>
            <a:pPr>
              <a:lnSpc>
                <a:spcPct val="100000"/>
              </a:lnSpc>
              <a:spcBef>
                <a:spcPts val="1800"/>
              </a:spcBef>
            </a:pPr>
            <a:r>
              <a:rPr lang="en-US" sz="2000" dirty="0" smtClean="0"/>
              <a:t>Course Availability clearly communicated in the Catalog</a:t>
            </a:r>
          </a:p>
          <a:p>
            <a:pPr>
              <a:lnSpc>
                <a:spcPct val="100000"/>
              </a:lnSpc>
              <a:spcBef>
                <a:spcPts val="1800"/>
              </a:spcBef>
            </a:pPr>
            <a:r>
              <a:rPr lang="en-US" sz="2000" dirty="0" smtClean="0"/>
              <a:t>Schedule Optimization (scaling)</a:t>
            </a:r>
          </a:p>
        </p:txBody>
      </p:sp>
      <p:sp>
        <p:nvSpPr>
          <p:cNvPr id="20" name="Right Arrow 19"/>
          <p:cNvSpPr/>
          <p:nvPr/>
        </p:nvSpPr>
        <p:spPr>
          <a:xfrm>
            <a:off x="6505007" y="2794480"/>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a:off x="6494575" y="5362927"/>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499857" y="3921599"/>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p:nvPicPr>
        <p:blipFill>
          <a:blip r:embed="rId2"/>
          <a:stretch>
            <a:fillRect/>
          </a:stretch>
        </p:blipFill>
        <p:spPr>
          <a:xfrm>
            <a:off x="10417945" y="5467698"/>
            <a:ext cx="398192" cy="398192"/>
          </a:xfrm>
          <a:prstGeom prst="rect">
            <a:avLst/>
          </a:prstGeom>
        </p:spPr>
      </p:pic>
      <p:pic>
        <p:nvPicPr>
          <p:cNvPr id="24" name="Picture 23"/>
          <p:cNvPicPr>
            <a:picLocks noChangeAspect="1"/>
          </p:cNvPicPr>
          <p:nvPr/>
        </p:nvPicPr>
        <p:blipFill>
          <a:blip r:embed="rId3"/>
          <a:stretch>
            <a:fillRect/>
          </a:stretch>
        </p:blipFill>
        <p:spPr>
          <a:xfrm>
            <a:off x="0" y="0"/>
            <a:ext cx="4010025" cy="1333500"/>
          </a:xfrm>
          <a:prstGeom prst="rect">
            <a:avLst/>
          </a:prstGeom>
        </p:spPr>
      </p:pic>
    </p:spTree>
    <p:extLst>
      <p:ext uri="{BB962C8B-B14F-4D97-AF65-F5344CB8AC3E}">
        <p14:creationId xmlns:p14="http://schemas.microsoft.com/office/powerpoint/2010/main" val="261972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1" grpId="0"/>
      <p:bldP spid="12" grpId="0"/>
      <p:bldP spid="14" grpId="0"/>
      <p:bldP spid="15" grpId="0"/>
      <p:bldP spid="16" grpId="0"/>
      <p:bldP spid="18" grpId="0"/>
      <p:bldP spid="19" grpId="0"/>
      <p:bldP spid="20" grpId="0" animBg="1"/>
      <p:bldP spid="21"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6494575" y="1496548"/>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txBox="1">
            <a:spLocks/>
          </p:cNvSpPr>
          <p:nvPr/>
        </p:nvSpPr>
        <p:spPr>
          <a:xfrm>
            <a:off x="7230088" y="1835067"/>
            <a:ext cx="5196127" cy="473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smtClean="0"/>
          </a:p>
          <a:p>
            <a:endParaRPr lang="en-US" dirty="0"/>
          </a:p>
        </p:txBody>
      </p:sp>
      <p:sp>
        <p:nvSpPr>
          <p:cNvPr id="9" name="Rectangle 8"/>
          <p:cNvSpPr/>
          <p:nvPr/>
        </p:nvSpPr>
        <p:spPr>
          <a:xfrm>
            <a:off x="217966" y="1451271"/>
            <a:ext cx="6096000" cy="1015663"/>
          </a:xfrm>
          <a:prstGeom prst="rect">
            <a:avLst/>
          </a:prstGeom>
        </p:spPr>
        <p:txBody>
          <a:bodyPr>
            <a:spAutoFit/>
          </a:bodyPr>
          <a:lstStyle/>
          <a:p>
            <a:r>
              <a:rPr lang="en-US" sz="2000" u="sng" dirty="0"/>
              <a:t>Program learning outcomes are aligned </a:t>
            </a:r>
            <a:r>
              <a:rPr lang="en-US" sz="2000" dirty="0"/>
              <a:t>with the requirements for success in the further education and employment outcomes targeted by each program.</a:t>
            </a:r>
            <a:endParaRPr lang="en-US" sz="2000" dirty="0"/>
          </a:p>
        </p:txBody>
      </p:sp>
      <p:sp>
        <p:nvSpPr>
          <p:cNvPr id="12" name="Rectangle 11"/>
          <p:cNvSpPr/>
          <p:nvPr/>
        </p:nvSpPr>
        <p:spPr>
          <a:xfrm>
            <a:off x="215871" y="2716891"/>
            <a:ext cx="6379946" cy="1631216"/>
          </a:xfrm>
          <a:prstGeom prst="rect">
            <a:avLst/>
          </a:prstGeom>
        </p:spPr>
        <p:txBody>
          <a:bodyPr wrap="square">
            <a:spAutoFit/>
          </a:bodyPr>
          <a:lstStyle/>
          <a:p>
            <a:r>
              <a:rPr lang="en-US" sz="2000" dirty="0"/>
              <a:t>Instruction across programs (especially in program introductory courses) engages students in active and applied learning, encouraging them to think critically, solve meaningful problems, and work and communicate effectively with others. </a:t>
            </a:r>
          </a:p>
        </p:txBody>
      </p:sp>
      <p:sp>
        <p:nvSpPr>
          <p:cNvPr id="14" name="Rectangle 13"/>
          <p:cNvSpPr/>
          <p:nvPr/>
        </p:nvSpPr>
        <p:spPr>
          <a:xfrm>
            <a:off x="215871" y="4575209"/>
            <a:ext cx="6096000" cy="1938992"/>
          </a:xfrm>
          <a:prstGeom prst="rect">
            <a:avLst/>
          </a:prstGeom>
        </p:spPr>
        <p:txBody>
          <a:bodyPr>
            <a:spAutoFit/>
          </a:bodyPr>
          <a:lstStyle/>
          <a:p>
            <a:r>
              <a:rPr lang="en-US" sz="2000" dirty="0"/>
              <a:t>Students have ample opportunity to apply and deepen knowledge and skills through projects, internships, co-ops, clinical placements, group projects outside of class, service learning, study abroad and other experiential learning activities that program faculty intentionally embed into coursework.</a:t>
            </a:r>
          </a:p>
        </p:txBody>
      </p:sp>
      <p:sp>
        <p:nvSpPr>
          <p:cNvPr id="15" name="Rectangle 14"/>
          <p:cNvSpPr/>
          <p:nvPr/>
        </p:nvSpPr>
        <p:spPr>
          <a:xfrm>
            <a:off x="7124300" y="1410322"/>
            <a:ext cx="4823860" cy="400110"/>
          </a:xfrm>
          <a:prstGeom prst="rect">
            <a:avLst/>
          </a:prstGeom>
        </p:spPr>
        <p:txBody>
          <a:bodyPr wrap="square">
            <a:spAutoFit/>
          </a:bodyPr>
          <a:lstStyle/>
          <a:p>
            <a:pPr>
              <a:lnSpc>
                <a:spcPct val="100000"/>
              </a:lnSpc>
            </a:pPr>
            <a:r>
              <a:rPr lang="en-US" sz="2000" dirty="0" smtClean="0"/>
              <a:t>Program Learning Outcomes (to be updated)</a:t>
            </a:r>
            <a:endParaRPr lang="en-US" i="1" dirty="0"/>
          </a:p>
        </p:txBody>
      </p:sp>
      <p:sp>
        <p:nvSpPr>
          <p:cNvPr id="16" name="Rectangle 15"/>
          <p:cNvSpPr/>
          <p:nvPr/>
        </p:nvSpPr>
        <p:spPr>
          <a:xfrm>
            <a:off x="7230089" y="2703040"/>
            <a:ext cx="4799352" cy="1015663"/>
          </a:xfrm>
          <a:prstGeom prst="rect">
            <a:avLst/>
          </a:prstGeom>
        </p:spPr>
        <p:txBody>
          <a:bodyPr wrap="square">
            <a:spAutoFit/>
          </a:bodyPr>
          <a:lstStyle/>
          <a:p>
            <a:pPr>
              <a:lnSpc>
                <a:spcPct val="100000"/>
              </a:lnSpc>
            </a:pPr>
            <a:r>
              <a:rPr lang="en-US" sz="2000" dirty="0" smtClean="0"/>
              <a:t>English contextualized for STEM programs</a:t>
            </a:r>
          </a:p>
          <a:p>
            <a:pPr>
              <a:lnSpc>
                <a:spcPct val="100000"/>
              </a:lnSpc>
            </a:pPr>
            <a:r>
              <a:rPr lang="en-US" sz="2000" dirty="0" smtClean="0"/>
              <a:t>(not systematic)</a:t>
            </a:r>
          </a:p>
          <a:p>
            <a:pPr>
              <a:lnSpc>
                <a:spcPct val="100000"/>
              </a:lnSpc>
            </a:pPr>
            <a:r>
              <a:rPr lang="en-US" sz="2000" dirty="0" smtClean="0"/>
              <a:t>Course Outlines aligned to ILOs</a:t>
            </a:r>
            <a:endParaRPr lang="en-US" sz="2000" dirty="0"/>
          </a:p>
        </p:txBody>
      </p:sp>
      <p:sp>
        <p:nvSpPr>
          <p:cNvPr id="18" name="Rectangle 17"/>
          <p:cNvSpPr/>
          <p:nvPr/>
        </p:nvSpPr>
        <p:spPr>
          <a:xfrm>
            <a:off x="7227993" y="4616867"/>
            <a:ext cx="4712100" cy="1015663"/>
          </a:xfrm>
          <a:prstGeom prst="rect">
            <a:avLst/>
          </a:prstGeom>
        </p:spPr>
        <p:txBody>
          <a:bodyPr wrap="square">
            <a:spAutoFit/>
          </a:bodyPr>
          <a:lstStyle/>
          <a:p>
            <a:r>
              <a:rPr lang="en-US" sz="2000" dirty="0"/>
              <a:t>Career exploration courses and activities for all students across Interest Areas </a:t>
            </a:r>
            <a:r>
              <a:rPr lang="en-US" sz="2000" dirty="0" smtClean="0"/>
              <a:t>  (under development)</a:t>
            </a:r>
            <a:endParaRPr lang="en-US" sz="2000" dirty="0"/>
          </a:p>
        </p:txBody>
      </p:sp>
      <p:sp>
        <p:nvSpPr>
          <p:cNvPr id="20" name="Right Arrow 19"/>
          <p:cNvSpPr/>
          <p:nvPr/>
        </p:nvSpPr>
        <p:spPr>
          <a:xfrm>
            <a:off x="6505007" y="2794480"/>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505007" y="4674580"/>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stretch>
            <a:fillRect/>
          </a:stretch>
        </p:blipFill>
        <p:spPr>
          <a:xfrm>
            <a:off x="0" y="0"/>
            <a:ext cx="3781425" cy="1343025"/>
          </a:xfrm>
          <a:prstGeom prst="rect">
            <a:avLst/>
          </a:prstGeom>
        </p:spPr>
      </p:pic>
      <p:pic>
        <p:nvPicPr>
          <p:cNvPr id="25" name="Picture 24"/>
          <p:cNvPicPr>
            <a:picLocks noChangeAspect="1"/>
          </p:cNvPicPr>
          <p:nvPr/>
        </p:nvPicPr>
        <p:blipFill>
          <a:blip r:embed="rId3"/>
          <a:stretch>
            <a:fillRect/>
          </a:stretch>
        </p:blipFill>
        <p:spPr>
          <a:xfrm>
            <a:off x="10620818" y="3231191"/>
            <a:ext cx="398192" cy="398192"/>
          </a:xfrm>
          <a:prstGeom prst="rect">
            <a:avLst/>
          </a:prstGeom>
        </p:spPr>
      </p:pic>
    </p:spTree>
    <p:extLst>
      <p:ext uri="{BB962C8B-B14F-4D97-AF65-F5344CB8AC3E}">
        <p14:creationId xmlns:p14="http://schemas.microsoft.com/office/powerpoint/2010/main" val="407999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2" grpId="0"/>
      <p:bldP spid="14" grpId="0"/>
      <p:bldP spid="15" grpId="0"/>
      <p:bldP spid="16" grpId="0"/>
      <p:bldP spid="18" grpId="0"/>
      <p:bldP spid="20"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6501450" y="1564626"/>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txBox="1">
            <a:spLocks/>
          </p:cNvSpPr>
          <p:nvPr/>
        </p:nvSpPr>
        <p:spPr>
          <a:xfrm>
            <a:off x="7230088" y="1835067"/>
            <a:ext cx="5196127" cy="473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smtClean="0"/>
          </a:p>
          <a:p>
            <a:endParaRPr lang="en-US" dirty="0"/>
          </a:p>
        </p:txBody>
      </p:sp>
      <p:sp>
        <p:nvSpPr>
          <p:cNvPr id="9" name="Rectangle 8"/>
          <p:cNvSpPr/>
          <p:nvPr/>
        </p:nvSpPr>
        <p:spPr>
          <a:xfrm>
            <a:off x="217966" y="1451271"/>
            <a:ext cx="6096000" cy="1323439"/>
          </a:xfrm>
          <a:prstGeom prst="rect">
            <a:avLst/>
          </a:prstGeom>
        </p:spPr>
        <p:txBody>
          <a:bodyPr>
            <a:spAutoFit/>
          </a:bodyPr>
          <a:lstStyle/>
          <a:p>
            <a:r>
              <a:rPr lang="en-US" sz="2000" dirty="0"/>
              <a:t>Faculty/programs assess whether students are mastering learning outcomes and building skills across each program, in both arts and sciences and career/technical programs.</a:t>
            </a:r>
          </a:p>
        </p:txBody>
      </p:sp>
      <p:sp>
        <p:nvSpPr>
          <p:cNvPr id="12" name="Rectangle 11"/>
          <p:cNvSpPr/>
          <p:nvPr/>
        </p:nvSpPr>
        <p:spPr>
          <a:xfrm>
            <a:off x="215871" y="2921556"/>
            <a:ext cx="6379946" cy="1323439"/>
          </a:xfrm>
          <a:prstGeom prst="rect">
            <a:avLst/>
          </a:prstGeom>
        </p:spPr>
        <p:txBody>
          <a:bodyPr wrap="square">
            <a:spAutoFit/>
          </a:bodyPr>
          <a:lstStyle/>
          <a:p>
            <a:r>
              <a:rPr lang="en-US" sz="2000" dirty="0"/>
              <a:t>Results of learning outcomes assessments are used to improve teaching and learning through program review, professional development, and other intentional campus efforts.</a:t>
            </a:r>
          </a:p>
        </p:txBody>
      </p:sp>
      <p:sp>
        <p:nvSpPr>
          <p:cNvPr id="14" name="Rectangle 13"/>
          <p:cNvSpPr/>
          <p:nvPr/>
        </p:nvSpPr>
        <p:spPr>
          <a:xfrm>
            <a:off x="215871" y="4441718"/>
            <a:ext cx="6096000" cy="1015663"/>
          </a:xfrm>
          <a:prstGeom prst="rect">
            <a:avLst/>
          </a:prstGeom>
        </p:spPr>
        <p:txBody>
          <a:bodyPr>
            <a:spAutoFit/>
          </a:bodyPr>
          <a:lstStyle/>
          <a:p>
            <a:r>
              <a:rPr lang="en-US" sz="2000" dirty="0"/>
              <a:t>The college helps students document their learning for employers and universities through </a:t>
            </a:r>
            <a:r>
              <a:rPr lang="en-US" sz="2000" b="1" dirty="0"/>
              <a:t>portfolios</a:t>
            </a:r>
            <a:r>
              <a:rPr lang="en-US" sz="2000" dirty="0"/>
              <a:t> and other means beyond transcripts.</a:t>
            </a:r>
          </a:p>
        </p:txBody>
      </p:sp>
      <p:sp>
        <p:nvSpPr>
          <p:cNvPr id="15" name="Rectangle 14"/>
          <p:cNvSpPr/>
          <p:nvPr/>
        </p:nvSpPr>
        <p:spPr>
          <a:xfrm>
            <a:off x="7227993" y="1440671"/>
            <a:ext cx="4823860" cy="400110"/>
          </a:xfrm>
          <a:prstGeom prst="rect">
            <a:avLst/>
          </a:prstGeom>
        </p:spPr>
        <p:txBody>
          <a:bodyPr wrap="square">
            <a:spAutoFit/>
          </a:bodyPr>
          <a:lstStyle/>
          <a:p>
            <a:pPr>
              <a:lnSpc>
                <a:spcPct val="100000"/>
              </a:lnSpc>
            </a:pPr>
            <a:r>
              <a:rPr lang="en-US" sz="2000" dirty="0" smtClean="0"/>
              <a:t>All faculty assess SLO’s regularly</a:t>
            </a:r>
            <a:endParaRPr lang="en-US" i="1" dirty="0"/>
          </a:p>
        </p:txBody>
      </p:sp>
      <p:sp>
        <p:nvSpPr>
          <p:cNvPr id="16" name="Rectangle 15"/>
          <p:cNvSpPr/>
          <p:nvPr/>
        </p:nvSpPr>
        <p:spPr>
          <a:xfrm>
            <a:off x="7230089" y="2703040"/>
            <a:ext cx="4799352" cy="707886"/>
          </a:xfrm>
          <a:prstGeom prst="rect">
            <a:avLst/>
          </a:prstGeom>
        </p:spPr>
        <p:txBody>
          <a:bodyPr wrap="square">
            <a:spAutoFit/>
          </a:bodyPr>
          <a:lstStyle/>
          <a:p>
            <a:pPr>
              <a:lnSpc>
                <a:spcPct val="100000"/>
              </a:lnSpc>
            </a:pPr>
            <a:r>
              <a:rPr lang="en-US" sz="2000" dirty="0"/>
              <a:t>Programs use SLO assessments to inform program review</a:t>
            </a:r>
            <a:endParaRPr lang="en-US" sz="2000" i="1" dirty="0"/>
          </a:p>
        </p:txBody>
      </p:sp>
      <p:sp>
        <p:nvSpPr>
          <p:cNvPr id="18" name="Rectangle 17"/>
          <p:cNvSpPr/>
          <p:nvPr/>
        </p:nvSpPr>
        <p:spPr>
          <a:xfrm>
            <a:off x="7227993" y="4397602"/>
            <a:ext cx="4712100" cy="1323439"/>
          </a:xfrm>
          <a:prstGeom prst="rect">
            <a:avLst/>
          </a:prstGeom>
        </p:spPr>
        <p:txBody>
          <a:bodyPr wrap="square">
            <a:spAutoFit/>
          </a:bodyPr>
          <a:lstStyle/>
          <a:p>
            <a:r>
              <a:rPr lang="en-US" sz="2000" dirty="0" smtClean="0"/>
              <a:t>Interest Area faculty </a:t>
            </a:r>
            <a:r>
              <a:rPr lang="en-US" sz="2000" dirty="0"/>
              <a:t>leads to discuss ways to document student learning, for example </a:t>
            </a:r>
            <a:r>
              <a:rPr lang="en-US" sz="2000" dirty="0" err="1"/>
              <a:t>Portfolium</a:t>
            </a:r>
            <a:r>
              <a:rPr lang="en-US" sz="2000" dirty="0"/>
              <a:t>; Signature Work </a:t>
            </a:r>
            <a:r>
              <a:rPr lang="en-US" sz="2000" dirty="0" smtClean="0"/>
              <a:t>(needed)</a:t>
            </a:r>
            <a:endParaRPr lang="en-US" sz="2000" dirty="0"/>
          </a:p>
          <a:p>
            <a:r>
              <a:rPr lang="en-US" sz="2000" dirty="0"/>
              <a:t> </a:t>
            </a:r>
          </a:p>
        </p:txBody>
      </p:sp>
      <p:sp>
        <p:nvSpPr>
          <p:cNvPr id="20" name="Right Arrow 19"/>
          <p:cNvSpPr/>
          <p:nvPr/>
        </p:nvSpPr>
        <p:spPr>
          <a:xfrm>
            <a:off x="6505007" y="2966833"/>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507219" y="4527884"/>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stretch>
            <a:fillRect/>
          </a:stretch>
        </p:blipFill>
        <p:spPr>
          <a:xfrm>
            <a:off x="0" y="0"/>
            <a:ext cx="3781425" cy="1343025"/>
          </a:xfrm>
          <a:prstGeom prst="rect">
            <a:avLst/>
          </a:prstGeom>
        </p:spPr>
      </p:pic>
      <p:pic>
        <p:nvPicPr>
          <p:cNvPr id="25" name="Picture 24"/>
          <p:cNvPicPr>
            <a:picLocks noChangeAspect="1"/>
          </p:cNvPicPr>
          <p:nvPr/>
        </p:nvPicPr>
        <p:blipFill>
          <a:blip r:embed="rId3"/>
          <a:stretch>
            <a:fillRect/>
          </a:stretch>
        </p:blipFill>
        <p:spPr>
          <a:xfrm>
            <a:off x="10832353" y="1376689"/>
            <a:ext cx="398192" cy="398192"/>
          </a:xfrm>
          <a:prstGeom prst="rect">
            <a:avLst/>
          </a:prstGeom>
        </p:spPr>
      </p:pic>
      <p:sp>
        <p:nvSpPr>
          <p:cNvPr id="3" name="Rectangle 2"/>
          <p:cNvSpPr/>
          <p:nvPr/>
        </p:nvSpPr>
        <p:spPr>
          <a:xfrm>
            <a:off x="215871" y="5654104"/>
            <a:ext cx="6096000" cy="1015663"/>
          </a:xfrm>
          <a:prstGeom prst="rect">
            <a:avLst/>
          </a:prstGeom>
        </p:spPr>
        <p:txBody>
          <a:bodyPr>
            <a:spAutoFit/>
          </a:bodyPr>
          <a:lstStyle/>
          <a:p>
            <a:r>
              <a:rPr lang="en-US" sz="2000" dirty="0"/>
              <a:t>The college assesses effectiveness of educational practice (e.g. using CCSSE or SENSE, etc.) and uses the results to create targeted professional development.</a:t>
            </a:r>
            <a:endParaRPr lang="en-US" sz="2000" dirty="0"/>
          </a:p>
        </p:txBody>
      </p:sp>
      <p:pic>
        <p:nvPicPr>
          <p:cNvPr id="17" name="Picture 16"/>
          <p:cNvPicPr>
            <a:picLocks noChangeAspect="1"/>
          </p:cNvPicPr>
          <p:nvPr/>
        </p:nvPicPr>
        <p:blipFill>
          <a:blip r:embed="rId3"/>
          <a:stretch>
            <a:fillRect/>
          </a:stretch>
        </p:blipFill>
        <p:spPr>
          <a:xfrm>
            <a:off x="11749064" y="2722460"/>
            <a:ext cx="398192" cy="398192"/>
          </a:xfrm>
          <a:prstGeom prst="rect">
            <a:avLst/>
          </a:prstGeom>
        </p:spPr>
      </p:pic>
      <p:sp>
        <p:nvSpPr>
          <p:cNvPr id="19" name="Rectangle 18"/>
          <p:cNvSpPr/>
          <p:nvPr/>
        </p:nvSpPr>
        <p:spPr>
          <a:xfrm>
            <a:off x="7187884" y="5685786"/>
            <a:ext cx="4712100" cy="1323439"/>
          </a:xfrm>
          <a:prstGeom prst="rect">
            <a:avLst/>
          </a:prstGeom>
        </p:spPr>
        <p:txBody>
          <a:bodyPr wrap="square">
            <a:spAutoFit/>
          </a:bodyPr>
          <a:lstStyle/>
          <a:p>
            <a:r>
              <a:rPr lang="en-US" sz="2000" dirty="0" smtClean="0"/>
              <a:t>PRIE conducts CCSSE/SENSE surveys – need to use to create targeted professional development (needed)</a:t>
            </a:r>
            <a:endParaRPr lang="en-US" sz="2000" dirty="0"/>
          </a:p>
          <a:p>
            <a:r>
              <a:rPr lang="en-US" sz="2000" dirty="0"/>
              <a:t> </a:t>
            </a:r>
          </a:p>
        </p:txBody>
      </p:sp>
      <p:sp>
        <p:nvSpPr>
          <p:cNvPr id="21" name="Right Arrow 20"/>
          <p:cNvSpPr/>
          <p:nvPr/>
        </p:nvSpPr>
        <p:spPr>
          <a:xfrm>
            <a:off x="6467110" y="5816068"/>
            <a:ext cx="435366" cy="23746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012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2" grpId="0"/>
      <p:bldP spid="14" grpId="0"/>
      <p:bldP spid="15" grpId="0"/>
      <p:bldP spid="16" grpId="0"/>
      <p:bldP spid="18" grpId="0"/>
      <p:bldP spid="20" grpId="0" animBg="1"/>
      <p:bldP spid="23" grpId="0" animBg="1"/>
      <p:bldP spid="3" grpId="0"/>
      <p:bldP spid="19" grpId="0"/>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688" y="374750"/>
            <a:ext cx="11353800" cy="1325563"/>
          </a:xfrm>
        </p:spPr>
        <p:txBody>
          <a:bodyPr>
            <a:normAutofit/>
          </a:bodyPr>
          <a:lstStyle/>
          <a:p>
            <a:r>
              <a:rPr lang="en-US" dirty="0" smtClean="0"/>
              <a:t>Scale of Adoption: Additional Required Questions</a:t>
            </a:r>
            <a:endParaRPr lang="en-US" dirty="0"/>
          </a:p>
        </p:txBody>
      </p:sp>
      <p:sp>
        <p:nvSpPr>
          <p:cNvPr id="3" name="Content Placeholder 2"/>
          <p:cNvSpPr>
            <a:spLocks noGrp="1"/>
          </p:cNvSpPr>
          <p:nvPr>
            <p:ph idx="1"/>
          </p:nvPr>
        </p:nvSpPr>
        <p:spPr>
          <a:xfrm>
            <a:off x="1120000" y="1825625"/>
            <a:ext cx="10233800" cy="2295438"/>
          </a:xfrm>
        </p:spPr>
        <p:txBody>
          <a:bodyPr/>
          <a:lstStyle/>
          <a:p>
            <a:r>
              <a:rPr lang="en-US" dirty="0" smtClean="0"/>
              <a:t>Student Engagement</a:t>
            </a:r>
          </a:p>
          <a:p>
            <a:r>
              <a:rPr lang="en-US" dirty="0" smtClean="0"/>
              <a:t>Course Alignment</a:t>
            </a:r>
            <a:endParaRPr lang="en-US" dirty="0"/>
          </a:p>
        </p:txBody>
      </p:sp>
    </p:spTree>
    <p:extLst>
      <p:ext uri="{BB962C8B-B14F-4D97-AF65-F5344CB8AC3E}">
        <p14:creationId xmlns:p14="http://schemas.microsoft.com/office/powerpoint/2010/main" val="705301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Engagement</a:t>
            </a:r>
            <a:endParaRPr lang="en-US" dirty="0"/>
          </a:p>
        </p:txBody>
      </p:sp>
      <p:sp>
        <p:nvSpPr>
          <p:cNvPr id="3" name="Content Placeholder 2"/>
          <p:cNvSpPr>
            <a:spLocks noGrp="1"/>
          </p:cNvSpPr>
          <p:nvPr>
            <p:ph idx="1"/>
          </p:nvPr>
        </p:nvSpPr>
        <p:spPr/>
        <p:txBody>
          <a:bodyPr/>
          <a:lstStyle/>
          <a:p>
            <a:pPr marL="0" indent="0">
              <a:buNone/>
            </a:pPr>
            <a:r>
              <a:rPr lang="en-US" i="1" dirty="0"/>
              <a:t>In what ways are you continually engaging students in the planning and implementation of Guided Pathways on your campus? (Minimum of one required)</a:t>
            </a:r>
          </a:p>
        </p:txBody>
      </p:sp>
      <p:sp>
        <p:nvSpPr>
          <p:cNvPr id="4" name="TextBox 3"/>
          <p:cNvSpPr txBox="1"/>
          <p:nvPr/>
        </p:nvSpPr>
        <p:spPr>
          <a:xfrm>
            <a:off x="838200" y="3274007"/>
            <a:ext cx="10515600" cy="2308324"/>
          </a:xfrm>
          <a:prstGeom prst="rect">
            <a:avLst/>
          </a:prstGeom>
          <a:noFill/>
        </p:spPr>
        <p:txBody>
          <a:bodyPr wrap="square" rtlCol="0">
            <a:spAutoFit/>
          </a:bodyPr>
          <a:lstStyle/>
          <a:p>
            <a:r>
              <a:rPr lang="en-US" dirty="0"/>
              <a:t>Cañada has actively engaged students in the planning and implementation of Guided Pathways.  Beginning with our “Student Voices” focus groups conducted in fall 2018, followed by student engagement in the sorting of our programs into Interest Area and the creation of clearer “program maps”.  Students helped redesign the college website and conducted UI/UX sessions to evaluate where the obstacles in the college matriculation process were to help inform the design of a new customer relationship management (CRM) tool.  Finally, peer mentors are helping to inform how the college’s new Interest Area aligned Success Teams can best support students.</a:t>
            </a:r>
          </a:p>
          <a:p>
            <a:endParaRPr lang="en-US" dirty="0"/>
          </a:p>
        </p:txBody>
      </p:sp>
    </p:spTree>
    <p:extLst>
      <p:ext uri="{BB962C8B-B14F-4D97-AF65-F5344CB8AC3E}">
        <p14:creationId xmlns:p14="http://schemas.microsoft.com/office/powerpoint/2010/main" val="2859387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BB303B-F940-40F5-9C5E-CB3FBDDB29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D70D0C-521E-4E8E-B0F4-D815FE467C9E}">
  <ds:schemaRefs>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purl.org/dc/dcmitype/"/>
    <ds:schemaRef ds:uri="http://purl.org/dc/terms/"/>
    <ds:schemaRef ds:uri="2bc55ecc-363e-43e9-bfac-4ba2e86f45ee"/>
    <ds:schemaRef ds:uri="http://schemas.microsoft.com/office/infopath/2007/PartnerControls"/>
    <ds:schemaRef ds:uri="bb5bbb0b-6c89-44d7-be61-0adfe653f983"/>
    <ds:schemaRef ds:uri="http://www.w3.org/XML/1998/namespace"/>
  </ds:schemaRefs>
</ds:datastoreItem>
</file>

<file path=customXml/itemProps3.xml><?xml version="1.0" encoding="utf-8"?>
<ds:datastoreItem xmlns:ds="http://schemas.openxmlformats.org/officeDocument/2006/customXml" ds:itemID="{90EEDA79-91EB-4219-9257-2295230EF8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442</TotalTime>
  <Words>956</Words>
  <Application>Microsoft Office PowerPoint</Application>
  <PresentationFormat>Widescreen</PresentationFormat>
  <Paragraphs>69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Guided Pathways: Scale of Adoption Report prepared for the California Community College Chancellor’s Office (CCCCO)</vt:lpstr>
      <vt:lpstr>PowerPoint Presentation</vt:lpstr>
      <vt:lpstr>PowerPoint Presentation</vt:lpstr>
      <vt:lpstr>PowerPoint Presentation</vt:lpstr>
      <vt:lpstr>PowerPoint Presentation</vt:lpstr>
      <vt:lpstr>PowerPoint Presentation</vt:lpstr>
      <vt:lpstr>PowerPoint Presentation</vt:lpstr>
      <vt:lpstr>Scale of Adoption: Additional Required Questions</vt:lpstr>
      <vt:lpstr>Student Engagement</vt:lpstr>
      <vt:lpstr>Course Alignment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Scale of Adoption &amp; Initial Thoughts on Evaluation</dc:title>
  <dc:creator>Engel, Karen</dc:creator>
  <cp:lastModifiedBy>Engel, Karen</cp:lastModifiedBy>
  <cp:revision>46</cp:revision>
  <dcterms:created xsi:type="dcterms:W3CDTF">2021-01-27T22:47:01Z</dcterms:created>
  <dcterms:modified xsi:type="dcterms:W3CDTF">2021-02-16T04:41:54Z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