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302" r:id="rId2"/>
    <p:sldId id="265" r:id="rId3"/>
    <p:sldId id="264" r:id="rId4"/>
    <p:sldId id="262" r:id="rId5"/>
    <p:sldId id="263" r:id="rId6"/>
    <p:sldId id="266" r:id="rId7"/>
    <p:sldId id="268" r:id="rId8"/>
    <p:sldId id="275" r:id="rId9"/>
    <p:sldId id="270" r:id="rId10"/>
    <p:sldId id="271" r:id="rId11"/>
    <p:sldId id="272" r:id="rId12"/>
    <p:sldId id="295" r:id="rId13"/>
    <p:sldId id="276" r:id="rId14"/>
    <p:sldId id="301" r:id="rId15"/>
    <p:sldId id="303" r:id="rId16"/>
    <p:sldId id="277" r:id="rId17"/>
    <p:sldId id="279" r:id="rId18"/>
    <p:sldId id="280" r:id="rId19"/>
    <p:sldId id="281" r:id="rId20"/>
    <p:sldId id="289" r:id="rId21"/>
    <p:sldId id="290" r:id="rId22"/>
    <p:sldId id="300"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Arial Black" panose="020B0A04020102020204" pitchFamily="34" charset="0"/>
      <p:regular r:id="rId29"/>
      <p:bold r:id="rId30"/>
    </p:embeddedFont>
    <p:embeddedFont>
      <p:font typeface="Algerian"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62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c13fa87eb_4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c13fa87eb_4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4c13fa87eb_4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c13fa87eb_2_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c13fa87eb_2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4c13fa87eb_2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c13fa87eb_3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c13fa87eb_3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4c13fa87eb_3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c13fa87eb_3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c13fa87eb_3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4c13fa87eb_3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c13fa87eb_2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c13fa87eb_2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4c13fa87eb_2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c13fa87eb_2_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c13fa87eb_2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4c13fa87eb_2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c13fa87eb_3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4c13fa87eb_3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4c13fa87eb_3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169" name="Google Shape;169;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c13fa87eb_2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c13fa87eb_2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4c13fa87eb_2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c13fa87eb_2_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c13fa87eb_2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4c13fa87eb_2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c13fa87eb_3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c13fa87eb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4c13fa87eb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bb2862c52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bb2862c52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4bb2862c52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62254" y="4642513"/>
            <a:ext cx="4779818" cy="2739211"/>
          </a:xfrm>
          <a:prstGeom prst="rect">
            <a:avLst/>
          </a:prstGeom>
        </p:spPr>
        <p:txBody>
          <a:bodyPr wrap="square">
            <a:spAutoFit/>
          </a:bodyPr>
          <a:lstStyle/>
          <a:p>
            <a:r>
              <a:rPr lang="en-US" sz="2000" dirty="0"/>
              <a:t>Julian </a:t>
            </a:r>
            <a:r>
              <a:rPr lang="en-US" sz="2000" dirty="0" smtClean="0"/>
              <a:t>West, MBA</a:t>
            </a:r>
            <a:endParaRPr lang="en-US" sz="2000" dirty="0"/>
          </a:p>
          <a:p>
            <a:r>
              <a:rPr lang="en-US" sz="2000" dirty="0"/>
              <a:t>Director</a:t>
            </a:r>
          </a:p>
          <a:p>
            <a:r>
              <a:rPr lang="en-US" sz="2000" dirty="0"/>
              <a:t>Career Ladders Project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 y="4642513"/>
            <a:ext cx="5600700" cy="1752600"/>
          </a:xfrm>
          <a:prstGeom prst="rect">
            <a:avLst/>
          </a:prstGeom>
        </p:spPr>
      </p:pic>
      <p:sp>
        <p:nvSpPr>
          <p:cNvPr id="7" name="TextBox 6"/>
          <p:cNvSpPr txBox="1"/>
          <p:nvPr/>
        </p:nvSpPr>
        <p:spPr>
          <a:xfrm>
            <a:off x="955963" y="749139"/>
            <a:ext cx="7051964" cy="1200329"/>
          </a:xfrm>
          <a:prstGeom prst="rect">
            <a:avLst/>
          </a:prstGeom>
          <a:noFill/>
        </p:spPr>
        <p:txBody>
          <a:bodyPr wrap="square" rtlCol="0">
            <a:spAutoFit/>
          </a:bodyPr>
          <a:lstStyle/>
          <a:p>
            <a:pPr algn="ctr"/>
            <a:r>
              <a:rPr lang="en-US" sz="3600" b="1" dirty="0" smtClean="0">
                <a:latin typeface="Algerian" panose="04020705040A02060702" pitchFamily="82" charset="0"/>
              </a:rPr>
              <a:t>Guided Pathways </a:t>
            </a:r>
          </a:p>
          <a:p>
            <a:pPr algn="ctr"/>
            <a:r>
              <a:rPr lang="en-US" sz="3600" b="1" dirty="0" smtClean="0">
                <a:latin typeface="Algerian" panose="04020705040A02060702" pitchFamily="82" charset="0"/>
              </a:rPr>
              <a:t>Student Success Teams</a:t>
            </a:r>
            <a:endParaRPr lang="en-US" sz="3600" b="1" dirty="0">
              <a:latin typeface="Algerian" panose="04020705040A02060702" pitchFamily="82" charset="0"/>
            </a:endParaRPr>
          </a:p>
        </p:txBody>
      </p:sp>
      <p:pic>
        <p:nvPicPr>
          <p:cNvPr id="8" name="Picture 7"/>
          <p:cNvPicPr>
            <a:picLocks noChangeAspect="1"/>
          </p:cNvPicPr>
          <p:nvPr/>
        </p:nvPicPr>
        <p:blipFill>
          <a:blip r:embed="rId3"/>
          <a:stretch>
            <a:fillRect/>
          </a:stretch>
        </p:blipFill>
        <p:spPr>
          <a:xfrm>
            <a:off x="2369498" y="2332739"/>
            <a:ext cx="4224894" cy="1926503"/>
          </a:xfrm>
          <a:prstGeom prst="rect">
            <a:avLst/>
          </a:prstGeom>
        </p:spPr>
      </p:pic>
    </p:spTree>
    <p:extLst>
      <p:ext uri="{BB962C8B-B14F-4D97-AF65-F5344CB8AC3E}">
        <p14:creationId xmlns:p14="http://schemas.microsoft.com/office/powerpoint/2010/main" val="290151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ctrTitle"/>
          </p:nvPr>
        </p:nvSpPr>
        <p:spPr>
          <a:xfrm>
            <a:off x="685800" y="304800"/>
            <a:ext cx="7772400" cy="1219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smtClean="0"/>
              <a:t>Types of Data</a:t>
            </a:r>
            <a:endParaRPr dirty="0"/>
          </a:p>
        </p:txBody>
      </p:sp>
      <p:sp>
        <p:nvSpPr>
          <p:cNvPr id="211" name="Google Shape;211;p28"/>
          <p:cNvSpPr txBox="1">
            <a:spLocks noGrp="1"/>
          </p:cNvSpPr>
          <p:nvPr>
            <p:ph type="subTitle" idx="1"/>
          </p:nvPr>
        </p:nvSpPr>
        <p:spPr>
          <a:xfrm>
            <a:off x="461241" y="1827263"/>
            <a:ext cx="4110759" cy="3947416"/>
          </a:xfrm>
          <a:prstGeom prst="rect">
            <a:avLst/>
          </a:prstGeom>
        </p:spPr>
        <p:txBody>
          <a:bodyPr spcFirstLastPara="1" wrap="square" lIns="91425" tIns="45700" rIns="91425" bIns="45700" anchor="t" anchorCtr="0">
            <a:noAutofit/>
          </a:bodyPr>
          <a:lstStyle/>
          <a:p>
            <a:pPr marL="342900" lvl="0" indent="-342900" algn="l" rtl="0">
              <a:lnSpc>
                <a:spcPct val="115000"/>
              </a:lnSpc>
              <a:spcBef>
                <a:spcPts val="700"/>
              </a:spcBef>
              <a:spcAft>
                <a:spcPts val="0"/>
              </a:spcAft>
              <a:buFont typeface="Wingdings" panose="05000000000000000000" pitchFamily="2" charset="2"/>
              <a:buChar char="ü"/>
            </a:pPr>
            <a:r>
              <a:rPr lang="en-US" sz="2000" dirty="0" smtClean="0">
                <a:solidFill>
                  <a:schemeClr val="dk1"/>
                </a:solidFill>
                <a:latin typeface="Calibri" panose="020F0502020204030204" pitchFamily="34" charset="0"/>
                <a:cs typeface="Calibri" panose="020F0502020204030204" pitchFamily="34" charset="0"/>
              </a:rPr>
              <a:t>Communication </a:t>
            </a:r>
            <a:r>
              <a:rPr lang="en-US" sz="2000" dirty="0">
                <a:solidFill>
                  <a:schemeClr val="dk1"/>
                </a:solidFill>
                <a:latin typeface="Calibri" panose="020F0502020204030204" pitchFamily="34" charset="0"/>
                <a:cs typeface="Calibri" panose="020F0502020204030204" pitchFamily="34" charset="0"/>
              </a:rPr>
              <a:t>Management</a:t>
            </a:r>
            <a:endParaRPr sz="2000" dirty="0">
              <a:solidFill>
                <a:schemeClr val="dk1"/>
              </a:solidFill>
              <a:latin typeface="Calibri" panose="020F0502020204030204" pitchFamily="34" charset="0"/>
              <a:cs typeface="Calibri" panose="020F0502020204030204" pitchFamily="34" charset="0"/>
            </a:endParaRPr>
          </a:p>
          <a:p>
            <a:pPr marL="342900" lvl="0" indent="-342900" algn="l" rtl="0">
              <a:lnSpc>
                <a:spcPct val="115000"/>
              </a:lnSpc>
              <a:spcBef>
                <a:spcPts val="700"/>
              </a:spcBef>
              <a:spcAft>
                <a:spcPts val="0"/>
              </a:spcAft>
              <a:buFont typeface="Wingdings" panose="05000000000000000000" pitchFamily="2" charset="2"/>
              <a:buChar char="ü"/>
            </a:pPr>
            <a:r>
              <a:rPr lang="en-US" sz="2000" dirty="0">
                <a:solidFill>
                  <a:schemeClr val="dk1"/>
                </a:solidFill>
                <a:latin typeface="Calibri" panose="020F0502020204030204" pitchFamily="34" charset="0"/>
                <a:cs typeface="Calibri" panose="020F0502020204030204" pitchFamily="34" charset="0"/>
              </a:rPr>
              <a:t>Data Analytics</a:t>
            </a:r>
            <a:endParaRPr sz="2000" dirty="0">
              <a:solidFill>
                <a:schemeClr val="dk1"/>
              </a:solidFill>
              <a:latin typeface="Calibri" panose="020F0502020204030204" pitchFamily="34" charset="0"/>
              <a:cs typeface="Calibri" panose="020F0502020204030204" pitchFamily="34" charset="0"/>
            </a:endParaRPr>
          </a:p>
          <a:p>
            <a:pPr marL="342900" lvl="0" indent="-342900" algn="l" rtl="0">
              <a:lnSpc>
                <a:spcPct val="115000"/>
              </a:lnSpc>
              <a:spcBef>
                <a:spcPts val="800"/>
              </a:spcBef>
              <a:spcAft>
                <a:spcPts val="0"/>
              </a:spcAft>
              <a:buFont typeface="Wingdings" panose="05000000000000000000" pitchFamily="2" charset="2"/>
              <a:buChar char="ü"/>
            </a:pPr>
            <a:r>
              <a:rPr lang="en-US" sz="2000" dirty="0" smtClean="0">
                <a:solidFill>
                  <a:schemeClr val="dk1"/>
                </a:solidFill>
                <a:latin typeface="Calibri" panose="020F0502020204030204" pitchFamily="34" charset="0"/>
                <a:cs typeface="Calibri" panose="020F0502020204030204" pitchFamily="34" charset="0"/>
              </a:rPr>
              <a:t>Program </a:t>
            </a:r>
            <a:r>
              <a:rPr lang="en-US" sz="2000" dirty="0">
                <a:solidFill>
                  <a:schemeClr val="dk1"/>
                </a:solidFill>
                <a:latin typeface="Calibri" panose="020F0502020204030204" pitchFamily="34" charset="0"/>
                <a:cs typeface="Calibri" panose="020F0502020204030204" pitchFamily="34" charset="0"/>
              </a:rPr>
              <a:t>Pathways Mapper</a:t>
            </a:r>
            <a:endParaRPr sz="2000" dirty="0">
              <a:solidFill>
                <a:schemeClr val="dk1"/>
              </a:solidFill>
              <a:latin typeface="Calibri" panose="020F0502020204030204" pitchFamily="34" charset="0"/>
              <a:cs typeface="Calibri" panose="020F0502020204030204" pitchFamily="34" charset="0"/>
            </a:endParaRPr>
          </a:p>
          <a:p>
            <a:pPr marL="342900" lvl="0" indent="-342900" algn="l" rtl="0">
              <a:lnSpc>
                <a:spcPct val="115000"/>
              </a:lnSpc>
              <a:spcBef>
                <a:spcPts val="800"/>
              </a:spcBef>
              <a:spcAft>
                <a:spcPts val="0"/>
              </a:spcAft>
              <a:buFont typeface="Wingdings" panose="05000000000000000000" pitchFamily="2" charset="2"/>
              <a:buChar char="ü"/>
            </a:pPr>
            <a:r>
              <a:rPr lang="en-US" sz="2000" dirty="0">
                <a:solidFill>
                  <a:schemeClr val="dk1"/>
                </a:solidFill>
                <a:latin typeface="Calibri" panose="020F0502020204030204" pitchFamily="34" charset="0"/>
                <a:cs typeface="Calibri" panose="020F0502020204030204" pitchFamily="34" charset="0"/>
              </a:rPr>
              <a:t>Support Services Utilization</a:t>
            </a:r>
            <a:endParaRPr sz="2000" dirty="0">
              <a:solidFill>
                <a:schemeClr val="dk1"/>
              </a:solidFill>
              <a:latin typeface="Calibri" panose="020F0502020204030204" pitchFamily="34" charset="0"/>
              <a:cs typeface="Calibri" panose="020F0502020204030204" pitchFamily="34" charset="0"/>
            </a:endParaRPr>
          </a:p>
          <a:p>
            <a:pPr marL="342900" lvl="0" indent="-342900" algn="l" rtl="0">
              <a:lnSpc>
                <a:spcPct val="115000"/>
              </a:lnSpc>
              <a:spcBef>
                <a:spcPts val="800"/>
              </a:spcBef>
              <a:spcAft>
                <a:spcPts val="0"/>
              </a:spcAft>
              <a:buFont typeface="Wingdings" panose="05000000000000000000" pitchFamily="2" charset="2"/>
              <a:buChar char="ü"/>
            </a:pPr>
            <a:r>
              <a:rPr lang="en-US" sz="2000" dirty="0">
                <a:solidFill>
                  <a:schemeClr val="dk1"/>
                </a:solidFill>
                <a:latin typeface="Calibri" panose="020F0502020204030204" pitchFamily="34" charset="0"/>
                <a:cs typeface="Calibri" panose="020F0502020204030204" pitchFamily="34" charset="0"/>
              </a:rPr>
              <a:t>Early </a:t>
            </a:r>
            <a:r>
              <a:rPr lang="en-US" sz="2000" dirty="0" smtClean="0">
                <a:solidFill>
                  <a:schemeClr val="dk1"/>
                </a:solidFill>
                <a:latin typeface="Calibri" panose="020F0502020204030204" pitchFamily="34" charset="0"/>
                <a:cs typeface="Calibri" panose="020F0502020204030204" pitchFamily="34" charset="0"/>
              </a:rPr>
              <a:t>Alerts</a:t>
            </a:r>
          </a:p>
          <a:p>
            <a:pPr marL="342900" lvl="0" indent="-342900" algn="l" rtl="0">
              <a:lnSpc>
                <a:spcPct val="115000"/>
              </a:lnSpc>
              <a:spcBef>
                <a:spcPts val="800"/>
              </a:spcBef>
              <a:spcAft>
                <a:spcPts val="0"/>
              </a:spcAft>
              <a:buFont typeface="Wingdings" panose="05000000000000000000" pitchFamily="2" charset="2"/>
              <a:buChar char="ü"/>
            </a:pPr>
            <a:r>
              <a:rPr lang="en-US" sz="2000" dirty="0" smtClean="0">
                <a:solidFill>
                  <a:schemeClr val="dk1"/>
                </a:solidFill>
                <a:latin typeface="Calibri" panose="020F0502020204030204" pitchFamily="34" charset="0"/>
                <a:cs typeface="Calibri" panose="020F0502020204030204" pitchFamily="34" charset="0"/>
              </a:rPr>
              <a:t>Focus Groups</a:t>
            </a:r>
          </a:p>
          <a:p>
            <a:pPr marL="342900" lvl="0" indent="-342900" algn="l" rtl="0">
              <a:lnSpc>
                <a:spcPct val="115000"/>
              </a:lnSpc>
              <a:spcBef>
                <a:spcPts val="800"/>
              </a:spcBef>
              <a:spcAft>
                <a:spcPts val="0"/>
              </a:spcAft>
              <a:buFont typeface="Wingdings" panose="05000000000000000000" pitchFamily="2" charset="2"/>
              <a:buChar char="ü"/>
            </a:pPr>
            <a:r>
              <a:rPr lang="en-US" sz="2000" dirty="0" smtClean="0">
                <a:solidFill>
                  <a:schemeClr val="dk1"/>
                </a:solidFill>
                <a:latin typeface="Calibri" panose="020F0502020204030204" pitchFamily="34" charset="0"/>
                <a:cs typeface="Calibri" panose="020F0502020204030204" pitchFamily="34" charset="0"/>
              </a:rPr>
              <a:t>Student Success Data</a:t>
            </a:r>
          </a:p>
          <a:p>
            <a:pPr marL="342900" lvl="0" indent="-342900" algn="l" rtl="0">
              <a:lnSpc>
                <a:spcPct val="115000"/>
              </a:lnSpc>
              <a:spcBef>
                <a:spcPts val="800"/>
              </a:spcBef>
              <a:spcAft>
                <a:spcPts val="0"/>
              </a:spcAft>
              <a:buFont typeface="Wingdings" panose="05000000000000000000" pitchFamily="2" charset="2"/>
              <a:buChar char="ü"/>
            </a:pPr>
            <a:r>
              <a:rPr lang="en-US" sz="2000" dirty="0" smtClean="0">
                <a:solidFill>
                  <a:schemeClr val="dk1"/>
                </a:solidFill>
                <a:latin typeface="Calibri" panose="020F0502020204030204" pitchFamily="34" charset="0"/>
                <a:cs typeface="Calibri" panose="020F0502020204030204" pitchFamily="34" charset="0"/>
              </a:rPr>
              <a:t>Student Data Reports On-Demand</a:t>
            </a:r>
            <a:endParaRPr sz="2000" dirty="0">
              <a:solidFill>
                <a:schemeClr val="dk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4738253" y="1827263"/>
            <a:ext cx="4235327" cy="1774920"/>
          </a:xfrm>
          <a:prstGeom prst="rect">
            <a:avLst/>
          </a:prstGeom>
        </p:spPr>
      </p:pic>
      <p:pic>
        <p:nvPicPr>
          <p:cNvPr id="3" name="Picture 2"/>
          <p:cNvPicPr>
            <a:picLocks noChangeAspect="1"/>
          </p:cNvPicPr>
          <p:nvPr/>
        </p:nvPicPr>
        <p:blipFill>
          <a:blip r:embed="rId4"/>
          <a:stretch>
            <a:fillRect/>
          </a:stretch>
        </p:blipFill>
        <p:spPr>
          <a:xfrm>
            <a:off x="4904509" y="4439516"/>
            <a:ext cx="3905250" cy="11715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ctrTitle"/>
          </p:nvPr>
        </p:nvSpPr>
        <p:spPr>
          <a:xfrm>
            <a:off x="685800" y="226328"/>
            <a:ext cx="7772400" cy="127577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smtClean="0"/>
              <a:t>Data Coaching</a:t>
            </a:r>
            <a:endParaRPr sz="4000" dirty="0"/>
          </a:p>
        </p:txBody>
      </p:sp>
      <p:sp>
        <p:nvSpPr>
          <p:cNvPr id="218" name="Google Shape;218;p29"/>
          <p:cNvSpPr txBox="1">
            <a:spLocks noGrp="1"/>
          </p:cNvSpPr>
          <p:nvPr>
            <p:ph type="subTitle" idx="1"/>
          </p:nvPr>
        </p:nvSpPr>
        <p:spPr>
          <a:xfrm>
            <a:off x="1177637" y="1502101"/>
            <a:ext cx="6788726" cy="2078182"/>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2800" dirty="0" smtClean="0">
                <a:solidFill>
                  <a:schemeClr val="tx1"/>
                </a:solidFill>
              </a:rPr>
              <a:t>Building Capacity</a:t>
            </a:r>
          </a:p>
          <a:p>
            <a:pPr marL="0" lvl="0" indent="0" algn="ctr" rtl="0">
              <a:spcBef>
                <a:spcPts val="640"/>
              </a:spcBef>
              <a:spcAft>
                <a:spcPts val="0"/>
              </a:spcAft>
              <a:buNone/>
            </a:pPr>
            <a:r>
              <a:rPr lang="en-US" sz="2800" dirty="0" smtClean="0">
                <a:solidFill>
                  <a:schemeClr val="tx1"/>
                </a:solidFill>
              </a:rPr>
              <a:t>Empowering The Front Lines</a:t>
            </a:r>
          </a:p>
          <a:p>
            <a:pPr marL="0" lvl="0" indent="0" algn="ctr" rtl="0">
              <a:spcBef>
                <a:spcPts val="640"/>
              </a:spcBef>
              <a:spcAft>
                <a:spcPts val="0"/>
              </a:spcAft>
              <a:buNone/>
            </a:pPr>
            <a:r>
              <a:rPr lang="en-US" sz="2800" dirty="0" smtClean="0">
                <a:solidFill>
                  <a:schemeClr val="tx1"/>
                </a:solidFill>
              </a:rPr>
              <a:t>Engaging Multiple Constituencies</a:t>
            </a:r>
          </a:p>
          <a:p>
            <a:pPr marL="0" lvl="0" indent="0" algn="ctr" rtl="0">
              <a:spcBef>
                <a:spcPts val="640"/>
              </a:spcBef>
              <a:spcAft>
                <a:spcPts val="0"/>
              </a:spcAft>
              <a:buNone/>
            </a:pPr>
            <a:r>
              <a:rPr lang="en-US" sz="2800" dirty="0" smtClean="0">
                <a:solidFill>
                  <a:schemeClr val="tx1"/>
                </a:solidFill>
              </a:rPr>
              <a:t>Uncovering Institutional Blind Spots</a:t>
            </a:r>
          </a:p>
          <a:p>
            <a:pPr marL="0" lvl="0" indent="0" algn="ctr" rtl="0">
              <a:spcBef>
                <a:spcPts val="640"/>
              </a:spcBef>
              <a:spcAft>
                <a:spcPts val="0"/>
              </a:spcAft>
              <a:buNone/>
            </a:pPr>
            <a:endParaRPr lang="en-US" sz="2800" dirty="0" smtClean="0">
              <a:solidFill>
                <a:schemeClr val="tx1"/>
              </a:solidFill>
            </a:endParaRPr>
          </a:p>
          <a:p>
            <a:pPr marL="0" lvl="0" indent="0" algn="ctr" rtl="0">
              <a:spcBef>
                <a:spcPts val="640"/>
              </a:spcBef>
              <a:spcAft>
                <a:spcPts val="0"/>
              </a:spcAft>
              <a:buNone/>
            </a:pPr>
            <a:endParaRPr sz="2800" dirty="0"/>
          </a:p>
        </p:txBody>
      </p:sp>
      <p:pic>
        <p:nvPicPr>
          <p:cNvPr id="3" name="Picture 2"/>
          <p:cNvPicPr>
            <a:picLocks noChangeAspect="1"/>
          </p:cNvPicPr>
          <p:nvPr/>
        </p:nvPicPr>
        <p:blipFill>
          <a:blip r:embed="rId3"/>
          <a:stretch>
            <a:fillRect/>
          </a:stretch>
        </p:blipFill>
        <p:spPr>
          <a:xfrm>
            <a:off x="1941801" y="4020055"/>
            <a:ext cx="5260398" cy="26301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2"/>
          <p:cNvSpPr txBox="1">
            <a:spLocks noGrp="1"/>
          </p:cNvSpPr>
          <p:nvPr>
            <p:ph type="title"/>
          </p:nvPr>
        </p:nvSpPr>
        <p:spPr>
          <a:xfrm>
            <a:off x="419986" y="0"/>
            <a:ext cx="82296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a:t>AAI Outcomes</a:t>
            </a:r>
            <a:endParaRPr sz="3200"/>
          </a:p>
        </p:txBody>
      </p:sp>
      <p:sp>
        <p:nvSpPr>
          <p:cNvPr id="390" name="Google Shape;390;p52"/>
          <p:cNvSpPr txBox="1"/>
          <p:nvPr/>
        </p:nvSpPr>
        <p:spPr>
          <a:xfrm>
            <a:off x="152400" y="1065028"/>
            <a:ext cx="89916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accent2"/>
                </a:solidFill>
                <a:latin typeface="Calibri"/>
                <a:ea typeface="Calibri"/>
                <a:cs typeface="Calibri"/>
                <a:sym typeface="Calibri"/>
              </a:rPr>
              <a:t>HIGHER AMOUNT OF SUPPORT – DOUBLING AFRICAN-AMERICAN ENROLLMENT IN PROGRAMS THAT MATTER MOST </a:t>
            </a:r>
            <a:endParaRPr sz="2400" b="1">
              <a:solidFill>
                <a:schemeClr val="accent2"/>
              </a:solidFill>
              <a:latin typeface="Calibri"/>
              <a:ea typeface="Calibri"/>
              <a:cs typeface="Calibri"/>
              <a:sym typeface="Calibri"/>
            </a:endParaRPr>
          </a:p>
        </p:txBody>
      </p:sp>
      <p:pic>
        <p:nvPicPr>
          <p:cNvPr id="391" name="Google Shape;391;p52"/>
          <p:cNvPicPr preferRelativeResize="0"/>
          <p:nvPr/>
        </p:nvPicPr>
        <p:blipFill rotWithShape="1">
          <a:blip r:embed="rId3">
            <a:alphaModFix/>
          </a:blip>
          <a:srcRect/>
          <a:stretch/>
        </p:blipFill>
        <p:spPr>
          <a:xfrm>
            <a:off x="1104900" y="2168891"/>
            <a:ext cx="7086600" cy="4259812"/>
          </a:xfrm>
          <a:prstGeom prst="rect">
            <a:avLst/>
          </a:prstGeom>
          <a:noFill/>
          <a:ln>
            <a:noFill/>
          </a:ln>
        </p:spPr>
      </p:pic>
      <p:pic>
        <p:nvPicPr>
          <p:cNvPr id="392" name="Google Shape;392;p52"/>
          <p:cNvPicPr preferRelativeResize="0"/>
          <p:nvPr/>
        </p:nvPicPr>
        <p:blipFill rotWithShape="1">
          <a:blip r:embed="rId4">
            <a:alphaModFix/>
          </a:blip>
          <a:srcRect/>
          <a:stretch/>
        </p:blipFill>
        <p:spPr>
          <a:xfrm>
            <a:off x="685800" y="6433057"/>
            <a:ext cx="8114479" cy="3475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 name="Title 1"/>
          <p:cNvSpPr>
            <a:spLocks noGrp="1"/>
          </p:cNvSpPr>
          <p:nvPr>
            <p:ph type="ctrTitle"/>
          </p:nvPr>
        </p:nvSpPr>
        <p:spPr>
          <a:xfrm>
            <a:off x="630382" y="2753878"/>
            <a:ext cx="7772400" cy="1470025"/>
          </a:xfrm>
        </p:spPr>
        <p:txBody>
          <a:bodyPr/>
          <a:lstStyle/>
          <a:p>
            <a:r>
              <a:rPr lang="en-US" sz="4800" dirty="0" smtClean="0">
                <a:latin typeface="Arial Black" panose="020B0A04020102020204" pitchFamily="34" charset="0"/>
              </a:rPr>
              <a:t>ENGAGING COMMUNITY PARTNERS</a:t>
            </a:r>
            <a:endParaRPr lang="en-US" sz="4800" dirty="0">
              <a:latin typeface="Arial Black" panose="020B0A040201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 on Community </a:t>
            </a:r>
            <a:endParaRPr lang="en-US" dirty="0"/>
          </a:p>
        </p:txBody>
      </p:sp>
      <p:sp>
        <p:nvSpPr>
          <p:cNvPr id="3" name="Text Placeholder 2"/>
          <p:cNvSpPr>
            <a:spLocks noGrp="1"/>
          </p:cNvSpPr>
          <p:nvPr>
            <p:ph type="body" idx="1"/>
          </p:nvPr>
        </p:nvSpPr>
        <p:spPr>
          <a:xfrm>
            <a:off x="457201" y="1750148"/>
            <a:ext cx="2563090" cy="4387416"/>
          </a:xfrm>
        </p:spPr>
        <p:txBody>
          <a:bodyPr/>
          <a:lstStyle/>
          <a:p>
            <a:pPr marL="114300" indent="0" algn="ctr">
              <a:buNone/>
            </a:pPr>
            <a:r>
              <a:rPr lang="en-US" sz="2400" dirty="0" smtClean="0"/>
              <a:t>Aligning our Agendas</a:t>
            </a:r>
          </a:p>
          <a:p>
            <a:pPr algn="ctr"/>
            <a:endParaRPr lang="en-US" sz="2400" dirty="0" smtClean="0"/>
          </a:p>
          <a:p>
            <a:pPr marL="114300" indent="0" algn="ctr">
              <a:buNone/>
            </a:pPr>
            <a:r>
              <a:rPr lang="en-US" sz="2400" dirty="0" smtClean="0"/>
              <a:t>Broadening our </a:t>
            </a:r>
            <a:r>
              <a:rPr lang="en-US" sz="2400" dirty="0"/>
              <a:t>A</a:t>
            </a:r>
            <a:r>
              <a:rPr lang="en-US" sz="2400" dirty="0" smtClean="0"/>
              <a:t>ccess to Information</a:t>
            </a:r>
          </a:p>
          <a:p>
            <a:pPr marL="114300" indent="0" algn="ctr">
              <a:buNone/>
            </a:pPr>
            <a:r>
              <a:rPr lang="en-US" sz="2400" dirty="0" smtClean="0"/>
              <a:t> </a:t>
            </a:r>
          </a:p>
          <a:p>
            <a:pPr marL="114300" indent="0" algn="ctr">
              <a:buNone/>
            </a:pPr>
            <a:r>
              <a:rPr lang="en-US" sz="2400" dirty="0" smtClean="0"/>
              <a:t>Creating Advocates Outside of the Institution</a:t>
            </a:r>
          </a:p>
          <a:p>
            <a:pPr marL="114300" indent="0" algn="ctr">
              <a:buNone/>
            </a:pPr>
            <a:endParaRPr lang="en-US" sz="2400" dirty="0"/>
          </a:p>
        </p:txBody>
      </p:sp>
      <p:pic>
        <p:nvPicPr>
          <p:cNvPr id="4" name="Picture 3"/>
          <p:cNvPicPr>
            <a:picLocks noChangeAspect="1"/>
          </p:cNvPicPr>
          <p:nvPr/>
        </p:nvPicPr>
        <p:blipFill>
          <a:blip r:embed="rId2"/>
          <a:stretch>
            <a:fillRect/>
          </a:stretch>
        </p:blipFill>
        <p:spPr>
          <a:xfrm>
            <a:off x="4225636" y="1750148"/>
            <a:ext cx="3992637" cy="2125113"/>
          </a:xfrm>
          <a:prstGeom prst="rect">
            <a:avLst/>
          </a:prstGeom>
        </p:spPr>
      </p:pic>
      <p:pic>
        <p:nvPicPr>
          <p:cNvPr id="5" name="Picture 4"/>
          <p:cNvPicPr>
            <a:picLocks noChangeAspect="1"/>
          </p:cNvPicPr>
          <p:nvPr/>
        </p:nvPicPr>
        <p:blipFill>
          <a:blip r:embed="rId3"/>
          <a:stretch>
            <a:fillRect/>
          </a:stretch>
        </p:blipFill>
        <p:spPr>
          <a:xfrm>
            <a:off x="4139989" y="4207771"/>
            <a:ext cx="4163929" cy="2347163"/>
          </a:xfrm>
          <a:prstGeom prst="rect">
            <a:avLst/>
          </a:prstGeom>
        </p:spPr>
      </p:pic>
    </p:spTree>
    <p:extLst>
      <p:ext uri="{BB962C8B-B14F-4D97-AF65-F5344CB8AC3E}">
        <p14:creationId xmlns:p14="http://schemas.microsoft.com/office/powerpoint/2010/main" val="284785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Elements of a Good Partnerships</a:t>
            </a:r>
            <a:endParaRPr lang="en-US" dirty="0"/>
          </a:p>
        </p:txBody>
      </p:sp>
      <p:sp>
        <p:nvSpPr>
          <p:cNvPr id="3" name="Text Placeholder 2"/>
          <p:cNvSpPr>
            <a:spLocks noGrp="1"/>
          </p:cNvSpPr>
          <p:nvPr>
            <p:ph type="body" idx="1"/>
          </p:nvPr>
        </p:nvSpPr>
        <p:spPr/>
        <p:txBody>
          <a:bodyPr/>
          <a:lstStyle/>
          <a:p>
            <a:pPr fontAlgn="base"/>
            <a:r>
              <a:rPr lang="en-US" sz="2400" dirty="0"/>
              <a:t>Find people in communities who can network and make connections. </a:t>
            </a:r>
          </a:p>
          <a:p>
            <a:pPr fontAlgn="base"/>
            <a:r>
              <a:rPr lang="en-US" sz="2400" dirty="0"/>
              <a:t>Develop a knowledge of community needs—understanding of how issues (like homelessness and K-12 schooling) play out locally. </a:t>
            </a:r>
          </a:p>
          <a:p>
            <a:pPr fontAlgn="base"/>
            <a:r>
              <a:rPr lang="en-US" sz="2400" dirty="0"/>
              <a:t>Recognize that communities and campuses each have multiple players and perspectives.</a:t>
            </a:r>
          </a:p>
          <a:p>
            <a:pPr fontAlgn="base"/>
            <a:r>
              <a:rPr lang="en-US" sz="2400" dirty="0"/>
              <a:t>Develop specific opportunities for community partners to make use of campus resources, such as attending classes, accessing research, and developing curriculum - not just use of the gym.</a:t>
            </a:r>
          </a:p>
          <a:p>
            <a:pPr marL="114300" indent="0">
              <a:buNone/>
            </a:pPr>
            <a:endParaRPr lang="en-US" sz="2400" dirty="0"/>
          </a:p>
        </p:txBody>
      </p:sp>
    </p:spTree>
    <p:extLst>
      <p:ext uri="{BB962C8B-B14F-4D97-AF65-F5344CB8AC3E}">
        <p14:creationId xmlns:p14="http://schemas.microsoft.com/office/powerpoint/2010/main" val="1392015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 name="Title 1"/>
          <p:cNvSpPr>
            <a:spLocks noGrp="1"/>
          </p:cNvSpPr>
          <p:nvPr>
            <p:ph type="ctrTitle"/>
          </p:nvPr>
        </p:nvSpPr>
        <p:spPr>
          <a:xfrm>
            <a:off x="671945" y="2698462"/>
            <a:ext cx="7772400" cy="1470025"/>
          </a:xfrm>
        </p:spPr>
        <p:txBody>
          <a:bodyPr/>
          <a:lstStyle/>
          <a:p>
            <a:r>
              <a:rPr lang="en-US" sz="4800" dirty="0" smtClean="0">
                <a:latin typeface="Arial Black" panose="020B0A04020102020204" pitchFamily="34" charset="0"/>
              </a:rPr>
              <a:t>INTRUSIVE GUIDANCE</a:t>
            </a:r>
            <a:endParaRPr lang="en-US" sz="4800" dirty="0">
              <a:latin typeface="Arial Black" panose="020B0A040201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txBox="1">
            <a:spLocks noGrp="1"/>
          </p:cNvSpPr>
          <p:nvPr>
            <p:ph type="ctrTitle"/>
          </p:nvPr>
        </p:nvSpPr>
        <p:spPr>
          <a:xfrm>
            <a:off x="685800" y="558800"/>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smtClean="0"/>
              <a:t>Students Want Us To Care</a:t>
            </a:r>
            <a:endParaRPr dirty="0"/>
          </a:p>
        </p:txBody>
      </p:sp>
      <p:sp>
        <p:nvSpPr>
          <p:cNvPr id="267" name="Google Shape;267;p36"/>
          <p:cNvSpPr txBox="1">
            <a:spLocks noGrp="1"/>
          </p:cNvSpPr>
          <p:nvPr>
            <p:ph type="subTitle" idx="1"/>
          </p:nvPr>
        </p:nvSpPr>
        <p:spPr>
          <a:xfrm>
            <a:off x="287482" y="3493019"/>
            <a:ext cx="4575464" cy="2798619"/>
          </a:xfrm>
          <a:prstGeom prst="rect">
            <a:avLst/>
          </a:prstGeom>
        </p:spPr>
        <p:txBody>
          <a:bodyPr spcFirstLastPara="1" wrap="square" lIns="91425" tIns="45700" rIns="91425" bIns="45700" anchor="t" anchorCtr="0">
            <a:noAutofit/>
          </a:bodyPr>
          <a:lstStyle/>
          <a:p>
            <a:pPr marL="342900" lvl="0" indent="-342900" algn="ctr" rtl="0">
              <a:lnSpc>
                <a:spcPct val="115000"/>
              </a:lnSpc>
              <a:spcBef>
                <a:spcPts val="0"/>
              </a:spcBef>
              <a:spcAft>
                <a:spcPts val="0"/>
              </a:spcAft>
              <a:buClr>
                <a:schemeClr val="dk1"/>
              </a:buClr>
              <a:buSzPts val="1100"/>
              <a:buFont typeface="Wingdings" panose="05000000000000000000" pitchFamily="2" charset="2"/>
              <a:buChar char="Ø"/>
            </a:pPr>
            <a:r>
              <a:rPr lang="en-US" sz="2000" dirty="0">
                <a:solidFill>
                  <a:schemeClr val="dk1"/>
                </a:solidFill>
              </a:rPr>
              <a:t>Collaboration with Faculty</a:t>
            </a:r>
            <a:endParaRPr sz="2000" dirty="0">
              <a:solidFill>
                <a:schemeClr val="dk1"/>
              </a:solidFill>
            </a:endParaRPr>
          </a:p>
          <a:p>
            <a:pPr marL="342900" lvl="0" indent="-342900" algn="ctr" rtl="0">
              <a:lnSpc>
                <a:spcPct val="115000"/>
              </a:lnSpc>
              <a:spcBef>
                <a:spcPts val="0"/>
              </a:spcBef>
              <a:spcAft>
                <a:spcPts val="0"/>
              </a:spcAft>
              <a:buClr>
                <a:schemeClr val="dk1"/>
              </a:buClr>
              <a:buSzPts val="1100"/>
              <a:buFont typeface="Wingdings" panose="05000000000000000000" pitchFamily="2" charset="2"/>
              <a:buChar char="Ø"/>
            </a:pPr>
            <a:r>
              <a:rPr lang="en-US" sz="2000" dirty="0">
                <a:solidFill>
                  <a:schemeClr val="dk1"/>
                </a:solidFill>
              </a:rPr>
              <a:t>Holistic Concern for Students</a:t>
            </a:r>
            <a:endParaRPr sz="2000" dirty="0">
              <a:solidFill>
                <a:schemeClr val="dk1"/>
              </a:solidFill>
            </a:endParaRPr>
          </a:p>
          <a:p>
            <a:pPr marL="342900" lvl="0" indent="-342900" algn="ctr" rtl="0">
              <a:lnSpc>
                <a:spcPct val="115000"/>
              </a:lnSpc>
              <a:spcBef>
                <a:spcPts val="0"/>
              </a:spcBef>
              <a:spcAft>
                <a:spcPts val="0"/>
              </a:spcAft>
              <a:buClr>
                <a:schemeClr val="dk1"/>
              </a:buClr>
              <a:buSzPts val="1100"/>
              <a:buFont typeface="Wingdings" panose="05000000000000000000" pitchFamily="2" charset="2"/>
              <a:buChar char="Ø"/>
            </a:pPr>
            <a:r>
              <a:rPr lang="en-US" sz="2000" dirty="0">
                <a:solidFill>
                  <a:schemeClr val="dk1"/>
                </a:solidFill>
              </a:rPr>
              <a:t>Walk and Talk with Students</a:t>
            </a:r>
            <a:endParaRPr sz="2000" dirty="0">
              <a:solidFill>
                <a:schemeClr val="dk1"/>
              </a:solidFill>
            </a:endParaRPr>
          </a:p>
          <a:p>
            <a:pPr marL="342900" lvl="0" indent="-342900" algn="ctr" rtl="0">
              <a:lnSpc>
                <a:spcPct val="115000"/>
              </a:lnSpc>
              <a:spcBef>
                <a:spcPts val="0"/>
              </a:spcBef>
              <a:spcAft>
                <a:spcPts val="0"/>
              </a:spcAft>
              <a:buClr>
                <a:schemeClr val="dk1"/>
              </a:buClr>
              <a:buSzPts val="1100"/>
              <a:buFont typeface="Wingdings" panose="05000000000000000000" pitchFamily="2" charset="2"/>
              <a:buChar char="Ø"/>
            </a:pPr>
            <a:r>
              <a:rPr lang="en-US" sz="2000" dirty="0">
                <a:solidFill>
                  <a:schemeClr val="dk1"/>
                </a:solidFill>
              </a:rPr>
              <a:t>Get to the ROOT Causes</a:t>
            </a:r>
            <a:endParaRPr sz="2000" dirty="0">
              <a:solidFill>
                <a:schemeClr val="dk1"/>
              </a:solidFill>
            </a:endParaRPr>
          </a:p>
          <a:p>
            <a:pPr marL="342900" lvl="0" indent="-342900" algn="ctr" rtl="0">
              <a:lnSpc>
                <a:spcPct val="115000"/>
              </a:lnSpc>
              <a:spcBef>
                <a:spcPts val="0"/>
              </a:spcBef>
              <a:spcAft>
                <a:spcPts val="0"/>
              </a:spcAft>
              <a:buClr>
                <a:schemeClr val="dk1"/>
              </a:buClr>
              <a:buSzPts val="1100"/>
              <a:buFont typeface="Wingdings" panose="05000000000000000000" pitchFamily="2" charset="2"/>
              <a:buChar char="Ø"/>
            </a:pPr>
            <a:r>
              <a:rPr lang="en-US" sz="2000" dirty="0">
                <a:solidFill>
                  <a:schemeClr val="dk1"/>
                </a:solidFill>
              </a:rPr>
              <a:t>Consistently Follow Up</a:t>
            </a:r>
            <a:endParaRPr sz="2000" dirty="0">
              <a:solidFill>
                <a:schemeClr val="dk1"/>
              </a:solidFill>
            </a:endParaRPr>
          </a:p>
          <a:p>
            <a:pPr marL="342900" lvl="0" indent="-342900" algn="ctr" rtl="0">
              <a:lnSpc>
                <a:spcPct val="115000"/>
              </a:lnSpc>
              <a:spcBef>
                <a:spcPts val="0"/>
              </a:spcBef>
              <a:spcAft>
                <a:spcPts val="0"/>
              </a:spcAft>
              <a:buClr>
                <a:schemeClr val="dk1"/>
              </a:buClr>
              <a:buSzPts val="1100"/>
              <a:buFont typeface="Wingdings" panose="05000000000000000000" pitchFamily="2" charset="2"/>
              <a:buChar char="Ø"/>
            </a:pPr>
            <a:r>
              <a:rPr lang="en-US" sz="2000" dirty="0">
                <a:solidFill>
                  <a:schemeClr val="dk1"/>
                </a:solidFill>
              </a:rPr>
              <a:t>Highlight Success and Address Failure</a:t>
            </a:r>
            <a:endParaRPr sz="2000" dirty="0">
              <a:solidFill>
                <a:schemeClr val="dk1"/>
              </a:solidFill>
            </a:endParaRPr>
          </a:p>
          <a:p>
            <a:pPr marL="342900" lvl="0" indent="-342900" algn="ctr" rtl="0">
              <a:lnSpc>
                <a:spcPct val="115000"/>
              </a:lnSpc>
              <a:spcBef>
                <a:spcPts val="0"/>
              </a:spcBef>
              <a:spcAft>
                <a:spcPts val="0"/>
              </a:spcAft>
              <a:buClr>
                <a:schemeClr val="dk1"/>
              </a:buClr>
              <a:buSzPts val="1100"/>
              <a:buFont typeface="Wingdings" panose="05000000000000000000" pitchFamily="2" charset="2"/>
              <a:buChar char="Ø"/>
            </a:pPr>
            <a:r>
              <a:rPr lang="en-US" sz="2000" dirty="0">
                <a:solidFill>
                  <a:schemeClr val="dk1"/>
                </a:solidFill>
              </a:rPr>
              <a:t>Go Beyond Matriculation</a:t>
            </a:r>
            <a:endParaRPr sz="2000" dirty="0">
              <a:solidFill>
                <a:schemeClr val="dk1"/>
              </a:solidFill>
            </a:endParaRPr>
          </a:p>
          <a:p>
            <a:pPr marL="0" lvl="0" indent="0" algn="ctr" rtl="0">
              <a:spcBef>
                <a:spcPts val="640"/>
              </a:spcBef>
              <a:spcAft>
                <a:spcPts val="0"/>
              </a:spcAft>
              <a:buNone/>
            </a:pPr>
            <a:endParaRPr sz="2000" dirty="0"/>
          </a:p>
        </p:txBody>
      </p:sp>
      <p:sp>
        <p:nvSpPr>
          <p:cNvPr id="3" name="Rectangle 2"/>
          <p:cNvSpPr/>
          <p:nvPr/>
        </p:nvSpPr>
        <p:spPr>
          <a:xfrm>
            <a:off x="1755198" y="2053023"/>
            <a:ext cx="5633604" cy="707886"/>
          </a:xfrm>
          <a:prstGeom prst="rect">
            <a:avLst/>
          </a:prstGeom>
        </p:spPr>
        <p:txBody>
          <a:bodyPr wrap="square">
            <a:spAutoFit/>
          </a:bodyPr>
          <a:lstStyle/>
          <a:p>
            <a:pPr algn="ctr"/>
            <a:r>
              <a:rPr lang="en-US" sz="2000" dirty="0"/>
              <a:t>Strong relationships with students and educators allows for more intrusive counseling.</a:t>
            </a:r>
          </a:p>
        </p:txBody>
      </p:sp>
      <p:pic>
        <p:nvPicPr>
          <p:cNvPr id="4" name="Picture 3"/>
          <p:cNvPicPr>
            <a:picLocks noChangeAspect="1"/>
          </p:cNvPicPr>
          <p:nvPr/>
        </p:nvPicPr>
        <p:blipFill>
          <a:blip r:embed="rId3"/>
          <a:stretch>
            <a:fillRect/>
          </a:stretch>
        </p:blipFill>
        <p:spPr>
          <a:xfrm>
            <a:off x="5056476" y="3493019"/>
            <a:ext cx="3603048" cy="274343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t>Proactive Vs Reactive</a:t>
            </a:r>
            <a:endParaRPr/>
          </a:p>
        </p:txBody>
      </p:sp>
      <p:sp>
        <p:nvSpPr>
          <p:cNvPr id="274" name="Google Shape;274;p37"/>
          <p:cNvSpPr txBox="1">
            <a:spLocks noGrp="1"/>
          </p:cNvSpPr>
          <p:nvPr>
            <p:ph type="body" idx="1"/>
          </p:nvPr>
        </p:nvSpPr>
        <p:spPr>
          <a:xfrm>
            <a:off x="457200" y="1600200"/>
            <a:ext cx="4946073"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2200" dirty="0"/>
              <a:t>The students who need our services most do not know to come and see us; How do you seek services you do not realize you need?</a:t>
            </a:r>
            <a:endParaRPr sz="2200" dirty="0"/>
          </a:p>
          <a:p>
            <a:pPr marL="0" lvl="0" indent="0" algn="l" rtl="0">
              <a:lnSpc>
                <a:spcPct val="115000"/>
              </a:lnSpc>
              <a:spcBef>
                <a:spcPts val="500"/>
              </a:spcBef>
              <a:spcAft>
                <a:spcPts val="0"/>
              </a:spcAft>
              <a:buClr>
                <a:schemeClr val="dk1"/>
              </a:buClr>
              <a:buSzPts val="1100"/>
              <a:buFont typeface="Arial"/>
              <a:buNone/>
            </a:pPr>
            <a:endParaRPr sz="2200" dirty="0">
              <a:latin typeface="Arial"/>
              <a:ea typeface="Arial"/>
              <a:cs typeface="Arial"/>
              <a:sym typeface="Arial"/>
            </a:endParaRPr>
          </a:p>
          <a:p>
            <a:pPr marL="0" lvl="0" indent="0" algn="l" rtl="0">
              <a:lnSpc>
                <a:spcPct val="115000"/>
              </a:lnSpc>
              <a:spcBef>
                <a:spcPts val="500"/>
              </a:spcBef>
              <a:spcAft>
                <a:spcPts val="0"/>
              </a:spcAft>
              <a:buClr>
                <a:schemeClr val="dk1"/>
              </a:buClr>
              <a:buSzPts val="1100"/>
              <a:buFont typeface="Arial"/>
              <a:buNone/>
            </a:pPr>
            <a:r>
              <a:rPr lang="en-US" sz="2200" dirty="0"/>
              <a:t>Consider addressing issues with students before they do; Shift contacts from drop-ins to appointments.</a:t>
            </a:r>
            <a:endParaRPr sz="2200" dirty="0"/>
          </a:p>
          <a:p>
            <a:pPr marL="0" lvl="0" indent="0" algn="l" rtl="0">
              <a:lnSpc>
                <a:spcPct val="115000"/>
              </a:lnSpc>
              <a:spcBef>
                <a:spcPts val="500"/>
              </a:spcBef>
              <a:spcAft>
                <a:spcPts val="0"/>
              </a:spcAft>
              <a:buClr>
                <a:schemeClr val="dk1"/>
              </a:buClr>
              <a:buSzPts val="1100"/>
              <a:buFont typeface="Arial"/>
              <a:buNone/>
            </a:pPr>
            <a:endParaRPr sz="2200" dirty="0">
              <a:latin typeface="Arial"/>
              <a:ea typeface="Arial"/>
              <a:cs typeface="Arial"/>
              <a:sym typeface="Arial"/>
            </a:endParaRPr>
          </a:p>
          <a:p>
            <a:pPr marL="0" lvl="0" indent="0" algn="l" rtl="0">
              <a:lnSpc>
                <a:spcPct val="115000"/>
              </a:lnSpc>
              <a:spcBef>
                <a:spcPts val="500"/>
              </a:spcBef>
              <a:spcAft>
                <a:spcPts val="0"/>
              </a:spcAft>
              <a:buClr>
                <a:schemeClr val="dk1"/>
              </a:buClr>
              <a:buSzPts val="1100"/>
              <a:buFont typeface="Arial"/>
              <a:buNone/>
            </a:pPr>
            <a:r>
              <a:rPr lang="en-US" sz="2200" dirty="0"/>
              <a:t>Emails, Phone Calls, Text Messaging, Classroom Visits. </a:t>
            </a:r>
            <a:endParaRPr sz="2200" dirty="0"/>
          </a:p>
          <a:p>
            <a:pPr marL="0" lvl="0" indent="0" algn="l" rtl="0">
              <a:spcBef>
                <a:spcPts val="360"/>
              </a:spcBef>
              <a:spcAft>
                <a:spcPts val="0"/>
              </a:spcAft>
              <a:buNone/>
            </a:pPr>
            <a:endParaRPr dirty="0"/>
          </a:p>
        </p:txBody>
      </p:sp>
      <p:pic>
        <p:nvPicPr>
          <p:cNvPr id="2" name="Picture 1"/>
          <p:cNvPicPr>
            <a:picLocks noChangeAspect="1"/>
          </p:cNvPicPr>
          <p:nvPr/>
        </p:nvPicPr>
        <p:blipFill>
          <a:blip r:embed="rId3"/>
          <a:stretch>
            <a:fillRect/>
          </a:stretch>
        </p:blipFill>
        <p:spPr>
          <a:xfrm>
            <a:off x="6005819" y="1600200"/>
            <a:ext cx="2895851" cy="1810669"/>
          </a:xfrm>
          <a:prstGeom prst="rect">
            <a:avLst/>
          </a:prstGeom>
        </p:spPr>
      </p:pic>
      <p:pic>
        <p:nvPicPr>
          <p:cNvPr id="3" name="Picture 2"/>
          <p:cNvPicPr>
            <a:picLocks noChangeAspect="1"/>
          </p:cNvPicPr>
          <p:nvPr/>
        </p:nvPicPr>
        <p:blipFill>
          <a:blip r:embed="rId4"/>
          <a:stretch>
            <a:fillRect/>
          </a:stretch>
        </p:blipFill>
        <p:spPr>
          <a:xfrm>
            <a:off x="5999722" y="4080359"/>
            <a:ext cx="2901948" cy="188382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 name="TextBox 1"/>
          <p:cNvSpPr txBox="1"/>
          <p:nvPr/>
        </p:nvSpPr>
        <p:spPr>
          <a:xfrm>
            <a:off x="1233055" y="2590800"/>
            <a:ext cx="6830291" cy="1569660"/>
          </a:xfrm>
          <a:prstGeom prst="rect">
            <a:avLst/>
          </a:prstGeom>
          <a:noFill/>
        </p:spPr>
        <p:txBody>
          <a:bodyPr wrap="square" rtlCol="0">
            <a:spAutoFit/>
          </a:bodyPr>
          <a:lstStyle/>
          <a:p>
            <a:pPr algn="ctr"/>
            <a:r>
              <a:rPr lang="en-US" sz="4800" b="1" dirty="0" smtClean="0">
                <a:latin typeface="Arial Black" panose="020B0A04020102020204" pitchFamily="34" charset="0"/>
              </a:rPr>
              <a:t>STUDENT LIFE INTEGRATION</a:t>
            </a:r>
            <a:endParaRPr lang="en-US" sz="4800" b="1" dirty="0">
              <a:latin typeface="Arial Black" panose="020B0A04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ctrTitle"/>
          </p:nvPr>
        </p:nvSpPr>
        <p:spPr>
          <a:xfrm>
            <a:off x="782782" y="2532207"/>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dirty="0" smtClean="0">
                <a:latin typeface="Arial Black" panose="020B0A04020102020204" pitchFamily="34" charset="0"/>
              </a:rPr>
              <a:t>COMPLETION COACHING TEAMS</a:t>
            </a:r>
            <a:endParaRPr sz="4800" dirty="0">
              <a:latin typeface="Arial Black" panose="020B0A04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Calibri"/>
              <a:buNone/>
            </a:pPr>
            <a:r>
              <a:rPr lang="en-US" sz="2800" dirty="0" smtClean="0"/>
              <a:t>Empowering our Students to Lead</a:t>
            </a:r>
            <a:endParaRPr sz="2800" dirty="0"/>
          </a:p>
        </p:txBody>
      </p:sp>
      <p:pic>
        <p:nvPicPr>
          <p:cNvPr id="1026" name="Picture 2" descr="https://lh6.googleusercontent.com/Q6C1xihePLyE4ud_wifv1q94zxfrphPhm35Hr5zu7fBwQINqYF9DlI4l8D3ve0YXzUQMPiHrYiyH-jl-xVHHyXB_eqfOrvqnpBwD-Mel0_ofsR2axjw2JzT9PRoX_UvCLhkNWLaGMu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562" y="1777857"/>
            <a:ext cx="6726876" cy="36115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2618" y="5749638"/>
            <a:ext cx="8118764" cy="830997"/>
          </a:xfrm>
          <a:prstGeom prst="rect">
            <a:avLst/>
          </a:prstGeom>
        </p:spPr>
        <p:txBody>
          <a:bodyPr wrap="square">
            <a:spAutoFit/>
          </a:bodyPr>
          <a:lstStyle/>
          <a:p>
            <a:pPr algn="ctr"/>
            <a:r>
              <a:rPr lang="en-US" sz="2400" i="1" dirty="0"/>
              <a:t>Ask not what you can do for your student organizations, but what you can do with your student organizations.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7"/>
          <p:cNvSpPr txBox="1">
            <a:spLocks noGrp="1"/>
          </p:cNvSpPr>
          <p:nvPr>
            <p:ph type="title"/>
          </p:nvPr>
        </p:nvSpPr>
        <p:spPr>
          <a:xfrm>
            <a:off x="304800" y="7088"/>
            <a:ext cx="88392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dirty="0" smtClean="0"/>
              <a:t>We </a:t>
            </a:r>
            <a:r>
              <a:rPr lang="en-US" sz="3200" dirty="0"/>
              <a:t>C</a:t>
            </a:r>
            <a:r>
              <a:rPr lang="en-US" sz="3200" dirty="0" smtClean="0"/>
              <a:t>annot </a:t>
            </a:r>
            <a:r>
              <a:rPr lang="en-US" sz="3200" dirty="0"/>
              <a:t>S</a:t>
            </a:r>
            <a:r>
              <a:rPr lang="en-US" sz="3200" dirty="0" smtClean="0"/>
              <a:t>ucceed </a:t>
            </a:r>
            <a:r>
              <a:rPr lang="en-US" sz="3200" dirty="0"/>
              <a:t>W</a:t>
            </a:r>
            <a:r>
              <a:rPr lang="en-US" sz="3200" dirty="0" smtClean="0"/>
              <a:t>ithout </a:t>
            </a:r>
            <a:r>
              <a:rPr lang="en-US" sz="3200" dirty="0"/>
              <a:t>O</a:t>
            </a:r>
            <a:r>
              <a:rPr lang="en-US" sz="3200" dirty="0" smtClean="0"/>
              <a:t>ur </a:t>
            </a:r>
            <a:r>
              <a:rPr lang="en-US" sz="3200" dirty="0"/>
              <a:t>S</a:t>
            </a:r>
            <a:r>
              <a:rPr lang="en-US" sz="3200" dirty="0" smtClean="0"/>
              <a:t>tudents</a:t>
            </a:r>
            <a:endParaRPr sz="3200" dirty="0"/>
          </a:p>
        </p:txBody>
      </p:sp>
      <p:sp>
        <p:nvSpPr>
          <p:cNvPr id="339" name="Google Shape;339;p47"/>
          <p:cNvSpPr txBox="1">
            <a:spLocks noGrp="1"/>
          </p:cNvSpPr>
          <p:nvPr>
            <p:ph type="body" idx="1"/>
          </p:nvPr>
        </p:nvSpPr>
        <p:spPr>
          <a:xfrm>
            <a:off x="304800" y="1436154"/>
            <a:ext cx="3006436" cy="4707600"/>
          </a:xfrm>
          <a:prstGeom prst="rect">
            <a:avLst/>
          </a:prstGeom>
          <a:noFill/>
          <a:ln>
            <a:noFill/>
          </a:ln>
        </p:spPr>
        <p:txBody>
          <a:bodyPr spcFirstLastPara="1" wrap="square" lIns="91425" tIns="45700" rIns="91425" bIns="45700" anchor="t" anchorCtr="0">
            <a:noAutofit/>
          </a:bodyPr>
          <a:lstStyle/>
          <a:p>
            <a:pPr marL="342900">
              <a:lnSpc>
                <a:spcPct val="90000"/>
              </a:lnSpc>
              <a:spcBef>
                <a:spcPts val="640"/>
              </a:spcBef>
              <a:buSzPts val="3200"/>
              <a:buFont typeface="Wingdings" panose="05000000000000000000" pitchFamily="2" charset="2"/>
              <a:buChar char="§"/>
            </a:pPr>
            <a:r>
              <a:rPr lang="en-US" sz="2400" dirty="0" smtClean="0"/>
              <a:t>Who better to lead a push for student success than students?</a:t>
            </a:r>
          </a:p>
          <a:p>
            <a:pPr indent="-457200">
              <a:lnSpc>
                <a:spcPct val="90000"/>
              </a:lnSpc>
              <a:spcBef>
                <a:spcPts val="640"/>
              </a:spcBef>
              <a:buSzPts val="3200"/>
              <a:buFont typeface="Wingdings" panose="05000000000000000000" pitchFamily="2" charset="2"/>
              <a:buChar char="§"/>
            </a:pPr>
            <a:endParaRPr lang="en-US" sz="2400" dirty="0" smtClean="0"/>
          </a:p>
          <a:p>
            <a:pPr marL="342900">
              <a:lnSpc>
                <a:spcPct val="90000"/>
              </a:lnSpc>
              <a:spcBef>
                <a:spcPts val="640"/>
              </a:spcBef>
              <a:buSzPts val="3200"/>
              <a:buFont typeface="Wingdings" panose="05000000000000000000" pitchFamily="2" charset="2"/>
              <a:buChar char="§"/>
            </a:pPr>
            <a:r>
              <a:rPr lang="en-US" sz="2400" dirty="0" smtClean="0"/>
              <a:t>Utilize the culture as an asset to add to conversations</a:t>
            </a:r>
          </a:p>
          <a:p>
            <a:pPr indent="-457200">
              <a:lnSpc>
                <a:spcPct val="90000"/>
              </a:lnSpc>
              <a:spcBef>
                <a:spcPts val="640"/>
              </a:spcBef>
              <a:buSzPts val="3200"/>
              <a:buFont typeface="Wingdings" panose="05000000000000000000" pitchFamily="2" charset="2"/>
              <a:buChar char="§"/>
            </a:pPr>
            <a:endParaRPr lang="en-US" sz="2400" dirty="0" smtClean="0"/>
          </a:p>
          <a:p>
            <a:pPr marL="342900">
              <a:lnSpc>
                <a:spcPct val="90000"/>
              </a:lnSpc>
              <a:spcBef>
                <a:spcPts val="640"/>
              </a:spcBef>
              <a:buSzPts val="3200"/>
              <a:buFont typeface="Wingdings" panose="05000000000000000000" pitchFamily="2" charset="2"/>
              <a:buChar char="§"/>
            </a:pPr>
            <a:r>
              <a:rPr lang="en-US" sz="2400" dirty="0" smtClean="0"/>
              <a:t>Allow students to produce knowledge</a:t>
            </a:r>
          </a:p>
          <a:p>
            <a:pPr lvl="0" indent="-457200" algn="l" rtl="0">
              <a:lnSpc>
                <a:spcPct val="90000"/>
              </a:lnSpc>
              <a:spcBef>
                <a:spcPts val="640"/>
              </a:spcBef>
              <a:spcAft>
                <a:spcPts val="0"/>
              </a:spcAft>
              <a:buClr>
                <a:schemeClr val="dk1"/>
              </a:buClr>
              <a:buSzPts val="3200"/>
              <a:buFont typeface="Wingdings" panose="05000000000000000000" pitchFamily="2" charset="2"/>
              <a:buChar char="§"/>
            </a:pPr>
            <a:endParaRPr dirty="0"/>
          </a:p>
        </p:txBody>
      </p:sp>
      <p:pic>
        <p:nvPicPr>
          <p:cNvPr id="340" name="Google Shape;340;p47" descr="C:\Users\00396664\Desktop\Pictures\AAMP Fall 2017.jpg"/>
          <p:cNvPicPr preferRelativeResize="0"/>
          <p:nvPr/>
        </p:nvPicPr>
        <p:blipFill rotWithShape="1">
          <a:blip r:embed="rId3">
            <a:alphaModFix/>
          </a:blip>
          <a:srcRect/>
          <a:stretch/>
        </p:blipFill>
        <p:spPr>
          <a:xfrm>
            <a:off x="3546765" y="1436154"/>
            <a:ext cx="5398874" cy="470759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anose="04020705040A02060702" pitchFamily="82" charset="0"/>
              </a:rPr>
              <a:t>Final Thoughts</a:t>
            </a:r>
            <a:endParaRPr lang="en-US" dirty="0"/>
          </a:p>
        </p:txBody>
      </p:sp>
      <p:sp>
        <p:nvSpPr>
          <p:cNvPr id="3" name="Text Placeholder 2"/>
          <p:cNvSpPr>
            <a:spLocks noGrp="1"/>
          </p:cNvSpPr>
          <p:nvPr>
            <p:ph type="body" idx="1"/>
          </p:nvPr>
        </p:nvSpPr>
        <p:spPr>
          <a:xfrm>
            <a:off x="457200" y="1707421"/>
            <a:ext cx="3616036" cy="4419600"/>
          </a:xfrm>
        </p:spPr>
        <p:txBody>
          <a:bodyPr/>
          <a:lstStyle/>
          <a:p>
            <a:pPr marL="0" indent="0">
              <a:buNone/>
            </a:pPr>
            <a:r>
              <a:rPr lang="en-US" sz="2100" dirty="0"/>
              <a:t>1. You cannot have </a:t>
            </a:r>
            <a:r>
              <a:rPr lang="en-US" sz="2100" dirty="0" smtClean="0"/>
              <a:t>equity </a:t>
            </a:r>
            <a:r>
              <a:rPr lang="en-US" sz="2100" dirty="0"/>
              <a:t>without </a:t>
            </a:r>
            <a:r>
              <a:rPr lang="en-US" sz="2100" dirty="0" smtClean="0"/>
              <a:t>high expectations</a:t>
            </a:r>
            <a:r>
              <a:rPr lang="en-US" sz="2100" dirty="0"/>
              <a:t>.</a:t>
            </a:r>
          </a:p>
          <a:p>
            <a:pPr marL="0" indent="0">
              <a:buNone/>
            </a:pPr>
            <a:endParaRPr lang="en-US" sz="2100" dirty="0"/>
          </a:p>
          <a:p>
            <a:pPr marL="0" indent="0">
              <a:buNone/>
            </a:pPr>
            <a:r>
              <a:rPr lang="en-US" sz="2100" dirty="0"/>
              <a:t>2</a:t>
            </a:r>
            <a:r>
              <a:rPr lang="en-US" sz="2100" dirty="0" smtClean="0"/>
              <a:t>. Culture eats strategy for breakfast.</a:t>
            </a:r>
            <a:endParaRPr lang="en-US" sz="2100" dirty="0"/>
          </a:p>
          <a:p>
            <a:pPr marL="0" indent="0">
              <a:buNone/>
            </a:pPr>
            <a:endParaRPr lang="en-US" sz="2100" dirty="0"/>
          </a:p>
          <a:p>
            <a:pPr marL="0" indent="0">
              <a:buNone/>
            </a:pPr>
            <a:r>
              <a:rPr lang="en-US" sz="2100" dirty="0" smtClean="0"/>
              <a:t>3. If your not stretched thin your not doing Guided Pathways.</a:t>
            </a:r>
          </a:p>
          <a:p>
            <a:pPr marL="0" indent="0">
              <a:buNone/>
            </a:pPr>
            <a:endParaRPr lang="en-US" sz="2100" dirty="0" smtClean="0"/>
          </a:p>
          <a:p>
            <a:pPr marL="0" indent="0">
              <a:buNone/>
            </a:pPr>
            <a:r>
              <a:rPr lang="en-US" sz="2100" dirty="0" smtClean="0"/>
              <a:t>4. </a:t>
            </a:r>
            <a:r>
              <a:rPr lang="en-US" sz="2100" dirty="0"/>
              <a:t>RELATIONSHIPS are the foundation of our work!   </a:t>
            </a:r>
            <a:endParaRPr lang="en-US" sz="2100" dirty="0" smtClean="0"/>
          </a:p>
          <a:p>
            <a:pPr marL="0" indent="0">
              <a:buNone/>
            </a:pPr>
            <a:endParaRPr lang="en-US" sz="2100" dirty="0"/>
          </a:p>
          <a:p>
            <a:pPr marL="0" indent="0">
              <a:buNone/>
            </a:pPr>
            <a:endParaRPr lang="en-US" sz="2100" dirty="0"/>
          </a:p>
        </p:txBody>
      </p:sp>
      <p:pic>
        <p:nvPicPr>
          <p:cNvPr id="4" name="Picture 3"/>
          <p:cNvPicPr>
            <a:picLocks noChangeAspect="1"/>
          </p:cNvPicPr>
          <p:nvPr/>
        </p:nvPicPr>
        <p:blipFill>
          <a:blip r:embed="rId2"/>
          <a:stretch>
            <a:fillRect/>
          </a:stretch>
        </p:blipFill>
        <p:spPr>
          <a:xfrm>
            <a:off x="4271266" y="2452254"/>
            <a:ext cx="4415534" cy="2929934"/>
          </a:xfrm>
          <a:prstGeom prst="rect">
            <a:avLst/>
          </a:prstGeom>
        </p:spPr>
      </p:pic>
    </p:spTree>
    <p:extLst>
      <p:ext uri="{BB962C8B-B14F-4D97-AF65-F5344CB8AC3E}">
        <p14:creationId xmlns:p14="http://schemas.microsoft.com/office/powerpoint/2010/main" val="397621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b="1"/>
              <a:t>The Foundation</a:t>
            </a:r>
            <a:endParaRPr/>
          </a:p>
        </p:txBody>
      </p:sp>
      <p:pic>
        <p:nvPicPr>
          <p:cNvPr id="158" name="Google Shape;158;p21"/>
          <p:cNvPicPr preferRelativeResize="0"/>
          <p:nvPr/>
        </p:nvPicPr>
        <p:blipFill rotWithShape="1">
          <a:blip r:embed="rId3">
            <a:alphaModFix/>
          </a:blip>
          <a:srcRect/>
          <a:stretch/>
        </p:blipFill>
        <p:spPr>
          <a:xfrm>
            <a:off x="429491" y="2133600"/>
            <a:ext cx="2353260" cy="3792041"/>
          </a:xfrm>
          <a:prstGeom prst="rect">
            <a:avLst/>
          </a:prstGeom>
          <a:noFill/>
          <a:ln>
            <a:noFill/>
          </a:ln>
        </p:spPr>
      </p:pic>
      <p:sp>
        <p:nvSpPr>
          <p:cNvPr id="159" name="Google Shape;159;p21"/>
          <p:cNvSpPr txBox="1"/>
          <p:nvPr/>
        </p:nvSpPr>
        <p:spPr>
          <a:xfrm>
            <a:off x="3317875" y="1762125"/>
            <a:ext cx="5368800" cy="4048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r>
              <a:rPr lang="en-US" sz="1700" b="1">
                <a:solidFill>
                  <a:schemeClr val="dk1"/>
                </a:solidFill>
                <a:latin typeface="Calibri"/>
                <a:ea typeface="Calibri"/>
                <a:cs typeface="Calibri"/>
                <a:sym typeface="Calibri"/>
              </a:rPr>
              <a:t>Equity:</a:t>
            </a:r>
            <a:r>
              <a:rPr lang="en-US" sz="1700">
                <a:solidFill>
                  <a:schemeClr val="dk1"/>
                </a:solidFill>
                <a:latin typeface="Calibri"/>
                <a:ea typeface="Calibri"/>
                <a:cs typeface="Calibri"/>
                <a:sym typeface="Calibri"/>
              </a:rPr>
              <a:t> Equity puts the focus on the outcomes as oppose to the process. Equity redirects resources to students most in need to produce equal outcomes. Consider students who may have specific needs or any bottleneck performers. This is why student services was created.</a:t>
            </a:r>
            <a:endParaRPr sz="1700">
              <a:solidFill>
                <a:schemeClr val="dk1"/>
              </a:solidFill>
              <a:latin typeface="Calibri"/>
              <a:ea typeface="Calibri"/>
              <a:cs typeface="Calibri"/>
              <a:sym typeface="Calibri"/>
            </a:endParaRPr>
          </a:p>
          <a:p>
            <a:pPr marL="0" lvl="0" indent="0" algn="l" rtl="0">
              <a:lnSpc>
                <a:spcPct val="115000"/>
              </a:lnSpc>
              <a:spcBef>
                <a:spcPts val="400"/>
              </a:spcBef>
              <a:spcAft>
                <a:spcPts val="0"/>
              </a:spcAft>
              <a:buNone/>
            </a:pPr>
            <a:endParaRPr sz="1700">
              <a:solidFill>
                <a:schemeClr val="dk1"/>
              </a:solidFill>
              <a:latin typeface="Calibri"/>
              <a:ea typeface="Calibri"/>
              <a:cs typeface="Calibri"/>
              <a:sym typeface="Calibri"/>
            </a:endParaRPr>
          </a:p>
          <a:p>
            <a:pPr marL="0" lvl="0" indent="0" algn="l" rtl="0">
              <a:lnSpc>
                <a:spcPct val="115000"/>
              </a:lnSpc>
              <a:spcBef>
                <a:spcPts val="400"/>
              </a:spcBef>
              <a:spcAft>
                <a:spcPts val="0"/>
              </a:spcAft>
              <a:buNone/>
            </a:pPr>
            <a:r>
              <a:rPr lang="en-US" sz="1700" b="1">
                <a:solidFill>
                  <a:schemeClr val="dk1"/>
                </a:solidFill>
                <a:latin typeface="Calibri"/>
                <a:ea typeface="Calibri"/>
                <a:cs typeface="Calibri"/>
                <a:sym typeface="Calibri"/>
              </a:rPr>
              <a:t>High Expectations:</a:t>
            </a:r>
            <a:r>
              <a:rPr lang="en-US" sz="1700">
                <a:solidFill>
                  <a:schemeClr val="dk1"/>
                </a:solidFill>
                <a:latin typeface="Calibri"/>
                <a:ea typeface="Calibri"/>
                <a:cs typeface="Calibri"/>
                <a:sym typeface="Calibri"/>
              </a:rPr>
              <a:t> Consider what it is we are expecting from our students. Your expectations affect the level of service you provide. When we expect more of our students they expect more of themselves.</a:t>
            </a:r>
            <a:endParaRPr sz="1700">
              <a:solidFill>
                <a:schemeClr val="dk1"/>
              </a:solidFill>
              <a:latin typeface="Calibri"/>
              <a:ea typeface="Calibri"/>
              <a:cs typeface="Calibri"/>
              <a:sym typeface="Calibri"/>
            </a:endParaRPr>
          </a:p>
          <a:p>
            <a:pPr marL="0" lvl="0" indent="0" algn="l" rtl="0">
              <a:lnSpc>
                <a:spcPct val="115000"/>
              </a:lnSpc>
              <a:spcBef>
                <a:spcPts val="400"/>
              </a:spcBef>
              <a:spcAft>
                <a:spcPts val="0"/>
              </a:spcAft>
              <a:buNone/>
            </a:pPr>
            <a:r>
              <a:rPr lang="en-US" sz="17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a:p>
            <a:pPr marL="0" lvl="0" indent="0" algn="l" rtl="0">
              <a:spcBef>
                <a:spcPts val="0"/>
              </a:spcBef>
              <a:spcAft>
                <a:spcPts val="0"/>
              </a:spcAft>
              <a:buNone/>
            </a:pPr>
            <a:r>
              <a:rPr lang="en-US" sz="1700" b="1">
                <a:solidFill>
                  <a:schemeClr val="dk1"/>
                </a:solidFill>
                <a:latin typeface="Calibri"/>
                <a:ea typeface="Calibri"/>
                <a:cs typeface="Calibri"/>
                <a:sym typeface="Calibri"/>
              </a:rPr>
              <a:t>Relationships:</a:t>
            </a:r>
            <a:r>
              <a:rPr lang="en-US" sz="1700">
                <a:solidFill>
                  <a:schemeClr val="dk1"/>
                </a:solidFill>
                <a:latin typeface="Calibri"/>
                <a:ea typeface="Calibri"/>
                <a:cs typeface="Calibri"/>
                <a:sym typeface="Calibri"/>
              </a:rPr>
              <a:t> Building relationships with students allows us to be more effective at our job.  Also, consider how relationships among each other increases our ability to serve students.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body" idx="1"/>
          </p:nvPr>
        </p:nvSpPr>
        <p:spPr>
          <a:xfrm>
            <a:off x="1039090" y="3325091"/>
            <a:ext cx="3532909" cy="284711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405"/>
              <a:buFont typeface="Calibri"/>
              <a:buAutoNum type="arabicPeriod"/>
            </a:pPr>
            <a:r>
              <a:rPr lang="en-US" sz="1800" dirty="0"/>
              <a:t>Athletes</a:t>
            </a:r>
            <a:endParaRPr sz="1800" dirty="0"/>
          </a:p>
          <a:p>
            <a:pPr marL="514350" lvl="0" indent="-514350" algn="l" rtl="0">
              <a:spcBef>
                <a:spcPts val="481"/>
              </a:spcBef>
              <a:spcAft>
                <a:spcPts val="0"/>
              </a:spcAft>
              <a:buClr>
                <a:schemeClr val="dk1"/>
              </a:buClr>
              <a:buSzPts val="2405"/>
              <a:buFont typeface="Calibri"/>
              <a:buAutoNum type="arabicPeriod"/>
            </a:pPr>
            <a:r>
              <a:rPr lang="en-US" sz="1800" dirty="0"/>
              <a:t>African American Initiatives</a:t>
            </a:r>
            <a:endParaRPr sz="1800" dirty="0"/>
          </a:p>
          <a:p>
            <a:pPr marL="514350" lvl="0" indent="-514350" algn="l" rtl="0">
              <a:spcBef>
                <a:spcPts val="481"/>
              </a:spcBef>
              <a:spcAft>
                <a:spcPts val="0"/>
              </a:spcAft>
              <a:buClr>
                <a:schemeClr val="dk1"/>
              </a:buClr>
              <a:buSzPts val="2405"/>
              <a:buFont typeface="Calibri"/>
              <a:buAutoNum type="arabicPeriod"/>
            </a:pPr>
            <a:r>
              <a:rPr lang="en-US" sz="1800" dirty="0"/>
              <a:t>Students with Disabilities</a:t>
            </a:r>
            <a:endParaRPr sz="1800" dirty="0"/>
          </a:p>
          <a:p>
            <a:pPr marL="514350" lvl="0" indent="-514350" algn="l" rtl="0">
              <a:spcBef>
                <a:spcPts val="481"/>
              </a:spcBef>
              <a:spcAft>
                <a:spcPts val="0"/>
              </a:spcAft>
              <a:buClr>
                <a:schemeClr val="dk1"/>
              </a:buClr>
              <a:buSzPts val="2405"/>
              <a:buFont typeface="Calibri"/>
              <a:buAutoNum type="arabicPeriod"/>
            </a:pPr>
            <a:r>
              <a:rPr lang="en-US" sz="1800" dirty="0"/>
              <a:t>EOP&amp;S</a:t>
            </a:r>
            <a:endParaRPr sz="1800" dirty="0"/>
          </a:p>
          <a:p>
            <a:pPr marL="514350" lvl="0" indent="-514350" algn="l" rtl="0">
              <a:spcBef>
                <a:spcPts val="481"/>
              </a:spcBef>
              <a:spcAft>
                <a:spcPts val="0"/>
              </a:spcAft>
              <a:buClr>
                <a:schemeClr val="dk1"/>
              </a:buClr>
              <a:buSzPts val="2405"/>
              <a:buFont typeface="Calibri"/>
              <a:buAutoNum type="arabicPeriod"/>
            </a:pPr>
            <a:r>
              <a:rPr lang="en-US" sz="1800" dirty="0"/>
              <a:t>Foster Youth</a:t>
            </a:r>
            <a:endParaRPr sz="1800" dirty="0"/>
          </a:p>
          <a:p>
            <a:pPr marL="514350" lvl="0" indent="-514350" algn="l" rtl="0">
              <a:spcBef>
                <a:spcPts val="481"/>
              </a:spcBef>
              <a:spcAft>
                <a:spcPts val="0"/>
              </a:spcAft>
              <a:buClr>
                <a:schemeClr val="dk1"/>
              </a:buClr>
              <a:buSzPts val="2405"/>
              <a:buFont typeface="Calibri"/>
              <a:buAutoNum type="arabicPeriod"/>
            </a:pPr>
            <a:r>
              <a:rPr lang="en-US" sz="1800" dirty="0"/>
              <a:t>Dreamers</a:t>
            </a:r>
            <a:endParaRPr sz="1800" dirty="0"/>
          </a:p>
          <a:p>
            <a:pPr marL="514350" lvl="0" indent="-514350" algn="l" rtl="0">
              <a:spcBef>
                <a:spcPts val="481"/>
              </a:spcBef>
              <a:spcAft>
                <a:spcPts val="0"/>
              </a:spcAft>
              <a:buClr>
                <a:schemeClr val="dk1"/>
              </a:buClr>
              <a:buSzPts val="2405"/>
              <a:buFont typeface="Calibri"/>
              <a:buAutoNum type="arabicPeriod"/>
            </a:pPr>
            <a:r>
              <a:rPr lang="en-US" sz="1800" dirty="0"/>
              <a:t>Veterans</a:t>
            </a:r>
            <a:endParaRPr sz="1800" dirty="0"/>
          </a:p>
          <a:p>
            <a:pPr marL="514350" lvl="0" indent="-514350" algn="l" rtl="0">
              <a:spcBef>
                <a:spcPts val="481"/>
              </a:spcBef>
              <a:spcAft>
                <a:spcPts val="0"/>
              </a:spcAft>
              <a:buClr>
                <a:schemeClr val="dk1"/>
              </a:buClr>
              <a:buSzPts val="2405"/>
              <a:buFont typeface="Calibri"/>
              <a:buAutoNum type="arabicPeriod"/>
            </a:pPr>
            <a:r>
              <a:rPr lang="en-US" sz="1800" dirty="0"/>
              <a:t>Kern Promise</a:t>
            </a:r>
            <a:endParaRPr sz="1800" dirty="0"/>
          </a:p>
          <a:p>
            <a:pPr marL="0" lvl="0" indent="0" algn="l" rtl="0">
              <a:spcBef>
                <a:spcPts val="592"/>
              </a:spcBef>
              <a:spcAft>
                <a:spcPts val="0"/>
              </a:spcAft>
              <a:buClr>
                <a:schemeClr val="dk1"/>
              </a:buClr>
              <a:buSzPts val="2960"/>
              <a:buNone/>
            </a:pPr>
            <a:endParaRPr sz="1800" dirty="0"/>
          </a:p>
          <a:p>
            <a:pPr marL="0" lvl="0" indent="0" algn="l" rtl="0">
              <a:spcBef>
                <a:spcPts val="592"/>
              </a:spcBef>
              <a:spcAft>
                <a:spcPts val="0"/>
              </a:spcAft>
              <a:buClr>
                <a:schemeClr val="dk1"/>
              </a:buClr>
              <a:buSzPts val="2960"/>
              <a:buNone/>
            </a:pPr>
            <a:endParaRPr sz="1800" dirty="0"/>
          </a:p>
        </p:txBody>
      </p:sp>
      <p:sp>
        <p:nvSpPr>
          <p:cNvPr id="145" name="Google Shape;145;p19"/>
          <p:cNvSpPr txBox="1"/>
          <p:nvPr/>
        </p:nvSpPr>
        <p:spPr>
          <a:xfrm>
            <a:off x="249382" y="2560186"/>
            <a:ext cx="806334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smtClean="0">
                <a:solidFill>
                  <a:schemeClr val="dk1"/>
                </a:solidFill>
                <a:latin typeface="Calibri"/>
                <a:ea typeface="Calibri"/>
                <a:cs typeface="Calibri"/>
                <a:sym typeface="Calibri"/>
              </a:rPr>
              <a:t>Affinity Groups                      Meta-Majors</a:t>
            </a:r>
            <a:endParaRPr sz="3200" b="1" dirty="0">
              <a:solidFill>
                <a:schemeClr val="dk1"/>
              </a:solidFill>
              <a:latin typeface="Calibri"/>
              <a:ea typeface="Calibri"/>
              <a:cs typeface="Calibri"/>
              <a:sym typeface="Calibri"/>
            </a:endParaRPr>
          </a:p>
        </p:txBody>
      </p:sp>
      <p:pic>
        <p:nvPicPr>
          <p:cNvPr id="146" name="Google Shape;146;p19"/>
          <p:cNvPicPr preferRelativeResize="0"/>
          <p:nvPr/>
        </p:nvPicPr>
        <p:blipFill rotWithShape="1">
          <a:blip r:embed="rId3">
            <a:alphaModFix/>
          </a:blip>
          <a:srcRect/>
          <a:stretch/>
        </p:blipFill>
        <p:spPr>
          <a:xfrm>
            <a:off x="3200399" y="256288"/>
            <a:ext cx="2743200" cy="2123768"/>
          </a:xfrm>
          <a:prstGeom prst="rect">
            <a:avLst/>
          </a:prstGeom>
          <a:noFill/>
          <a:ln>
            <a:noFill/>
          </a:ln>
        </p:spPr>
      </p:pic>
      <p:sp>
        <p:nvSpPr>
          <p:cNvPr id="2" name="TextBox 1"/>
          <p:cNvSpPr txBox="1"/>
          <p:nvPr/>
        </p:nvSpPr>
        <p:spPr>
          <a:xfrm>
            <a:off x="5029199" y="3325091"/>
            <a:ext cx="3782291" cy="3139321"/>
          </a:xfrm>
          <a:prstGeom prst="rect">
            <a:avLst/>
          </a:prstGeom>
          <a:noFill/>
        </p:spPr>
        <p:txBody>
          <a:bodyPr wrap="square" rtlCol="0">
            <a:spAutoFit/>
          </a:bodyPr>
          <a:lstStyle/>
          <a:p>
            <a:pPr marL="342900" indent="-342900">
              <a:buAutoNum type="arabicPeriod"/>
            </a:pPr>
            <a:r>
              <a:rPr lang="en-US" sz="1800" dirty="0" smtClean="0">
                <a:latin typeface="Calibri" panose="020F0502020204030204" pitchFamily="34" charset="0"/>
                <a:cs typeface="Calibri" panose="020F0502020204030204" pitchFamily="34" charset="0"/>
              </a:rPr>
              <a:t>Health Sciences</a:t>
            </a:r>
          </a:p>
          <a:p>
            <a:pPr marL="342900" indent="-342900">
              <a:buAutoNum type="arabicPeriod"/>
            </a:pPr>
            <a:r>
              <a:rPr lang="en-US" sz="1800" dirty="0" smtClean="0">
                <a:latin typeface="Calibri" panose="020F0502020204030204" pitchFamily="34" charset="0"/>
                <a:cs typeface="Calibri" panose="020F0502020204030204" pitchFamily="34" charset="0"/>
              </a:rPr>
              <a:t>Business</a:t>
            </a:r>
          </a:p>
          <a:p>
            <a:pPr marL="342900" indent="-342900">
              <a:buAutoNum type="arabicPeriod"/>
            </a:pPr>
            <a:r>
              <a:rPr lang="en-US" sz="1800" dirty="0" smtClean="0">
                <a:latin typeface="Calibri" panose="020F0502020204030204" pitchFamily="34" charset="0"/>
                <a:cs typeface="Calibri" panose="020F0502020204030204" pitchFamily="34" charset="0"/>
              </a:rPr>
              <a:t>Agriculture, Nutrition, and Culinary Arts</a:t>
            </a:r>
          </a:p>
          <a:p>
            <a:pPr marL="342900" indent="-342900">
              <a:buAutoNum type="arabicPeriod"/>
            </a:pPr>
            <a:r>
              <a:rPr lang="en-US" sz="1800" dirty="0" smtClean="0">
                <a:latin typeface="Calibri" panose="020F0502020204030204" pitchFamily="34" charset="0"/>
                <a:cs typeface="Calibri" panose="020F0502020204030204" pitchFamily="34" charset="0"/>
              </a:rPr>
              <a:t>Public Safety</a:t>
            </a:r>
          </a:p>
          <a:p>
            <a:pPr marL="342900" indent="-342900">
              <a:buAutoNum type="arabicPeriod"/>
            </a:pPr>
            <a:r>
              <a:rPr lang="en-US" sz="1800" dirty="0" smtClean="0">
                <a:latin typeface="Calibri" panose="020F0502020204030204" pitchFamily="34" charset="0"/>
                <a:cs typeface="Calibri" panose="020F0502020204030204" pitchFamily="34" charset="0"/>
              </a:rPr>
              <a:t>Industrial &amp; Transportation</a:t>
            </a:r>
          </a:p>
          <a:p>
            <a:pPr marL="342900" indent="-342900">
              <a:buAutoNum type="arabicPeriod"/>
            </a:pPr>
            <a:r>
              <a:rPr lang="en-US" sz="1800" dirty="0" smtClean="0">
                <a:latin typeface="Calibri" panose="020F0502020204030204" pitchFamily="34" charset="0"/>
                <a:cs typeface="Calibri" panose="020F0502020204030204" pitchFamily="34" charset="0"/>
              </a:rPr>
              <a:t>STEM</a:t>
            </a:r>
          </a:p>
          <a:p>
            <a:pPr marL="342900" indent="-342900">
              <a:buAutoNum type="arabicPeriod"/>
            </a:pPr>
            <a:r>
              <a:rPr lang="en-US" sz="1800" dirty="0" smtClean="0">
                <a:latin typeface="Calibri" panose="020F0502020204030204" pitchFamily="34" charset="0"/>
                <a:cs typeface="Calibri" panose="020F0502020204030204" pitchFamily="34" charset="0"/>
              </a:rPr>
              <a:t>Social and Behavioral Sciences</a:t>
            </a:r>
          </a:p>
          <a:p>
            <a:pPr marL="342900" indent="-342900">
              <a:buAutoNum type="arabicPeriod"/>
            </a:pPr>
            <a:r>
              <a:rPr lang="en-US" sz="1800" dirty="0" smtClean="0">
                <a:latin typeface="Calibri" panose="020F0502020204030204" pitchFamily="34" charset="0"/>
                <a:cs typeface="Calibri" panose="020F0502020204030204" pitchFamily="34" charset="0"/>
              </a:rPr>
              <a:t>Education</a:t>
            </a:r>
          </a:p>
          <a:p>
            <a:pPr marL="342900" indent="-342900">
              <a:buAutoNum type="arabicPeriod"/>
            </a:pPr>
            <a:r>
              <a:rPr lang="en-US" sz="1800" dirty="0" smtClean="0">
                <a:latin typeface="Calibri" panose="020F0502020204030204" pitchFamily="34" charset="0"/>
                <a:cs typeface="Calibri" panose="020F0502020204030204" pitchFamily="34" charset="0"/>
              </a:rPr>
              <a:t>Arts, Humanities and Communication</a:t>
            </a:r>
            <a:endParaRPr lang="en-US" sz="1800"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533400" y="408709"/>
            <a:ext cx="82296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i="1" dirty="0"/>
              <a:t>Affinity Group vs. Meta-Major</a:t>
            </a:r>
            <a:endParaRPr sz="3200" i="1" dirty="0"/>
          </a:p>
        </p:txBody>
      </p:sp>
      <p:sp>
        <p:nvSpPr>
          <p:cNvPr id="152" name="Google Shape;152;p20"/>
          <p:cNvSpPr txBox="1">
            <a:spLocks noGrp="1"/>
          </p:cNvSpPr>
          <p:nvPr>
            <p:ph type="body" idx="1"/>
          </p:nvPr>
        </p:nvSpPr>
        <p:spPr>
          <a:xfrm>
            <a:off x="533400" y="1676400"/>
            <a:ext cx="8328837" cy="41910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000"/>
              <a:buNone/>
            </a:pPr>
            <a:r>
              <a:rPr lang="en-US" sz="2000" b="1" u="sng" dirty="0"/>
              <a:t>Affinity </a:t>
            </a:r>
            <a:r>
              <a:rPr lang="en-US" sz="2000" b="1" u="sng" dirty="0" smtClean="0"/>
              <a:t>Groups</a:t>
            </a:r>
            <a:endParaRPr b="1" dirty="0"/>
          </a:p>
          <a:p>
            <a:pPr marL="0" lvl="0" indent="0" algn="ctr" rtl="0">
              <a:lnSpc>
                <a:spcPct val="80000"/>
              </a:lnSpc>
              <a:spcBef>
                <a:spcPts val="400"/>
              </a:spcBef>
              <a:spcAft>
                <a:spcPts val="0"/>
              </a:spcAft>
              <a:buClr>
                <a:schemeClr val="dk1"/>
              </a:buClr>
              <a:buSzPts val="2000"/>
              <a:buNone/>
            </a:pPr>
            <a:endParaRPr sz="2000" u="sng" dirty="0"/>
          </a:p>
          <a:p>
            <a:pPr marL="0" lvl="0" indent="0" algn="ctr" rtl="0">
              <a:lnSpc>
                <a:spcPct val="80000"/>
              </a:lnSpc>
              <a:spcBef>
                <a:spcPts val="400"/>
              </a:spcBef>
              <a:spcAft>
                <a:spcPts val="0"/>
              </a:spcAft>
              <a:buClr>
                <a:schemeClr val="dk1"/>
              </a:buClr>
              <a:buSzPts val="2000"/>
              <a:buNone/>
            </a:pPr>
            <a:r>
              <a:rPr lang="en-US" sz="2000" dirty="0"/>
              <a:t>More concrete foundation to build relationships with students </a:t>
            </a:r>
            <a:endParaRPr dirty="0"/>
          </a:p>
          <a:p>
            <a:pPr marL="0" lvl="0" indent="0" algn="ctr" rtl="0">
              <a:lnSpc>
                <a:spcPct val="80000"/>
              </a:lnSpc>
              <a:spcBef>
                <a:spcPts val="400"/>
              </a:spcBef>
              <a:spcAft>
                <a:spcPts val="0"/>
              </a:spcAft>
              <a:buClr>
                <a:schemeClr val="dk1"/>
              </a:buClr>
              <a:buSzPts val="2000"/>
              <a:buNone/>
            </a:pPr>
            <a:r>
              <a:rPr lang="en-US" sz="2000" dirty="0"/>
              <a:t>Targeted outreach, counseling, and service offerings</a:t>
            </a:r>
            <a:endParaRPr dirty="0"/>
          </a:p>
          <a:p>
            <a:pPr marL="0" lvl="0" indent="0" algn="ctr" rtl="0">
              <a:lnSpc>
                <a:spcPct val="80000"/>
              </a:lnSpc>
              <a:spcBef>
                <a:spcPts val="400"/>
              </a:spcBef>
              <a:spcAft>
                <a:spcPts val="0"/>
              </a:spcAft>
              <a:buClr>
                <a:schemeClr val="dk1"/>
              </a:buClr>
              <a:buSzPts val="2000"/>
              <a:buNone/>
            </a:pPr>
            <a:r>
              <a:rPr lang="en-US" sz="2000" dirty="0"/>
              <a:t>Can be utilized to expand current equity programs</a:t>
            </a:r>
            <a:endParaRPr dirty="0"/>
          </a:p>
          <a:p>
            <a:pPr marL="0" lvl="0" indent="0" algn="ctr" rtl="0">
              <a:lnSpc>
                <a:spcPct val="80000"/>
              </a:lnSpc>
              <a:spcBef>
                <a:spcPts val="400"/>
              </a:spcBef>
              <a:spcAft>
                <a:spcPts val="0"/>
              </a:spcAft>
              <a:buClr>
                <a:schemeClr val="dk1"/>
              </a:buClr>
              <a:buSzPts val="2000"/>
              <a:buNone/>
            </a:pPr>
            <a:r>
              <a:rPr lang="en-US" sz="2000" dirty="0"/>
              <a:t>May already have components in place </a:t>
            </a:r>
            <a:endParaRPr dirty="0"/>
          </a:p>
          <a:p>
            <a:pPr marL="0" lvl="0" indent="0" algn="ctr" rtl="0">
              <a:lnSpc>
                <a:spcPct val="80000"/>
              </a:lnSpc>
              <a:spcBef>
                <a:spcPts val="400"/>
              </a:spcBef>
              <a:spcAft>
                <a:spcPts val="0"/>
              </a:spcAft>
              <a:buClr>
                <a:schemeClr val="dk1"/>
              </a:buClr>
              <a:buSzPts val="2000"/>
              <a:buNone/>
            </a:pPr>
            <a:endParaRPr sz="2000" b="1" dirty="0"/>
          </a:p>
          <a:p>
            <a:pPr marL="0" lvl="0" indent="0" algn="ctr" rtl="0">
              <a:lnSpc>
                <a:spcPct val="80000"/>
              </a:lnSpc>
              <a:spcBef>
                <a:spcPts val="400"/>
              </a:spcBef>
              <a:spcAft>
                <a:spcPts val="0"/>
              </a:spcAft>
              <a:buClr>
                <a:schemeClr val="dk1"/>
              </a:buClr>
              <a:buSzPts val="2000"/>
              <a:buNone/>
            </a:pPr>
            <a:r>
              <a:rPr lang="en-US" sz="2000" b="1" u="sng" dirty="0" smtClean="0"/>
              <a:t>Meta-Majors</a:t>
            </a:r>
            <a:endParaRPr b="1" dirty="0"/>
          </a:p>
          <a:p>
            <a:pPr marL="0" lvl="0" indent="0" algn="ctr" rtl="0">
              <a:lnSpc>
                <a:spcPct val="80000"/>
              </a:lnSpc>
              <a:spcBef>
                <a:spcPts val="400"/>
              </a:spcBef>
              <a:spcAft>
                <a:spcPts val="0"/>
              </a:spcAft>
              <a:buClr>
                <a:schemeClr val="dk1"/>
              </a:buClr>
              <a:buSzPts val="2000"/>
              <a:buNone/>
            </a:pPr>
            <a:endParaRPr sz="2000" u="sng" dirty="0"/>
          </a:p>
          <a:p>
            <a:pPr marL="0" lvl="0" indent="0" algn="ctr" rtl="0">
              <a:lnSpc>
                <a:spcPct val="80000"/>
              </a:lnSpc>
              <a:spcBef>
                <a:spcPts val="400"/>
              </a:spcBef>
              <a:spcAft>
                <a:spcPts val="0"/>
              </a:spcAft>
              <a:buClr>
                <a:schemeClr val="dk1"/>
              </a:buClr>
              <a:buSzPts val="2000"/>
              <a:buNone/>
            </a:pPr>
            <a:r>
              <a:rPr lang="en-US" sz="2000" dirty="0"/>
              <a:t>Ensures every student is within a completion team</a:t>
            </a:r>
            <a:endParaRPr dirty="0"/>
          </a:p>
          <a:p>
            <a:pPr marL="0" lvl="0" indent="0" algn="ctr" rtl="0">
              <a:lnSpc>
                <a:spcPct val="80000"/>
              </a:lnSpc>
              <a:spcBef>
                <a:spcPts val="400"/>
              </a:spcBef>
              <a:spcAft>
                <a:spcPts val="0"/>
              </a:spcAft>
              <a:buClr>
                <a:schemeClr val="dk1"/>
              </a:buClr>
              <a:buSzPts val="2000"/>
              <a:buNone/>
            </a:pPr>
            <a:r>
              <a:rPr lang="en-US" sz="2000" dirty="0"/>
              <a:t>Allows more robust faculty participation and curriculum alignment</a:t>
            </a:r>
            <a:endParaRPr dirty="0"/>
          </a:p>
          <a:p>
            <a:pPr marL="0" lvl="0" indent="0" algn="ctr" rtl="0">
              <a:lnSpc>
                <a:spcPct val="80000"/>
              </a:lnSpc>
              <a:spcBef>
                <a:spcPts val="400"/>
              </a:spcBef>
              <a:spcAft>
                <a:spcPts val="0"/>
              </a:spcAft>
              <a:buClr>
                <a:schemeClr val="dk1"/>
              </a:buClr>
              <a:buSzPts val="2000"/>
              <a:buNone/>
            </a:pPr>
            <a:r>
              <a:rPr lang="en-US" sz="2000" dirty="0"/>
              <a:t>Better alignment with transfer institution</a:t>
            </a:r>
            <a:endParaRPr dirty="0"/>
          </a:p>
          <a:p>
            <a:pPr marL="0" lvl="0" indent="0" algn="ctr" rtl="0">
              <a:lnSpc>
                <a:spcPct val="80000"/>
              </a:lnSpc>
              <a:spcBef>
                <a:spcPts val="400"/>
              </a:spcBef>
              <a:spcAft>
                <a:spcPts val="0"/>
              </a:spcAft>
              <a:buClr>
                <a:schemeClr val="dk1"/>
              </a:buClr>
              <a:buSzPts val="2000"/>
              <a:buNone/>
            </a:pPr>
            <a:r>
              <a:rPr lang="en-US" sz="2000" dirty="0"/>
              <a:t>More in depth knowledge of career trajectory and industry opportunities </a:t>
            </a:r>
            <a:endParaRPr dirty="0"/>
          </a:p>
          <a:p>
            <a:pPr marL="0" lvl="0" indent="0" algn="ctr" rtl="0">
              <a:lnSpc>
                <a:spcPct val="80000"/>
              </a:lnSpc>
              <a:spcBef>
                <a:spcPts val="400"/>
              </a:spcBef>
              <a:spcAft>
                <a:spcPts val="0"/>
              </a:spcAft>
              <a:buClr>
                <a:schemeClr val="dk1"/>
              </a:buClr>
              <a:buSzPts val="2000"/>
              <a:buNone/>
            </a:pPr>
            <a:endParaRPr sz="2000" dirty="0"/>
          </a:p>
          <a:p>
            <a:pPr marL="0" lvl="0" indent="0" algn="ctr" rtl="0">
              <a:lnSpc>
                <a:spcPct val="80000"/>
              </a:lnSpc>
              <a:spcBef>
                <a:spcPts val="400"/>
              </a:spcBef>
              <a:spcAft>
                <a:spcPts val="0"/>
              </a:spcAft>
              <a:buClr>
                <a:schemeClr val="dk1"/>
              </a:buClr>
              <a:buSzPts val="2000"/>
              <a:buNone/>
            </a:pPr>
            <a:endParaRP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title"/>
          </p:nvPr>
        </p:nvSpPr>
        <p:spPr>
          <a:xfrm>
            <a:off x="1045184" y="323213"/>
            <a:ext cx="7053525" cy="1050300"/>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Clr>
                <a:schemeClr val="dk1"/>
              </a:buClr>
              <a:buSzPts val="800"/>
              <a:buFont typeface="Calibri"/>
              <a:buNone/>
            </a:pPr>
            <a:r>
              <a:rPr lang="en-US" sz="3200">
                <a:latin typeface="Calibri"/>
                <a:ea typeface="Calibri"/>
                <a:cs typeface="Calibri"/>
                <a:sym typeface="Calibri"/>
              </a:rPr>
              <a:t>Completion Coaching Community</a:t>
            </a:r>
            <a:endParaRPr sz="3200">
              <a:latin typeface="Calibri"/>
              <a:ea typeface="Calibri"/>
              <a:cs typeface="Calibri"/>
              <a:sym typeface="Calibri"/>
            </a:endParaRPr>
          </a:p>
        </p:txBody>
      </p:sp>
      <p:pic>
        <p:nvPicPr>
          <p:cNvPr id="172" name="Google Shape;172;p23"/>
          <p:cNvPicPr preferRelativeResize="0"/>
          <p:nvPr/>
        </p:nvPicPr>
        <p:blipFill>
          <a:blip r:embed="rId3">
            <a:alphaModFix/>
          </a:blip>
          <a:stretch>
            <a:fillRect/>
          </a:stretch>
        </p:blipFill>
        <p:spPr>
          <a:xfrm>
            <a:off x="5422949" y="4111624"/>
            <a:ext cx="2183600" cy="666750"/>
          </a:xfrm>
          <a:prstGeom prst="rect">
            <a:avLst/>
          </a:prstGeom>
          <a:noFill/>
          <a:ln>
            <a:noFill/>
          </a:ln>
        </p:spPr>
      </p:pic>
      <p:sp>
        <p:nvSpPr>
          <p:cNvPr id="173" name="Google Shape;173;p23"/>
          <p:cNvSpPr txBox="1"/>
          <p:nvPr/>
        </p:nvSpPr>
        <p:spPr>
          <a:xfrm>
            <a:off x="142875" y="1820975"/>
            <a:ext cx="3793800" cy="409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t>Counselor/Ed Advisors</a:t>
            </a:r>
            <a:r>
              <a:rPr lang="en-US" sz="1800" dirty="0"/>
              <a:t>: </a:t>
            </a:r>
            <a:r>
              <a:rPr lang="en-US" sz="1800" dirty="0" smtClean="0"/>
              <a:t>Liaison and point person to students.</a:t>
            </a:r>
            <a:endParaRPr sz="1800" dirty="0"/>
          </a:p>
          <a:p>
            <a:pPr marL="0" lvl="0" indent="0" algn="l" rtl="0">
              <a:spcBef>
                <a:spcPts val="0"/>
              </a:spcBef>
              <a:spcAft>
                <a:spcPts val="0"/>
              </a:spcAft>
              <a:buNone/>
            </a:pPr>
            <a:r>
              <a:rPr lang="en-US" sz="1800" b="1" dirty="0" smtClean="0"/>
              <a:t>Dean/Director</a:t>
            </a:r>
            <a:r>
              <a:rPr lang="en-US" sz="1800" dirty="0" smtClean="0"/>
              <a:t>: </a:t>
            </a:r>
            <a:r>
              <a:rPr lang="en-US" sz="1800" dirty="0"/>
              <a:t>Coordination of team meetings and outcomes </a:t>
            </a:r>
            <a:endParaRPr sz="1800" dirty="0"/>
          </a:p>
          <a:p>
            <a:pPr marL="0" lvl="0" indent="0" algn="l" rtl="0">
              <a:spcBef>
                <a:spcPts val="0"/>
              </a:spcBef>
              <a:spcAft>
                <a:spcPts val="0"/>
              </a:spcAft>
              <a:buNone/>
            </a:pPr>
            <a:r>
              <a:rPr lang="en-US" sz="1800" b="1" dirty="0"/>
              <a:t>Data Coach</a:t>
            </a:r>
            <a:r>
              <a:rPr lang="en-US" sz="1800" dirty="0"/>
              <a:t>: Finding and interpreting cohort </a:t>
            </a:r>
            <a:r>
              <a:rPr lang="en-US" sz="1800" dirty="0" smtClean="0"/>
              <a:t>data. </a:t>
            </a:r>
            <a:endParaRPr sz="1800" dirty="0"/>
          </a:p>
          <a:p>
            <a:pPr marL="0" lvl="0" indent="0" algn="l" rtl="0">
              <a:spcBef>
                <a:spcPts val="0"/>
              </a:spcBef>
              <a:spcAft>
                <a:spcPts val="0"/>
              </a:spcAft>
              <a:buNone/>
            </a:pPr>
            <a:r>
              <a:rPr lang="en-US" sz="1800" b="1" dirty="0"/>
              <a:t>Discipline Faculty</a:t>
            </a:r>
            <a:r>
              <a:rPr lang="en-US" sz="1800" dirty="0"/>
              <a:t>: Discipline-specific coursework, </a:t>
            </a:r>
            <a:r>
              <a:rPr lang="en-US" sz="1800" dirty="0" smtClean="0"/>
              <a:t>career, and tracking. </a:t>
            </a:r>
            <a:endParaRPr sz="1800" dirty="0"/>
          </a:p>
          <a:p>
            <a:pPr marL="0" lvl="0" indent="0" algn="l" rtl="0">
              <a:spcBef>
                <a:spcPts val="0"/>
              </a:spcBef>
              <a:spcAft>
                <a:spcPts val="0"/>
              </a:spcAft>
              <a:buNone/>
            </a:pPr>
            <a:r>
              <a:rPr lang="en-US" sz="1800" b="1" dirty="0"/>
              <a:t>Financial Aid Expert</a:t>
            </a:r>
            <a:r>
              <a:rPr lang="en-US" sz="1800" dirty="0"/>
              <a:t>: Tracking financial aid </a:t>
            </a:r>
            <a:r>
              <a:rPr lang="en-US" sz="1800" dirty="0" smtClean="0"/>
              <a:t>information. </a:t>
            </a:r>
            <a:endParaRPr sz="1800" dirty="0"/>
          </a:p>
          <a:p>
            <a:pPr marL="0" lvl="0" indent="0" algn="l" rtl="0">
              <a:spcBef>
                <a:spcPts val="0"/>
              </a:spcBef>
              <a:spcAft>
                <a:spcPts val="0"/>
              </a:spcAft>
              <a:buNone/>
            </a:pPr>
            <a:r>
              <a:rPr lang="en-US" sz="1800" b="1" dirty="0"/>
              <a:t>Student Support Expert</a:t>
            </a:r>
            <a:r>
              <a:rPr lang="en-US" sz="1800" dirty="0"/>
              <a:t>: Intrusive guidance for support in </a:t>
            </a:r>
            <a:r>
              <a:rPr lang="en-US" sz="1800" dirty="0" smtClean="0"/>
              <a:t>academics. </a:t>
            </a:r>
            <a:endParaRPr sz="1800" dirty="0"/>
          </a:p>
        </p:txBody>
      </p:sp>
      <p:pic>
        <p:nvPicPr>
          <p:cNvPr id="174" name="Google Shape;174;p23"/>
          <p:cNvPicPr preferRelativeResize="0"/>
          <p:nvPr/>
        </p:nvPicPr>
        <p:blipFill>
          <a:blip r:embed="rId4">
            <a:alphaModFix/>
          </a:blip>
          <a:stretch>
            <a:fillRect/>
          </a:stretch>
        </p:blipFill>
        <p:spPr>
          <a:xfrm>
            <a:off x="3936675" y="1761955"/>
            <a:ext cx="4902525" cy="4209156"/>
          </a:xfrm>
          <a:prstGeom prst="rect">
            <a:avLst/>
          </a:prstGeom>
          <a:noFill/>
          <a:ln>
            <a:noFill/>
          </a:ln>
        </p:spPr>
      </p:pic>
      <p:pic>
        <p:nvPicPr>
          <p:cNvPr id="175" name="Google Shape;175;p23"/>
          <p:cNvPicPr preferRelativeResize="0"/>
          <p:nvPr/>
        </p:nvPicPr>
        <p:blipFill>
          <a:blip r:embed="rId5">
            <a:alphaModFix/>
          </a:blip>
          <a:stretch>
            <a:fillRect/>
          </a:stretch>
        </p:blipFill>
        <p:spPr>
          <a:xfrm>
            <a:off x="5422950" y="2714625"/>
            <a:ext cx="2183600" cy="2063750"/>
          </a:xfrm>
          <a:prstGeom prst="rect">
            <a:avLst/>
          </a:prstGeom>
          <a:noFill/>
          <a:ln>
            <a:noFill/>
          </a:ln>
        </p:spPr>
      </p:pic>
      <p:pic>
        <p:nvPicPr>
          <p:cNvPr id="176" name="Google Shape;176;p23"/>
          <p:cNvPicPr preferRelativeResize="0"/>
          <p:nvPr/>
        </p:nvPicPr>
        <p:blipFill>
          <a:blip r:embed="rId6">
            <a:alphaModFix/>
          </a:blip>
          <a:stretch>
            <a:fillRect/>
          </a:stretch>
        </p:blipFill>
        <p:spPr>
          <a:xfrm>
            <a:off x="5785488" y="4610328"/>
            <a:ext cx="1458526" cy="666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t>Key Completion Team Considerations</a:t>
            </a:r>
            <a:endParaRPr/>
          </a:p>
        </p:txBody>
      </p:sp>
      <p:sp>
        <p:nvSpPr>
          <p:cNvPr id="190" name="Google Shape;190;p25"/>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2200" b="1"/>
              <a:t>One-Stop-Shop: </a:t>
            </a:r>
            <a:r>
              <a:rPr lang="en-US" sz="2200"/>
              <a:t>Too often we make students bounce around like pin balls in a machine. Consider cross-training and making counselors/advisors central hub for student services.</a:t>
            </a:r>
            <a:endParaRPr sz="2200"/>
          </a:p>
          <a:p>
            <a:pPr marL="0" lvl="0" indent="0" algn="l" rtl="0">
              <a:lnSpc>
                <a:spcPct val="115000"/>
              </a:lnSpc>
              <a:spcBef>
                <a:spcPts val="500"/>
              </a:spcBef>
              <a:spcAft>
                <a:spcPts val="0"/>
              </a:spcAft>
              <a:buClr>
                <a:schemeClr val="dk1"/>
              </a:buClr>
              <a:buSzPts val="1100"/>
              <a:buFont typeface="Arial"/>
              <a:buNone/>
            </a:pPr>
            <a:r>
              <a:rPr lang="en-US" sz="2200" b="1"/>
              <a:t>Specialization: </a:t>
            </a:r>
            <a:r>
              <a:rPr lang="en-US" sz="2200"/>
              <a:t>In focusing on a specific area you develop a broader knowledge of the students you serve and the content with which you are an expert (EX: AB540 – Residency issues, Veterans – VA Benefits, STEM – Transfer requirements for various institutions).</a:t>
            </a:r>
            <a:endParaRPr sz="2200"/>
          </a:p>
          <a:p>
            <a:pPr marL="0" lvl="0" indent="0" algn="l" rtl="0">
              <a:lnSpc>
                <a:spcPct val="115000"/>
              </a:lnSpc>
              <a:spcBef>
                <a:spcPts val="500"/>
              </a:spcBef>
              <a:spcAft>
                <a:spcPts val="0"/>
              </a:spcAft>
              <a:buClr>
                <a:schemeClr val="dk1"/>
              </a:buClr>
              <a:buSzPts val="1100"/>
              <a:buFont typeface="Arial"/>
              <a:buNone/>
            </a:pPr>
            <a:r>
              <a:rPr lang="en-US" sz="2200" b="1"/>
              <a:t>Accountability:</a:t>
            </a:r>
            <a:r>
              <a:rPr lang="en-US" sz="2200"/>
              <a:t> Students can now be accountable to a group of individuals invested in their success. Completion teams are accountable for cohort outcomes.</a:t>
            </a:r>
            <a:endParaRPr sz="2200"/>
          </a:p>
          <a:p>
            <a:pPr marL="0" lvl="0" indent="0" algn="l" rtl="0">
              <a:lnSpc>
                <a:spcPct val="115000"/>
              </a:lnSpc>
              <a:spcBef>
                <a:spcPts val="500"/>
              </a:spcBef>
              <a:spcAft>
                <a:spcPts val="0"/>
              </a:spcAft>
              <a:buClr>
                <a:schemeClr val="dk1"/>
              </a:buClr>
              <a:buSzPts val="1100"/>
              <a:buFont typeface="Arial"/>
              <a:buNone/>
            </a:pPr>
            <a:endParaRPr sz="2200"/>
          </a:p>
          <a:p>
            <a:pPr marL="0" lvl="0" indent="0" algn="l" rtl="0">
              <a:lnSpc>
                <a:spcPct val="115000"/>
              </a:lnSpc>
              <a:spcBef>
                <a:spcPts val="500"/>
              </a:spcBef>
              <a:spcAft>
                <a:spcPts val="0"/>
              </a:spcAft>
              <a:buClr>
                <a:schemeClr val="dk1"/>
              </a:buClr>
              <a:buSzPts val="1100"/>
              <a:buFont typeface="Arial"/>
              <a:buNone/>
            </a:pPr>
            <a:endParaRPr sz="2200"/>
          </a:p>
          <a:p>
            <a:pPr marL="0" lvl="0" indent="0" algn="l" rtl="0">
              <a:lnSpc>
                <a:spcPct val="115000"/>
              </a:lnSpc>
              <a:spcBef>
                <a:spcPts val="300"/>
              </a:spcBef>
              <a:spcAft>
                <a:spcPts val="0"/>
              </a:spcAft>
              <a:buClr>
                <a:schemeClr val="dk1"/>
              </a:buClr>
              <a:buSzPts val="1100"/>
              <a:buFont typeface="Arial"/>
              <a:buNone/>
            </a:pPr>
            <a:r>
              <a:rPr lang="en-US" sz="1100"/>
              <a:t>    </a:t>
            </a:r>
            <a:endParaRPr sz="1100"/>
          </a:p>
          <a:p>
            <a:pPr marL="0" lvl="0" indent="0" algn="l" rtl="0">
              <a:spcBef>
                <a:spcPts val="36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ctrTitle"/>
          </p:nvPr>
        </p:nvSpPr>
        <p:spPr>
          <a:xfrm>
            <a:off x="685800" y="352425"/>
            <a:ext cx="7772400" cy="825211"/>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smtClean="0"/>
              <a:t>Which Team? Which Students?</a:t>
            </a:r>
            <a:endParaRPr dirty="0"/>
          </a:p>
        </p:txBody>
      </p:sp>
      <p:pic>
        <p:nvPicPr>
          <p:cNvPr id="2" name="Picture 1"/>
          <p:cNvPicPr>
            <a:picLocks noChangeAspect="1"/>
          </p:cNvPicPr>
          <p:nvPr/>
        </p:nvPicPr>
        <p:blipFill>
          <a:blip r:embed="rId3"/>
          <a:stretch>
            <a:fillRect/>
          </a:stretch>
        </p:blipFill>
        <p:spPr>
          <a:xfrm>
            <a:off x="7274169" y="2061060"/>
            <a:ext cx="1869831" cy="4440849"/>
          </a:xfrm>
          <a:prstGeom prst="rect">
            <a:avLst/>
          </a:prstGeom>
        </p:spPr>
      </p:pic>
      <p:sp>
        <p:nvSpPr>
          <p:cNvPr id="5" name="Subtitle 4"/>
          <p:cNvSpPr>
            <a:spLocks noGrp="1"/>
          </p:cNvSpPr>
          <p:nvPr>
            <p:ph type="subTitle" idx="1"/>
          </p:nvPr>
        </p:nvSpPr>
        <p:spPr>
          <a:xfrm>
            <a:off x="194496" y="4525007"/>
            <a:ext cx="2043803" cy="2165436"/>
          </a:xfrm>
        </p:spPr>
        <p:txBody>
          <a:bodyPr/>
          <a:lstStyle/>
          <a:p>
            <a:pPr>
              <a:lnSpc>
                <a:spcPct val="200000"/>
              </a:lnSpc>
            </a:pPr>
            <a:r>
              <a:rPr lang="en-US" sz="2000" dirty="0" smtClean="0">
                <a:solidFill>
                  <a:schemeClr val="tx1"/>
                </a:solidFill>
              </a:rPr>
              <a:t>AB 540</a:t>
            </a:r>
          </a:p>
          <a:p>
            <a:pPr>
              <a:lnSpc>
                <a:spcPct val="200000"/>
              </a:lnSpc>
            </a:pPr>
            <a:r>
              <a:rPr lang="en-US" sz="2000" dirty="0" smtClean="0">
                <a:solidFill>
                  <a:schemeClr val="tx1"/>
                </a:solidFill>
              </a:rPr>
              <a:t>STEM Major</a:t>
            </a:r>
          </a:p>
          <a:p>
            <a:pPr>
              <a:lnSpc>
                <a:spcPct val="200000"/>
              </a:lnSpc>
            </a:pPr>
            <a:r>
              <a:rPr lang="en-US" sz="2000" dirty="0" smtClean="0">
                <a:solidFill>
                  <a:schemeClr val="tx1"/>
                </a:solidFill>
              </a:rPr>
              <a:t>Promise Program</a:t>
            </a:r>
            <a:endParaRPr lang="en-US" sz="2000" dirty="0">
              <a:solidFill>
                <a:schemeClr val="tx1"/>
              </a:solidFill>
            </a:endParaRPr>
          </a:p>
        </p:txBody>
      </p:sp>
      <p:pic>
        <p:nvPicPr>
          <p:cNvPr id="6" name="Picture 5"/>
          <p:cNvPicPr>
            <a:picLocks noChangeAspect="1"/>
          </p:cNvPicPr>
          <p:nvPr/>
        </p:nvPicPr>
        <p:blipFill>
          <a:blip r:embed="rId4"/>
          <a:stretch>
            <a:fillRect/>
          </a:stretch>
        </p:blipFill>
        <p:spPr>
          <a:xfrm>
            <a:off x="4572000" y="2061060"/>
            <a:ext cx="3166039" cy="2463947"/>
          </a:xfrm>
          <a:prstGeom prst="rect">
            <a:avLst/>
          </a:prstGeom>
        </p:spPr>
      </p:pic>
      <p:pic>
        <p:nvPicPr>
          <p:cNvPr id="7" name="Picture 6"/>
          <p:cNvPicPr>
            <a:picLocks noChangeAspect="1"/>
          </p:cNvPicPr>
          <p:nvPr/>
        </p:nvPicPr>
        <p:blipFill>
          <a:blip r:embed="rId5"/>
          <a:stretch>
            <a:fillRect/>
          </a:stretch>
        </p:blipFill>
        <p:spPr>
          <a:xfrm>
            <a:off x="2238299" y="4637575"/>
            <a:ext cx="896710" cy="2220425"/>
          </a:xfrm>
          <a:prstGeom prst="rect">
            <a:avLst/>
          </a:prstGeom>
        </p:spPr>
      </p:pic>
      <p:pic>
        <p:nvPicPr>
          <p:cNvPr id="8" name="Picture 7"/>
          <p:cNvPicPr>
            <a:picLocks noChangeAspect="1"/>
          </p:cNvPicPr>
          <p:nvPr/>
        </p:nvPicPr>
        <p:blipFill>
          <a:blip r:embed="rId6"/>
          <a:stretch>
            <a:fillRect/>
          </a:stretch>
        </p:blipFill>
        <p:spPr>
          <a:xfrm>
            <a:off x="3247117" y="2824159"/>
            <a:ext cx="1181744" cy="3866284"/>
          </a:xfrm>
          <a:prstGeom prst="rect">
            <a:avLst/>
          </a:prstGeom>
        </p:spPr>
      </p:pic>
      <p:pic>
        <p:nvPicPr>
          <p:cNvPr id="10" name="Picture 9"/>
          <p:cNvPicPr>
            <a:picLocks noChangeAspect="1"/>
          </p:cNvPicPr>
          <p:nvPr/>
        </p:nvPicPr>
        <p:blipFill>
          <a:blip r:embed="rId7"/>
          <a:stretch>
            <a:fillRect/>
          </a:stretch>
        </p:blipFill>
        <p:spPr>
          <a:xfrm>
            <a:off x="1676324" y="3722075"/>
            <a:ext cx="1123950" cy="476250"/>
          </a:xfrm>
          <a:prstGeom prst="rect">
            <a:avLst/>
          </a:prstGeom>
        </p:spPr>
      </p:pic>
      <p:pic>
        <p:nvPicPr>
          <p:cNvPr id="11" name="Picture 10"/>
          <p:cNvPicPr>
            <a:picLocks noChangeAspect="1"/>
          </p:cNvPicPr>
          <p:nvPr/>
        </p:nvPicPr>
        <p:blipFill>
          <a:blip r:embed="rId8"/>
          <a:stretch>
            <a:fillRect/>
          </a:stretch>
        </p:blipFill>
        <p:spPr>
          <a:xfrm>
            <a:off x="6227892" y="4490601"/>
            <a:ext cx="1114425" cy="53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 name="Title 1"/>
          <p:cNvSpPr>
            <a:spLocks noGrp="1"/>
          </p:cNvSpPr>
          <p:nvPr>
            <p:ph type="ctrTitle"/>
          </p:nvPr>
        </p:nvSpPr>
        <p:spPr>
          <a:xfrm>
            <a:off x="741218" y="2643043"/>
            <a:ext cx="7772400" cy="1470025"/>
          </a:xfrm>
        </p:spPr>
        <p:txBody>
          <a:bodyPr/>
          <a:lstStyle/>
          <a:p>
            <a:r>
              <a:rPr lang="en-US" sz="4800" b="1" dirty="0" smtClean="0">
                <a:latin typeface="Arial Black" panose="020B0A04020102020204" pitchFamily="34" charset="0"/>
              </a:rPr>
              <a:t>DATA EVOLUTION</a:t>
            </a:r>
            <a:endParaRPr lang="en-US" sz="4800" b="1" dirty="0">
              <a:latin typeface="Arial Black" panose="020B0A040201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771</Words>
  <Application>Microsoft Office PowerPoint</Application>
  <PresentationFormat>On-screen Show (4:3)</PresentationFormat>
  <Paragraphs>141</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Wingdings</vt:lpstr>
      <vt:lpstr>Calibri</vt:lpstr>
      <vt:lpstr>Arial Black</vt:lpstr>
      <vt:lpstr>Algerian</vt:lpstr>
      <vt:lpstr>Office Theme</vt:lpstr>
      <vt:lpstr>PowerPoint Presentation</vt:lpstr>
      <vt:lpstr>COMPLETION COACHING TEAMS</vt:lpstr>
      <vt:lpstr>The Foundation</vt:lpstr>
      <vt:lpstr>PowerPoint Presentation</vt:lpstr>
      <vt:lpstr>Affinity Group vs. Meta-Major</vt:lpstr>
      <vt:lpstr>Completion Coaching Community</vt:lpstr>
      <vt:lpstr>Key Completion Team Considerations</vt:lpstr>
      <vt:lpstr>Which Team? Which Students?</vt:lpstr>
      <vt:lpstr>DATA EVOLUTION</vt:lpstr>
      <vt:lpstr>Types of Data</vt:lpstr>
      <vt:lpstr>Data Coaching</vt:lpstr>
      <vt:lpstr>AAI Outcomes</vt:lpstr>
      <vt:lpstr>ENGAGING COMMUNITY PARTNERS</vt:lpstr>
      <vt:lpstr>Emphasis on Community </vt:lpstr>
      <vt:lpstr>Elements of a Good Partnerships</vt:lpstr>
      <vt:lpstr>INTRUSIVE GUIDANCE</vt:lpstr>
      <vt:lpstr>Students Want Us To Care</vt:lpstr>
      <vt:lpstr>Proactive Vs Reactive</vt:lpstr>
      <vt:lpstr>PowerPoint Presentation</vt:lpstr>
      <vt:lpstr>Empowering our Students to Lead</vt:lpstr>
      <vt:lpstr>We Cannot Succeed Without Our Students</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Planning to Practice</dc:title>
  <dc:creator>Julian West</dc:creator>
  <cp:lastModifiedBy>Perlas, Char</cp:lastModifiedBy>
  <cp:revision>40</cp:revision>
  <dcterms:modified xsi:type="dcterms:W3CDTF">2019-02-26T23:56:23Z</dcterms:modified>
</cp:coreProperties>
</file>