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72" r:id="rId5"/>
    <p:sldId id="256" r:id="rId6"/>
    <p:sldId id="257" r:id="rId7"/>
    <p:sldId id="273" r:id="rId8"/>
    <p:sldId id="275" r:id="rId9"/>
    <p:sldId id="276" r:id="rId10"/>
    <p:sldId id="277" r:id="rId11"/>
    <p:sldId id="260" r:id="rId12"/>
    <p:sldId id="261" r:id="rId13"/>
    <p:sldId id="262" r:id="rId14"/>
    <p:sldId id="265" r:id="rId15"/>
    <p:sldId id="264" r:id="rId16"/>
    <p:sldId id="266" r:id="rId17"/>
    <p:sldId id="267" r:id="rId18"/>
    <p:sldId id="268" r:id="rId19"/>
    <p:sldId id="269" r:id="rId20"/>
    <p:sldId id="270" r:id="rId21"/>
    <p:sldId id="2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8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286425-95D6-4A75-A4DE-1048A9CC2A0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B203BF04-04C1-49C7-95FC-2600AE42484E}">
      <dgm:prSet phldrT="[Text]"/>
      <dgm:spPr/>
      <dgm:t>
        <a:bodyPr/>
        <a:lstStyle/>
        <a:p>
          <a:r>
            <a:rPr lang="en-US" dirty="0" smtClean="0"/>
            <a:t>What</a:t>
          </a:r>
          <a:endParaRPr lang="en-US" dirty="0"/>
        </a:p>
      </dgm:t>
    </dgm:pt>
    <dgm:pt modelId="{46575A53-99E7-45E9-A421-5E8D27878E25}" type="parTrans" cxnId="{DFCA1C1D-7BC4-4840-9DAD-3D02EC97DF66}">
      <dgm:prSet/>
      <dgm:spPr/>
      <dgm:t>
        <a:bodyPr/>
        <a:lstStyle/>
        <a:p>
          <a:endParaRPr lang="en-US"/>
        </a:p>
      </dgm:t>
    </dgm:pt>
    <dgm:pt modelId="{58162862-CC2F-4A2B-B50F-DE19ED3AE1AC}" type="sibTrans" cxnId="{DFCA1C1D-7BC4-4840-9DAD-3D02EC97DF66}">
      <dgm:prSet/>
      <dgm:spPr/>
      <dgm:t>
        <a:bodyPr/>
        <a:lstStyle/>
        <a:p>
          <a:endParaRPr lang="en-US"/>
        </a:p>
      </dgm:t>
    </dgm:pt>
    <dgm:pt modelId="{5681493B-631B-4B8D-BFA8-77AB9A5E0BFA}">
      <dgm:prSet phldrT="[Text]"/>
      <dgm:spPr/>
      <dgm:t>
        <a:bodyPr/>
        <a:lstStyle/>
        <a:p>
          <a:r>
            <a:rPr lang="en-US" dirty="0" smtClean="0"/>
            <a:t>Who</a:t>
          </a:r>
          <a:endParaRPr lang="en-US" dirty="0"/>
        </a:p>
      </dgm:t>
    </dgm:pt>
    <dgm:pt modelId="{841836DD-01E9-4688-8DCA-633A36565DF2}" type="parTrans" cxnId="{426E4AF3-7756-4E4C-B565-66E7A7114A48}">
      <dgm:prSet/>
      <dgm:spPr/>
      <dgm:t>
        <a:bodyPr/>
        <a:lstStyle/>
        <a:p>
          <a:endParaRPr lang="en-US"/>
        </a:p>
      </dgm:t>
    </dgm:pt>
    <dgm:pt modelId="{3071ECB6-9D8B-4E3F-808A-3D59F8502720}" type="sibTrans" cxnId="{426E4AF3-7756-4E4C-B565-66E7A7114A48}">
      <dgm:prSet/>
      <dgm:spPr/>
      <dgm:t>
        <a:bodyPr/>
        <a:lstStyle/>
        <a:p>
          <a:endParaRPr lang="en-US"/>
        </a:p>
      </dgm:t>
    </dgm:pt>
    <dgm:pt modelId="{42D6EB1C-E7DC-47D1-AD66-8E0B1038BA92}">
      <dgm:prSet phldrT="[Text]"/>
      <dgm:spPr/>
      <dgm:t>
        <a:bodyPr/>
        <a:lstStyle/>
        <a:p>
          <a:r>
            <a:rPr lang="en-US" dirty="0" smtClean="0"/>
            <a:t>Why</a:t>
          </a:r>
          <a:endParaRPr lang="en-US" dirty="0"/>
        </a:p>
      </dgm:t>
    </dgm:pt>
    <dgm:pt modelId="{DF29D019-55CB-45AD-BC29-DFF3E6716528}" type="parTrans" cxnId="{5237B2D0-2D03-425D-BC60-4E4E5BCDC815}">
      <dgm:prSet/>
      <dgm:spPr/>
      <dgm:t>
        <a:bodyPr/>
        <a:lstStyle/>
        <a:p>
          <a:endParaRPr lang="en-US"/>
        </a:p>
      </dgm:t>
    </dgm:pt>
    <dgm:pt modelId="{CE83F47B-4730-46EA-9096-3D4E8DE78818}" type="sibTrans" cxnId="{5237B2D0-2D03-425D-BC60-4E4E5BCDC815}">
      <dgm:prSet/>
      <dgm:spPr/>
      <dgm:t>
        <a:bodyPr/>
        <a:lstStyle/>
        <a:p>
          <a:endParaRPr lang="en-US"/>
        </a:p>
      </dgm:t>
    </dgm:pt>
    <dgm:pt modelId="{6BADA08E-DCC5-42EA-8347-F688C0666B8F}">
      <dgm:prSet phldrT="[Text]"/>
      <dgm:spPr/>
      <dgm:t>
        <a:bodyPr/>
        <a:lstStyle/>
        <a:p>
          <a:r>
            <a:rPr lang="en-US" dirty="0" smtClean="0"/>
            <a:t>How often meet</a:t>
          </a:r>
          <a:endParaRPr lang="en-US" dirty="0"/>
        </a:p>
      </dgm:t>
    </dgm:pt>
    <dgm:pt modelId="{CAEE2684-219B-44CB-94A7-AA92447B0708}" type="parTrans" cxnId="{A4E05678-E109-434E-A0F0-F6CC53B7FC5F}">
      <dgm:prSet/>
      <dgm:spPr/>
      <dgm:t>
        <a:bodyPr/>
        <a:lstStyle/>
        <a:p>
          <a:endParaRPr lang="en-US"/>
        </a:p>
      </dgm:t>
    </dgm:pt>
    <dgm:pt modelId="{50705BD8-B042-49A8-87A4-B389E1E7B3FD}" type="sibTrans" cxnId="{A4E05678-E109-434E-A0F0-F6CC53B7FC5F}">
      <dgm:prSet/>
      <dgm:spPr/>
      <dgm:t>
        <a:bodyPr/>
        <a:lstStyle/>
        <a:p>
          <a:endParaRPr lang="en-US"/>
        </a:p>
      </dgm:t>
    </dgm:pt>
    <dgm:pt modelId="{F087D433-2B5B-483C-B0B2-3CED174C868E}" type="pres">
      <dgm:prSet presAssocID="{5E286425-95D6-4A75-A4DE-1048A9CC2A02}" presName="compositeShape" presStyleCnt="0">
        <dgm:presLayoutVars>
          <dgm:chMax val="7"/>
          <dgm:dir/>
          <dgm:resizeHandles val="exact"/>
        </dgm:presLayoutVars>
      </dgm:prSet>
      <dgm:spPr/>
    </dgm:pt>
    <dgm:pt modelId="{0CFFA69D-BCBC-420D-9DF9-CB74ED8EA6ED}" type="pres">
      <dgm:prSet presAssocID="{B203BF04-04C1-49C7-95FC-2600AE42484E}" presName="circ1" presStyleLbl="vennNode1" presStyleIdx="0" presStyleCnt="4"/>
      <dgm:spPr/>
      <dgm:t>
        <a:bodyPr/>
        <a:lstStyle/>
        <a:p>
          <a:endParaRPr lang="en-US"/>
        </a:p>
      </dgm:t>
    </dgm:pt>
    <dgm:pt modelId="{E143720A-0632-4E17-9D74-41670CE8C8C9}" type="pres">
      <dgm:prSet presAssocID="{B203BF04-04C1-49C7-95FC-2600AE42484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22CC73-3B91-49C4-BFFA-A3F2C4973630}" type="pres">
      <dgm:prSet presAssocID="{5681493B-631B-4B8D-BFA8-77AB9A5E0BFA}" presName="circ2" presStyleLbl="vennNode1" presStyleIdx="1" presStyleCnt="4"/>
      <dgm:spPr/>
      <dgm:t>
        <a:bodyPr/>
        <a:lstStyle/>
        <a:p>
          <a:endParaRPr lang="en-US"/>
        </a:p>
      </dgm:t>
    </dgm:pt>
    <dgm:pt modelId="{FF97EEF6-C6C0-4F0A-BEA4-8D3D6CF1F782}" type="pres">
      <dgm:prSet presAssocID="{5681493B-631B-4B8D-BFA8-77AB9A5E0BF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A93F21-D7A4-4953-9517-985A2E942F40}" type="pres">
      <dgm:prSet presAssocID="{42D6EB1C-E7DC-47D1-AD66-8E0B1038BA92}" presName="circ3" presStyleLbl="vennNode1" presStyleIdx="2" presStyleCnt="4"/>
      <dgm:spPr/>
      <dgm:t>
        <a:bodyPr/>
        <a:lstStyle/>
        <a:p>
          <a:endParaRPr lang="en-US"/>
        </a:p>
      </dgm:t>
    </dgm:pt>
    <dgm:pt modelId="{BFEEFED3-FFDA-40AD-88E0-5B3B8797F1AE}" type="pres">
      <dgm:prSet presAssocID="{42D6EB1C-E7DC-47D1-AD66-8E0B1038BA9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1FABF-B384-44CB-B1B9-279966022D1A}" type="pres">
      <dgm:prSet presAssocID="{6BADA08E-DCC5-42EA-8347-F688C0666B8F}" presName="circ4" presStyleLbl="vennNode1" presStyleIdx="3" presStyleCnt="4"/>
      <dgm:spPr/>
      <dgm:t>
        <a:bodyPr/>
        <a:lstStyle/>
        <a:p>
          <a:endParaRPr lang="en-US"/>
        </a:p>
      </dgm:t>
    </dgm:pt>
    <dgm:pt modelId="{716A5FC1-B8F3-4334-A9F4-2C8057AC3013}" type="pres">
      <dgm:prSet presAssocID="{6BADA08E-DCC5-42EA-8347-F688C0666B8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311231-110E-425B-B633-9F35BEA35DFE}" type="presOf" srcId="{5681493B-631B-4B8D-BFA8-77AB9A5E0BFA}" destId="{FF97EEF6-C6C0-4F0A-BEA4-8D3D6CF1F782}" srcOrd="1" destOrd="0" presId="urn:microsoft.com/office/officeart/2005/8/layout/venn1"/>
    <dgm:cxn modelId="{2C52BAF1-E90E-4C2D-8E0B-A6E54CCC963C}" type="presOf" srcId="{42D6EB1C-E7DC-47D1-AD66-8E0B1038BA92}" destId="{BFEEFED3-FFDA-40AD-88E0-5B3B8797F1AE}" srcOrd="1" destOrd="0" presId="urn:microsoft.com/office/officeart/2005/8/layout/venn1"/>
    <dgm:cxn modelId="{DFCA1C1D-7BC4-4840-9DAD-3D02EC97DF66}" srcId="{5E286425-95D6-4A75-A4DE-1048A9CC2A02}" destId="{B203BF04-04C1-49C7-95FC-2600AE42484E}" srcOrd="0" destOrd="0" parTransId="{46575A53-99E7-45E9-A421-5E8D27878E25}" sibTransId="{58162862-CC2F-4A2B-B50F-DE19ED3AE1AC}"/>
    <dgm:cxn modelId="{A4E05678-E109-434E-A0F0-F6CC53B7FC5F}" srcId="{5E286425-95D6-4A75-A4DE-1048A9CC2A02}" destId="{6BADA08E-DCC5-42EA-8347-F688C0666B8F}" srcOrd="3" destOrd="0" parTransId="{CAEE2684-219B-44CB-94A7-AA92447B0708}" sibTransId="{50705BD8-B042-49A8-87A4-B389E1E7B3FD}"/>
    <dgm:cxn modelId="{426E4AF3-7756-4E4C-B565-66E7A7114A48}" srcId="{5E286425-95D6-4A75-A4DE-1048A9CC2A02}" destId="{5681493B-631B-4B8D-BFA8-77AB9A5E0BFA}" srcOrd="1" destOrd="0" parTransId="{841836DD-01E9-4688-8DCA-633A36565DF2}" sibTransId="{3071ECB6-9D8B-4E3F-808A-3D59F8502720}"/>
    <dgm:cxn modelId="{8493C70F-0342-421B-BD23-B42F4E84246C}" type="presOf" srcId="{5681493B-631B-4B8D-BFA8-77AB9A5E0BFA}" destId="{DB22CC73-3B91-49C4-BFFA-A3F2C4973630}" srcOrd="0" destOrd="0" presId="urn:microsoft.com/office/officeart/2005/8/layout/venn1"/>
    <dgm:cxn modelId="{587EF0DF-A41C-4289-9145-DC03C1E38A63}" type="presOf" srcId="{5E286425-95D6-4A75-A4DE-1048A9CC2A02}" destId="{F087D433-2B5B-483C-B0B2-3CED174C868E}" srcOrd="0" destOrd="0" presId="urn:microsoft.com/office/officeart/2005/8/layout/venn1"/>
    <dgm:cxn modelId="{DD9D308C-1252-407C-B992-70715F67E74F}" type="presOf" srcId="{6BADA08E-DCC5-42EA-8347-F688C0666B8F}" destId="{F301FABF-B384-44CB-B1B9-279966022D1A}" srcOrd="0" destOrd="0" presId="urn:microsoft.com/office/officeart/2005/8/layout/venn1"/>
    <dgm:cxn modelId="{6E93E84B-4FE6-43FE-840D-F1FA964D367E}" type="presOf" srcId="{B203BF04-04C1-49C7-95FC-2600AE42484E}" destId="{0CFFA69D-BCBC-420D-9DF9-CB74ED8EA6ED}" srcOrd="0" destOrd="0" presId="urn:microsoft.com/office/officeart/2005/8/layout/venn1"/>
    <dgm:cxn modelId="{71A8516A-04DC-494D-AA63-5EA6C16DC7E6}" type="presOf" srcId="{42D6EB1C-E7DC-47D1-AD66-8E0B1038BA92}" destId="{3CA93F21-D7A4-4953-9517-985A2E942F40}" srcOrd="0" destOrd="0" presId="urn:microsoft.com/office/officeart/2005/8/layout/venn1"/>
    <dgm:cxn modelId="{4EA6E7DB-31F9-4625-BDE0-A81EB199E5ED}" type="presOf" srcId="{6BADA08E-DCC5-42EA-8347-F688C0666B8F}" destId="{716A5FC1-B8F3-4334-A9F4-2C8057AC3013}" srcOrd="1" destOrd="0" presId="urn:microsoft.com/office/officeart/2005/8/layout/venn1"/>
    <dgm:cxn modelId="{5237B2D0-2D03-425D-BC60-4E4E5BCDC815}" srcId="{5E286425-95D6-4A75-A4DE-1048A9CC2A02}" destId="{42D6EB1C-E7DC-47D1-AD66-8E0B1038BA92}" srcOrd="2" destOrd="0" parTransId="{DF29D019-55CB-45AD-BC29-DFF3E6716528}" sibTransId="{CE83F47B-4730-46EA-9096-3D4E8DE78818}"/>
    <dgm:cxn modelId="{C1498F78-84B3-4197-AD92-B776F0FF84EF}" type="presOf" srcId="{B203BF04-04C1-49C7-95FC-2600AE42484E}" destId="{E143720A-0632-4E17-9D74-41670CE8C8C9}" srcOrd="1" destOrd="0" presId="urn:microsoft.com/office/officeart/2005/8/layout/venn1"/>
    <dgm:cxn modelId="{76562010-48F1-44AC-9A7E-88B5421D273F}" type="presParOf" srcId="{F087D433-2B5B-483C-B0B2-3CED174C868E}" destId="{0CFFA69D-BCBC-420D-9DF9-CB74ED8EA6ED}" srcOrd="0" destOrd="0" presId="urn:microsoft.com/office/officeart/2005/8/layout/venn1"/>
    <dgm:cxn modelId="{16A02FDD-2207-44CA-9B7B-D2AE9FD874A5}" type="presParOf" srcId="{F087D433-2B5B-483C-B0B2-3CED174C868E}" destId="{E143720A-0632-4E17-9D74-41670CE8C8C9}" srcOrd="1" destOrd="0" presId="urn:microsoft.com/office/officeart/2005/8/layout/venn1"/>
    <dgm:cxn modelId="{00761F55-6A23-41E9-AA0A-79A7D489FC34}" type="presParOf" srcId="{F087D433-2B5B-483C-B0B2-3CED174C868E}" destId="{DB22CC73-3B91-49C4-BFFA-A3F2C4973630}" srcOrd="2" destOrd="0" presId="urn:microsoft.com/office/officeart/2005/8/layout/venn1"/>
    <dgm:cxn modelId="{A44191B1-7493-437A-8C76-6E9177325CF5}" type="presParOf" srcId="{F087D433-2B5B-483C-B0B2-3CED174C868E}" destId="{FF97EEF6-C6C0-4F0A-BEA4-8D3D6CF1F782}" srcOrd="3" destOrd="0" presId="urn:microsoft.com/office/officeart/2005/8/layout/venn1"/>
    <dgm:cxn modelId="{A899AF88-226E-4E8B-B4B2-B561077A4DA3}" type="presParOf" srcId="{F087D433-2B5B-483C-B0B2-3CED174C868E}" destId="{3CA93F21-D7A4-4953-9517-985A2E942F40}" srcOrd="4" destOrd="0" presId="urn:microsoft.com/office/officeart/2005/8/layout/venn1"/>
    <dgm:cxn modelId="{E2F3E6FA-D10F-4C9F-AFD3-8EBAB6AA2402}" type="presParOf" srcId="{F087D433-2B5B-483C-B0B2-3CED174C868E}" destId="{BFEEFED3-FFDA-40AD-88E0-5B3B8797F1AE}" srcOrd="5" destOrd="0" presId="urn:microsoft.com/office/officeart/2005/8/layout/venn1"/>
    <dgm:cxn modelId="{344CAA8E-6C7B-4AF4-AE35-1F3726913679}" type="presParOf" srcId="{F087D433-2B5B-483C-B0B2-3CED174C868E}" destId="{F301FABF-B384-44CB-B1B9-279966022D1A}" srcOrd="6" destOrd="0" presId="urn:microsoft.com/office/officeart/2005/8/layout/venn1"/>
    <dgm:cxn modelId="{E6C7EF55-97D9-41B5-A33F-7E63C809D981}" type="presParOf" srcId="{F087D433-2B5B-483C-B0B2-3CED174C868E}" destId="{716A5FC1-B8F3-4334-A9F4-2C8057AC3013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DD1B44-968F-48A3-BF44-4400CA92B73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CAC28F-EBB7-4681-A790-E2CF930F538F}">
      <dgm:prSet phldrT="[Text]"/>
      <dgm:spPr/>
      <dgm:t>
        <a:bodyPr/>
        <a:lstStyle/>
        <a:p>
          <a:r>
            <a:rPr lang="en-US" dirty="0" smtClean="0"/>
            <a:t>GP Steering Committee</a:t>
          </a:r>
          <a:endParaRPr lang="en-US" dirty="0"/>
        </a:p>
      </dgm:t>
    </dgm:pt>
    <dgm:pt modelId="{478ADD15-8272-46A0-A033-7A77F1FF3301}" type="parTrans" cxnId="{918A311C-6A64-4E42-9CA1-864723FD2213}">
      <dgm:prSet/>
      <dgm:spPr/>
      <dgm:t>
        <a:bodyPr/>
        <a:lstStyle/>
        <a:p>
          <a:endParaRPr lang="en-US"/>
        </a:p>
      </dgm:t>
    </dgm:pt>
    <dgm:pt modelId="{20E0DAB3-7592-42CB-9F2B-DDA468A852B8}" type="sibTrans" cxnId="{918A311C-6A64-4E42-9CA1-864723FD2213}">
      <dgm:prSet/>
      <dgm:spPr/>
      <dgm:t>
        <a:bodyPr/>
        <a:lstStyle/>
        <a:p>
          <a:endParaRPr lang="en-US"/>
        </a:p>
      </dgm:t>
    </dgm:pt>
    <dgm:pt modelId="{654D4BB0-285F-4D30-AAE9-4B187F877F97}">
      <dgm:prSet phldrT="[Text]"/>
      <dgm:spPr/>
      <dgm:t>
        <a:bodyPr/>
        <a:lstStyle/>
        <a:p>
          <a:r>
            <a:rPr lang="en-US" dirty="0" smtClean="0"/>
            <a:t>Success Teams</a:t>
          </a:r>
          <a:endParaRPr lang="en-US" dirty="0"/>
        </a:p>
      </dgm:t>
    </dgm:pt>
    <dgm:pt modelId="{C9067FB3-A80C-487B-B3E9-C2CF8E2C8272}" type="parTrans" cxnId="{31A70250-61BA-406D-A78D-77625A946041}">
      <dgm:prSet/>
      <dgm:spPr/>
      <dgm:t>
        <a:bodyPr/>
        <a:lstStyle/>
        <a:p>
          <a:endParaRPr lang="en-US"/>
        </a:p>
      </dgm:t>
    </dgm:pt>
    <dgm:pt modelId="{288583A9-03BD-4554-BBF1-78501EF0D6AD}" type="sibTrans" cxnId="{31A70250-61BA-406D-A78D-77625A946041}">
      <dgm:prSet/>
      <dgm:spPr/>
      <dgm:t>
        <a:bodyPr/>
        <a:lstStyle/>
        <a:p>
          <a:endParaRPr lang="en-US"/>
        </a:p>
      </dgm:t>
    </dgm:pt>
    <dgm:pt modelId="{9C6888AE-8B69-40CB-897F-4D1A1CA29C01}">
      <dgm:prSet phldrT="[Text]"/>
      <dgm:spPr/>
      <dgm:t>
        <a:bodyPr/>
        <a:lstStyle/>
        <a:p>
          <a:r>
            <a:rPr lang="en-US" dirty="0" smtClean="0"/>
            <a:t>Divisions</a:t>
          </a:r>
          <a:endParaRPr lang="en-US" dirty="0"/>
        </a:p>
      </dgm:t>
    </dgm:pt>
    <dgm:pt modelId="{11C76B79-6211-4A98-8B14-A1C189F63BC8}" type="parTrans" cxnId="{A9F207B5-460F-4ACA-AA99-480B9CEF7F66}">
      <dgm:prSet/>
      <dgm:spPr/>
      <dgm:t>
        <a:bodyPr/>
        <a:lstStyle/>
        <a:p>
          <a:endParaRPr lang="en-US"/>
        </a:p>
      </dgm:t>
    </dgm:pt>
    <dgm:pt modelId="{5286902D-DBA9-4169-8956-177ED817F4CC}" type="sibTrans" cxnId="{A9F207B5-460F-4ACA-AA99-480B9CEF7F66}">
      <dgm:prSet/>
      <dgm:spPr/>
      <dgm:t>
        <a:bodyPr/>
        <a:lstStyle/>
        <a:p>
          <a:endParaRPr lang="en-US"/>
        </a:p>
      </dgm:t>
    </dgm:pt>
    <dgm:pt modelId="{189E9C4B-9366-48F6-849A-57D1257EB55F}">
      <dgm:prSet/>
      <dgm:spPr/>
      <dgm:t>
        <a:bodyPr/>
        <a:lstStyle/>
        <a:p>
          <a:r>
            <a:rPr lang="en-US" dirty="0" smtClean="0"/>
            <a:t>Interest Area Groups</a:t>
          </a:r>
          <a:endParaRPr lang="en-US" dirty="0"/>
        </a:p>
      </dgm:t>
    </dgm:pt>
    <dgm:pt modelId="{11E02427-E72D-422C-B430-F763523D8D03}" type="parTrans" cxnId="{3BD73DF1-189C-4084-8D81-77CFE9BECBA0}">
      <dgm:prSet/>
      <dgm:spPr/>
      <dgm:t>
        <a:bodyPr/>
        <a:lstStyle/>
        <a:p>
          <a:endParaRPr lang="en-US"/>
        </a:p>
      </dgm:t>
    </dgm:pt>
    <dgm:pt modelId="{9265721A-BC4A-450B-87AB-EF17D7C4A7E5}" type="sibTrans" cxnId="{3BD73DF1-189C-4084-8D81-77CFE9BECBA0}">
      <dgm:prSet/>
      <dgm:spPr/>
      <dgm:t>
        <a:bodyPr/>
        <a:lstStyle/>
        <a:p>
          <a:endParaRPr lang="en-US"/>
        </a:p>
      </dgm:t>
    </dgm:pt>
    <dgm:pt modelId="{75769000-D4A1-43E4-9444-44D55147FF90}" type="pres">
      <dgm:prSet presAssocID="{16DD1B44-968F-48A3-BF44-4400CA92B73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E034E9-8A3D-49E3-98EB-1ADA2488340E}" type="pres">
      <dgm:prSet presAssocID="{36CAC28F-EBB7-4681-A790-E2CF930F538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DB519-EE6F-41C3-931D-00DCDADB7AF5}" type="pres">
      <dgm:prSet presAssocID="{20E0DAB3-7592-42CB-9F2B-DDA468A852B8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19BB142-D212-4149-8F95-C25990D6AE77}" type="pres">
      <dgm:prSet presAssocID="{20E0DAB3-7592-42CB-9F2B-DDA468A852B8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232C5037-A3EB-4FE4-B7FB-5429369956AE}" type="pres">
      <dgm:prSet presAssocID="{654D4BB0-285F-4D30-AAE9-4B187F877F9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E91AA4-F2CE-4228-80C4-FD89853DC35C}" type="pres">
      <dgm:prSet presAssocID="{288583A9-03BD-4554-BBF1-78501EF0D6A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CD85202F-05F6-434F-9B58-2FA36C02387B}" type="pres">
      <dgm:prSet presAssocID="{288583A9-03BD-4554-BBF1-78501EF0D6A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C01972A5-D801-489D-9BD6-69812F9AE552}" type="pres">
      <dgm:prSet presAssocID="{189E9C4B-9366-48F6-849A-57D1257EB55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AD0EA-08CC-4F95-9F20-5B72879E4C59}" type="pres">
      <dgm:prSet presAssocID="{9265721A-BC4A-450B-87AB-EF17D7C4A7E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35EE6CE-5D85-4FA5-A2BE-2C778006C60D}" type="pres">
      <dgm:prSet presAssocID="{9265721A-BC4A-450B-87AB-EF17D7C4A7E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3987F84-F9DE-457E-94A5-AAB3BE2CFF0D}" type="pres">
      <dgm:prSet presAssocID="{9C6888AE-8B69-40CB-897F-4D1A1CA29C0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EA2536-6B75-45F8-ABC9-EB168BE245F9}" type="pres">
      <dgm:prSet presAssocID="{5286902D-DBA9-4169-8956-177ED817F4CC}" presName="sibTrans" presStyleLbl="sibTrans2D1" presStyleIdx="3" presStyleCnt="4"/>
      <dgm:spPr/>
      <dgm:t>
        <a:bodyPr/>
        <a:lstStyle/>
        <a:p>
          <a:endParaRPr lang="en-US"/>
        </a:p>
      </dgm:t>
    </dgm:pt>
    <dgm:pt modelId="{4489A207-C162-4388-AD35-FA2B2ED6907C}" type="pres">
      <dgm:prSet presAssocID="{5286902D-DBA9-4169-8956-177ED817F4CC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40AA638-92FC-4360-A629-E68C1E071829}" type="presOf" srcId="{9C6888AE-8B69-40CB-897F-4D1A1CA29C01}" destId="{43987F84-F9DE-457E-94A5-AAB3BE2CFF0D}" srcOrd="0" destOrd="0" presId="urn:microsoft.com/office/officeart/2005/8/layout/cycle7"/>
    <dgm:cxn modelId="{85B6CABB-6E9B-43EC-9ECD-DCB57FE969FA}" type="presOf" srcId="{20E0DAB3-7592-42CB-9F2B-DDA468A852B8}" destId="{F19BB142-D212-4149-8F95-C25990D6AE77}" srcOrd="1" destOrd="0" presId="urn:microsoft.com/office/officeart/2005/8/layout/cycle7"/>
    <dgm:cxn modelId="{31A70250-61BA-406D-A78D-77625A946041}" srcId="{16DD1B44-968F-48A3-BF44-4400CA92B73D}" destId="{654D4BB0-285F-4D30-AAE9-4B187F877F97}" srcOrd="1" destOrd="0" parTransId="{C9067FB3-A80C-487B-B3E9-C2CF8E2C8272}" sibTransId="{288583A9-03BD-4554-BBF1-78501EF0D6AD}"/>
    <dgm:cxn modelId="{4EE6F219-8E33-4F1C-9E8D-9932FE32C45F}" type="presOf" srcId="{654D4BB0-285F-4D30-AAE9-4B187F877F97}" destId="{232C5037-A3EB-4FE4-B7FB-5429369956AE}" srcOrd="0" destOrd="0" presId="urn:microsoft.com/office/officeart/2005/8/layout/cycle7"/>
    <dgm:cxn modelId="{918A311C-6A64-4E42-9CA1-864723FD2213}" srcId="{16DD1B44-968F-48A3-BF44-4400CA92B73D}" destId="{36CAC28F-EBB7-4681-A790-E2CF930F538F}" srcOrd="0" destOrd="0" parTransId="{478ADD15-8272-46A0-A033-7A77F1FF3301}" sibTransId="{20E0DAB3-7592-42CB-9F2B-DDA468A852B8}"/>
    <dgm:cxn modelId="{62D75446-C6D3-489D-91A5-6AFDEEA9F4AF}" type="presOf" srcId="{20E0DAB3-7592-42CB-9F2B-DDA468A852B8}" destId="{DEDDB519-EE6F-41C3-931D-00DCDADB7AF5}" srcOrd="0" destOrd="0" presId="urn:microsoft.com/office/officeart/2005/8/layout/cycle7"/>
    <dgm:cxn modelId="{F629CD00-8A10-414B-A322-01C21E9B86B5}" type="presOf" srcId="{9265721A-BC4A-450B-87AB-EF17D7C4A7E5}" destId="{235EE6CE-5D85-4FA5-A2BE-2C778006C60D}" srcOrd="1" destOrd="0" presId="urn:microsoft.com/office/officeart/2005/8/layout/cycle7"/>
    <dgm:cxn modelId="{D24B5111-5F46-4CAB-9016-9E7F29B3CC04}" type="presOf" srcId="{5286902D-DBA9-4169-8956-177ED817F4CC}" destId="{4489A207-C162-4388-AD35-FA2B2ED6907C}" srcOrd="1" destOrd="0" presId="urn:microsoft.com/office/officeart/2005/8/layout/cycle7"/>
    <dgm:cxn modelId="{9C6EC413-BA53-44A3-82E7-4109DDFAF098}" type="presOf" srcId="{16DD1B44-968F-48A3-BF44-4400CA92B73D}" destId="{75769000-D4A1-43E4-9444-44D55147FF90}" srcOrd="0" destOrd="0" presId="urn:microsoft.com/office/officeart/2005/8/layout/cycle7"/>
    <dgm:cxn modelId="{C458D3CA-B64A-4D73-A9CD-474CAAADB84E}" type="presOf" srcId="{9265721A-BC4A-450B-87AB-EF17D7C4A7E5}" destId="{626AD0EA-08CC-4F95-9F20-5B72879E4C59}" srcOrd="0" destOrd="0" presId="urn:microsoft.com/office/officeart/2005/8/layout/cycle7"/>
    <dgm:cxn modelId="{9EE0AE0F-652F-4F55-B53A-BD35F6E1B916}" type="presOf" srcId="{5286902D-DBA9-4169-8956-177ED817F4CC}" destId="{75EA2536-6B75-45F8-ABC9-EB168BE245F9}" srcOrd="0" destOrd="0" presId="urn:microsoft.com/office/officeart/2005/8/layout/cycle7"/>
    <dgm:cxn modelId="{CCE57DB5-DF6C-477D-9A81-91B954FCFBAB}" type="presOf" srcId="{189E9C4B-9366-48F6-849A-57D1257EB55F}" destId="{C01972A5-D801-489D-9BD6-69812F9AE552}" srcOrd="0" destOrd="0" presId="urn:microsoft.com/office/officeart/2005/8/layout/cycle7"/>
    <dgm:cxn modelId="{07354ECD-C309-4652-B323-3CDDFED160DD}" type="presOf" srcId="{36CAC28F-EBB7-4681-A790-E2CF930F538F}" destId="{52E034E9-8A3D-49E3-98EB-1ADA2488340E}" srcOrd="0" destOrd="0" presId="urn:microsoft.com/office/officeart/2005/8/layout/cycle7"/>
    <dgm:cxn modelId="{0FA087D5-EDDE-427E-838C-39B4AB05C385}" type="presOf" srcId="{288583A9-03BD-4554-BBF1-78501EF0D6AD}" destId="{CD85202F-05F6-434F-9B58-2FA36C02387B}" srcOrd="1" destOrd="0" presId="urn:microsoft.com/office/officeart/2005/8/layout/cycle7"/>
    <dgm:cxn modelId="{3BD73DF1-189C-4084-8D81-77CFE9BECBA0}" srcId="{16DD1B44-968F-48A3-BF44-4400CA92B73D}" destId="{189E9C4B-9366-48F6-849A-57D1257EB55F}" srcOrd="2" destOrd="0" parTransId="{11E02427-E72D-422C-B430-F763523D8D03}" sibTransId="{9265721A-BC4A-450B-87AB-EF17D7C4A7E5}"/>
    <dgm:cxn modelId="{8AFD4EF3-EA12-45FC-AAB3-F499084A84CF}" type="presOf" srcId="{288583A9-03BD-4554-BBF1-78501EF0D6AD}" destId="{A3E91AA4-F2CE-4228-80C4-FD89853DC35C}" srcOrd="0" destOrd="0" presId="urn:microsoft.com/office/officeart/2005/8/layout/cycle7"/>
    <dgm:cxn modelId="{A9F207B5-460F-4ACA-AA99-480B9CEF7F66}" srcId="{16DD1B44-968F-48A3-BF44-4400CA92B73D}" destId="{9C6888AE-8B69-40CB-897F-4D1A1CA29C01}" srcOrd="3" destOrd="0" parTransId="{11C76B79-6211-4A98-8B14-A1C189F63BC8}" sibTransId="{5286902D-DBA9-4169-8956-177ED817F4CC}"/>
    <dgm:cxn modelId="{427037E9-A59D-4626-8D2C-CADEC965E974}" type="presParOf" srcId="{75769000-D4A1-43E4-9444-44D55147FF90}" destId="{52E034E9-8A3D-49E3-98EB-1ADA2488340E}" srcOrd="0" destOrd="0" presId="urn:microsoft.com/office/officeart/2005/8/layout/cycle7"/>
    <dgm:cxn modelId="{869E6168-3442-420B-9AA4-F05F437138D0}" type="presParOf" srcId="{75769000-D4A1-43E4-9444-44D55147FF90}" destId="{DEDDB519-EE6F-41C3-931D-00DCDADB7AF5}" srcOrd="1" destOrd="0" presId="urn:microsoft.com/office/officeart/2005/8/layout/cycle7"/>
    <dgm:cxn modelId="{34E772F8-EC5B-4D7A-A86E-FAFC387D0318}" type="presParOf" srcId="{DEDDB519-EE6F-41C3-931D-00DCDADB7AF5}" destId="{F19BB142-D212-4149-8F95-C25990D6AE77}" srcOrd="0" destOrd="0" presId="urn:microsoft.com/office/officeart/2005/8/layout/cycle7"/>
    <dgm:cxn modelId="{618A08FD-503F-4E6C-9F93-976DE4F9D42D}" type="presParOf" srcId="{75769000-D4A1-43E4-9444-44D55147FF90}" destId="{232C5037-A3EB-4FE4-B7FB-5429369956AE}" srcOrd="2" destOrd="0" presId="urn:microsoft.com/office/officeart/2005/8/layout/cycle7"/>
    <dgm:cxn modelId="{B2F79E19-CB3A-402F-AB83-53CD28DDDC5C}" type="presParOf" srcId="{75769000-D4A1-43E4-9444-44D55147FF90}" destId="{A3E91AA4-F2CE-4228-80C4-FD89853DC35C}" srcOrd="3" destOrd="0" presId="urn:microsoft.com/office/officeart/2005/8/layout/cycle7"/>
    <dgm:cxn modelId="{787B93C7-EBDF-4E3D-9EF4-DCFC24F3E931}" type="presParOf" srcId="{A3E91AA4-F2CE-4228-80C4-FD89853DC35C}" destId="{CD85202F-05F6-434F-9B58-2FA36C02387B}" srcOrd="0" destOrd="0" presId="urn:microsoft.com/office/officeart/2005/8/layout/cycle7"/>
    <dgm:cxn modelId="{A0D1434C-FA27-4D8F-8664-DDA3221144F7}" type="presParOf" srcId="{75769000-D4A1-43E4-9444-44D55147FF90}" destId="{C01972A5-D801-489D-9BD6-69812F9AE552}" srcOrd="4" destOrd="0" presId="urn:microsoft.com/office/officeart/2005/8/layout/cycle7"/>
    <dgm:cxn modelId="{26275C7F-C32B-4013-BF5D-30BDD4267A9C}" type="presParOf" srcId="{75769000-D4A1-43E4-9444-44D55147FF90}" destId="{626AD0EA-08CC-4F95-9F20-5B72879E4C59}" srcOrd="5" destOrd="0" presId="urn:microsoft.com/office/officeart/2005/8/layout/cycle7"/>
    <dgm:cxn modelId="{7925EF8E-0208-48A6-89E3-5E50DFB2F26F}" type="presParOf" srcId="{626AD0EA-08CC-4F95-9F20-5B72879E4C59}" destId="{235EE6CE-5D85-4FA5-A2BE-2C778006C60D}" srcOrd="0" destOrd="0" presId="urn:microsoft.com/office/officeart/2005/8/layout/cycle7"/>
    <dgm:cxn modelId="{662F1020-E063-42F0-94CB-DB74726BF4AE}" type="presParOf" srcId="{75769000-D4A1-43E4-9444-44D55147FF90}" destId="{43987F84-F9DE-457E-94A5-AAB3BE2CFF0D}" srcOrd="6" destOrd="0" presId="urn:microsoft.com/office/officeart/2005/8/layout/cycle7"/>
    <dgm:cxn modelId="{B642A778-252C-4391-A757-009D62FB54BA}" type="presParOf" srcId="{75769000-D4A1-43E4-9444-44D55147FF90}" destId="{75EA2536-6B75-45F8-ABC9-EB168BE245F9}" srcOrd="7" destOrd="0" presId="urn:microsoft.com/office/officeart/2005/8/layout/cycle7"/>
    <dgm:cxn modelId="{DAD3177E-C153-4E92-9F75-9A4720A08A98}" type="presParOf" srcId="{75EA2536-6B75-45F8-ABC9-EB168BE245F9}" destId="{4489A207-C162-4388-AD35-FA2B2ED6907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FA69D-BCBC-420D-9DF9-CB74ED8EA6ED}">
      <dsp:nvSpPr>
        <dsp:cNvPr id="0" name=""/>
        <dsp:cNvSpPr/>
      </dsp:nvSpPr>
      <dsp:spPr>
        <a:xfrm>
          <a:off x="2655146" y="54186"/>
          <a:ext cx="2817706" cy="2817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What</a:t>
          </a:r>
          <a:endParaRPr lang="en-US" sz="3900" kern="1200" dirty="0"/>
        </a:p>
      </dsp:txBody>
      <dsp:txXfrm>
        <a:off x="2980266" y="433493"/>
        <a:ext cx="2167466" cy="894080"/>
      </dsp:txXfrm>
    </dsp:sp>
    <dsp:sp modelId="{DB22CC73-3B91-49C4-BFFA-A3F2C4973630}">
      <dsp:nvSpPr>
        <dsp:cNvPr id="0" name=""/>
        <dsp:cNvSpPr/>
      </dsp:nvSpPr>
      <dsp:spPr>
        <a:xfrm>
          <a:off x="3901439" y="1300480"/>
          <a:ext cx="2817706" cy="2817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Who</a:t>
          </a:r>
          <a:endParaRPr lang="en-US" sz="3900" kern="1200" dirty="0"/>
        </a:p>
      </dsp:txBody>
      <dsp:txXfrm>
        <a:off x="5418666" y="1625600"/>
        <a:ext cx="1083733" cy="2167466"/>
      </dsp:txXfrm>
    </dsp:sp>
    <dsp:sp modelId="{3CA93F21-D7A4-4953-9517-985A2E942F40}">
      <dsp:nvSpPr>
        <dsp:cNvPr id="0" name=""/>
        <dsp:cNvSpPr/>
      </dsp:nvSpPr>
      <dsp:spPr>
        <a:xfrm>
          <a:off x="2655146" y="2546773"/>
          <a:ext cx="2817706" cy="2817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Why</a:t>
          </a:r>
          <a:endParaRPr lang="en-US" sz="3900" kern="1200" dirty="0"/>
        </a:p>
      </dsp:txBody>
      <dsp:txXfrm>
        <a:off x="2980266" y="4091093"/>
        <a:ext cx="2167466" cy="894080"/>
      </dsp:txXfrm>
    </dsp:sp>
    <dsp:sp modelId="{F301FABF-B384-44CB-B1B9-279966022D1A}">
      <dsp:nvSpPr>
        <dsp:cNvPr id="0" name=""/>
        <dsp:cNvSpPr/>
      </dsp:nvSpPr>
      <dsp:spPr>
        <a:xfrm>
          <a:off x="1408853" y="1300480"/>
          <a:ext cx="2817706" cy="2817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How often meet</a:t>
          </a:r>
          <a:endParaRPr lang="en-US" sz="3900" kern="1200" dirty="0"/>
        </a:p>
      </dsp:txBody>
      <dsp:txXfrm>
        <a:off x="1625599" y="1625600"/>
        <a:ext cx="1083733" cy="21674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034E9-8A3D-49E3-98EB-1ADA2488340E}">
      <dsp:nvSpPr>
        <dsp:cNvPr id="0" name=""/>
        <dsp:cNvSpPr/>
      </dsp:nvSpPr>
      <dsp:spPr>
        <a:xfrm>
          <a:off x="2721135" y="1252"/>
          <a:ext cx="1205967" cy="602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GP Steering Committee</a:t>
          </a:r>
          <a:endParaRPr lang="en-US" sz="1500" kern="1200" dirty="0"/>
        </a:p>
      </dsp:txBody>
      <dsp:txXfrm>
        <a:off x="2738796" y="18913"/>
        <a:ext cx="1170645" cy="567661"/>
      </dsp:txXfrm>
    </dsp:sp>
    <dsp:sp modelId="{DEDDB519-EE6F-41C3-931D-00DCDADB7AF5}">
      <dsp:nvSpPr>
        <dsp:cNvPr id="0" name=""/>
        <dsp:cNvSpPr/>
      </dsp:nvSpPr>
      <dsp:spPr>
        <a:xfrm rot="2700000">
          <a:off x="3589118" y="776495"/>
          <a:ext cx="628546" cy="21104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652431" y="818704"/>
        <a:ext cx="501920" cy="126626"/>
      </dsp:txXfrm>
    </dsp:sp>
    <dsp:sp modelId="{232C5037-A3EB-4FE4-B7FB-5429369956AE}">
      <dsp:nvSpPr>
        <dsp:cNvPr id="0" name=""/>
        <dsp:cNvSpPr/>
      </dsp:nvSpPr>
      <dsp:spPr>
        <a:xfrm>
          <a:off x="3879681" y="1159798"/>
          <a:ext cx="1205967" cy="602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Success Teams</a:t>
          </a:r>
          <a:endParaRPr lang="en-US" sz="1500" kern="1200" dirty="0"/>
        </a:p>
      </dsp:txBody>
      <dsp:txXfrm>
        <a:off x="3897342" y="1177459"/>
        <a:ext cx="1170645" cy="567661"/>
      </dsp:txXfrm>
    </dsp:sp>
    <dsp:sp modelId="{A3E91AA4-F2CE-4228-80C4-FD89853DC35C}">
      <dsp:nvSpPr>
        <dsp:cNvPr id="0" name=""/>
        <dsp:cNvSpPr/>
      </dsp:nvSpPr>
      <dsp:spPr>
        <a:xfrm rot="8100000">
          <a:off x="3589118" y="1935040"/>
          <a:ext cx="628546" cy="21104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3652431" y="1977249"/>
        <a:ext cx="501920" cy="126626"/>
      </dsp:txXfrm>
    </dsp:sp>
    <dsp:sp modelId="{C01972A5-D801-489D-9BD6-69812F9AE552}">
      <dsp:nvSpPr>
        <dsp:cNvPr id="0" name=""/>
        <dsp:cNvSpPr/>
      </dsp:nvSpPr>
      <dsp:spPr>
        <a:xfrm>
          <a:off x="2721135" y="2318343"/>
          <a:ext cx="1205967" cy="602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Interest Area Groups</a:t>
          </a:r>
          <a:endParaRPr lang="en-US" sz="1500" kern="1200" dirty="0"/>
        </a:p>
      </dsp:txBody>
      <dsp:txXfrm>
        <a:off x="2738796" y="2336004"/>
        <a:ext cx="1170645" cy="567661"/>
      </dsp:txXfrm>
    </dsp:sp>
    <dsp:sp modelId="{626AD0EA-08CC-4F95-9F20-5B72879E4C59}">
      <dsp:nvSpPr>
        <dsp:cNvPr id="0" name=""/>
        <dsp:cNvSpPr/>
      </dsp:nvSpPr>
      <dsp:spPr>
        <a:xfrm rot="13500000">
          <a:off x="2430572" y="1935040"/>
          <a:ext cx="628546" cy="21104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2493885" y="1977249"/>
        <a:ext cx="501920" cy="126626"/>
      </dsp:txXfrm>
    </dsp:sp>
    <dsp:sp modelId="{43987F84-F9DE-457E-94A5-AAB3BE2CFF0D}">
      <dsp:nvSpPr>
        <dsp:cNvPr id="0" name=""/>
        <dsp:cNvSpPr/>
      </dsp:nvSpPr>
      <dsp:spPr>
        <a:xfrm>
          <a:off x="1562589" y="1159798"/>
          <a:ext cx="1205967" cy="6029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Divisions</a:t>
          </a:r>
          <a:endParaRPr lang="en-US" sz="1500" kern="1200" dirty="0"/>
        </a:p>
      </dsp:txBody>
      <dsp:txXfrm>
        <a:off x="1580250" y="1177459"/>
        <a:ext cx="1170645" cy="567661"/>
      </dsp:txXfrm>
    </dsp:sp>
    <dsp:sp modelId="{75EA2536-6B75-45F8-ABC9-EB168BE245F9}">
      <dsp:nvSpPr>
        <dsp:cNvPr id="0" name=""/>
        <dsp:cNvSpPr/>
      </dsp:nvSpPr>
      <dsp:spPr>
        <a:xfrm rot="18900000">
          <a:off x="2430572" y="776495"/>
          <a:ext cx="628546" cy="21104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2493885" y="818704"/>
        <a:ext cx="501920" cy="126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0825C-1D34-482E-B6CB-1C6E6F619A1E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A2303-4BDE-4115-961E-CD6E965DC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60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began with a definition of Success Teams (an idea)</a:t>
            </a:r>
          </a:p>
          <a:p>
            <a:pPr lvl="1"/>
            <a:r>
              <a:rPr lang="en-US" dirty="0" smtClean="0"/>
              <a:t>Who, what, when, why</a:t>
            </a:r>
          </a:p>
          <a:p>
            <a:r>
              <a:rPr lang="en-US" dirty="0" smtClean="0"/>
              <a:t>We stumbled on “who” and “what” and so “when” didn’t quite happen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A2303-4BDE-4115-961E-CD6E965DC5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779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FEFD3-1581-44AE-A05D-FE9BD4C2A6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54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  <a:p>
            <a:r>
              <a:rPr lang="en-US" dirty="0"/>
              <a:t>-   History of how the word developed at Leadership Retreat</a:t>
            </a:r>
          </a:p>
          <a:p>
            <a:pPr marL="171450" indent="-171450">
              <a:buFontTx/>
              <a:buChar char="-"/>
            </a:pPr>
            <a:r>
              <a:rPr lang="en-US" dirty="0"/>
              <a:t>Wanted a relationship and identity to understand how we are I</a:t>
            </a:r>
          </a:p>
          <a:p>
            <a:pPr marL="171450" indent="-171450">
              <a:buFontTx/>
              <a:buChar char="-"/>
            </a:pPr>
            <a:r>
              <a:rPr lang="en-US" dirty="0"/>
              <a:t>Term meant to invoke a positive image of becoming . . . A state of transformation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1FB60-4A80-48F8-A0C3-5C6FEC085D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65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  <a:p>
            <a:r>
              <a:rPr lang="en-US" dirty="0"/>
              <a:t>-   History of how the word developed at Leadership Retreat</a:t>
            </a:r>
          </a:p>
          <a:p>
            <a:pPr marL="171450" indent="-171450">
              <a:buFontTx/>
              <a:buChar char="-"/>
            </a:pPr>
            <a:r>
              <a:rPr lang="en-US" dirty="0"/>
              <a:t>Wanted a relationship and identity to understand how we are I</a:t>
            </a:r>
          </a:p>
          <a:p>
            <a:pPr marL="171450" indent="-171450">
              <a:buFontTx/>
              <a:buChar char="-"/>
            </a:pPr>
            <a:r>
              <a:rPr lang="en-US" dirty="0"/>
              <a:t>Term meant to invoke a positive image of becoming . . . A state of transformation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1FB60-4A80-48F8-A0C3-5C6FEC085D5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72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MAUREEN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1FB60-4A80-48F8-A0C3-5C6FEC085D5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13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9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4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7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0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8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10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90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2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7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261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36845-F979-45C9-B661-253B040C251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A1B03-CA24-4638-8DBB-CA858C19F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IvTey1nv9YunWBVH-7Q2ABjQ1wRDOV8o/edit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Success Team Pilot </a:t>
            </a:r>
            <a:br>
              <a:rPr lang="en-US" dirty="0" smtClean="0"/>
            </a:b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Discussion</a:t>
            </a:r>
          </a:p>
          <a:p>
            <a:endParaRPr lang="en-US" dirty="0"/>
          </a:p>
          <a:p>
            <a:r>
              <a:rPr lang="en-US" dirty="0" smtClean="0"/>
              <a:t>Guided Pathways Steering Committee</a:t>
            </a:r>
          </a:p>
          <a:p>
            <a:r>
              <a:rPr lang="en-US" dirty="0" smtClean="0"/>
              <a:t>May 18,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57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71" y="1715678"/>
            <a:ext cx="7534368" cy="485563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BE29F91-629B-4123-AC55-4B12F7F5193B}"/>
              </a:ext>
            </a:extLst>
          </p:cNvPr>
          <p:cNvSpPr/>
          <p:nvPr/>
        </p:nvSpPr>
        <p:spPr>
          <a:xfrm>
            <a:off x="5033912" y="358217"/>
            <a:ext cx="675901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b="1" dirty="0">
                <a:solidFill>
                  <a:schemeClr val="bg1"/>
                </a:solidFill>
                <a:highlight>
                  <a:srgbClr val="FFCB05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Success Team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small group of college faculty, staff and administrators who monitor student-level data in the Interest Area (and build and manage relationships with each student in the Interest Area) to help each student with:</a:t>
            </a:r>
            <a:endParaRPr lang="en-US" sz="2800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Onboarding and matriculation</a:t>
            </a:r>
            <a:endParaRPr lang="en-US" sz="24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Retention and persistence</a:t>
            </a:r>
            <a:endParaRPr lang="en-US" sz="24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800" dirty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Completion of education goals</a:t>
            </a:r>
            <a:endParaRPr lang="en-US" sz="2400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91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9F47-3F22-4254-B54D-3F4E4811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76" y="298196"/>
            <a:ext cx="2869184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STEERING COMMITTEE 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4CCA-4CB1-4C01-8D39-95981846E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76" y="1640840"/>
            <a:ext cx="2869184" cy="4739640"/>
          </a:xfrm>
        </p:spPr>
        <p:txBody>
          <a:bodyPr>
            <a:noAutofit/>
          </a:bodyPr>
          <a:lstStyle/>
          <a:p>
            <a:r>
              <a:rPr lang="en-US" dirty="0"/>
              <a:t>Co-Chairs (2)</a:t>
            </a:r>
          </a:p>
          <a:p>
            <a:endParaRPr lang="en-US" dirty="0"/>
          </a:p>
          <a:p>
            <a:r>
              <a:rPr lang="en-US" dirty="0"/>
              <a:t>Faculty Leads (4)</a:t>
            </a:r>
          </a:p>
          <a:p>
            <a:endParaRPr lang="en-US" dirty="0"/>
          </a:p>
          <a:p>
            <a:r>
              <a:rPr lang="en-US" dirty="0"/>
              <a:t>Deans (6)</a:t>
            </a:r>
          </a:p>
          <a:p>
            <a:endParaRPr lang="en-US" dirty="0"/>
          </a:p>
          <a:p>
            <a:r>
              <a:rPr lang="en-US" dirty="0"/>
              <a:t>Best Practices Reps (2)</a:t>
            </a:r>
          </a:p>
          <a:p>
            <a:endParaRPr lang="en-US" dirty="0"/>
          </a:p>
          <a:p>
            <a:r>
              <a:rPr lang="en-US" dirty="0"/>
              <a:t>Data Analyst (1)</a:t>
            </a:r>
          </a:p>
          <a:p>
            <a:endParaRPr lang="en-US" dirty="0"/>
          </a:p>
          <a:p>
            <a:r>
              <a:rPr lang="en-US" dirty="0"/>
              <a:t>Specialist Reps (1 - 2)</a:t>
            </a:r>
          </a:p>
          <a:p>
            <a:endParaRPr lang="en-US" dirty="0"/>
          </a:p>
          <a:p>
            <a:r>
              <a:rPr lang="en-US" dirty="0"/>
              <a:t>Student Reps (1 – 2)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F9CD8D-727E-4B8E-BF7E-C77B69F4000B}"/>
              </a:ext>
            </a:extLst>
          </p:cNvPr>
          <p:cNvSpPr txBox="1">
            <a:spLocks/>
          </p:cNvSpPr>
          <p:nvPr/>
        </p:nvSpPr>
        <p:spPr bwMode="black">
          <a:xfrm>
            <a:off x="3694176" y="298196"/>
            <a:ext cx="2706624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Interest Area Groups 2020 - 2021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586C01-C86B-475F-9E71-BB2757C17451}"/>
              </a:ext>
            </a:extLst>
          </p:cNvPr>
          <p:cNvSpPr txBox="1">
            <a:spLocks/>
          </p:cNvSpPr>
          <p:nvPr/>
        </p:nvSpPr>
        <p:spPr>
          <a:xfrm>
            <a:off x="3419339" y="1582420"/>
            <a:ext cx="3234944" cy="4897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Leadership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Faculty Lead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Program Services Coordinator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Dean </a:t>
            </a:r>
          </a:p>
          <a:p>
            <a:r>
              <a:rPr lang="en-US" sz="2200" dirty="0"/>
              <a:t>Larger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Faculty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Specialists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Data Coach</a:t>
            </a:r>
          </a:p>
          <a:p>
            <a:r>
              <a:rPr lang="en-US" sz="2200" dirty="0"/>
              <a:t>Goals: </a:t>
            </a:r>
          </a:p>
          <a:p>
            <a:pPr lvl="3"/>
            <a:r>
              <a:rPr lang="en-US" sz="2000" dirty="0"/>
              <a:t>FYE, Career </a:t>
            </a:r>
            <a:r>
              <a:rPr lang="en-US" sz="2000" dirty="0" err="1"/>
              <a:t>Expl</a:t>
            </a:r>
            <a:r>
              <a:rPr lang="en-US" sz="2000" dirty="0"/>
              <a:t>., Sched. Optimization, Program Mapper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4B5241-3717-4D91-AAA2-D25F9F2FFA29}"/>
              </a:ext>
            </a:extLst>
          </p:cNvPr>
          <p:cNvSpPr txBox="1"/>
          <p:nvPr/>
        </p:nvSpPr>
        <p:spPr>
          <a:xfrm rot="16200000">
            <a:off x="597408" y="3673866"/>
            <a:ext cx="4897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_________________________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8457A2-B9CB-407F-934E-D86DC42EA1F2}"/>
              </a:ext>
            </a:extLst>
          </p:cNvPr>
          <p:cNvSpPr txBox="1"/>
          <p:nvPr/>
        </p:nvSpPr>
        <p:spPr>
          <a:xfrm rot="16200000">
            <a:off x="4396213" y="3710950"/>
            <a:ext cx="4897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_________________________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7FFD41-5EF0-4D37-B211-AE3D781CE184}"/>
              </a:ext>
            </a:extLst>
          </p:cNvPr>
          <p:cNvSpPr txBox="1">
            <a:spLocks/>
          </p:cNvSpPr>
          <p:nvPr/>
        </p:nvSpPr>
        <p:spPr>
          <a:xfrm>
            <a:off x="7396480" y="1540648"/>
            <a:ext cx="4698538" cy="51429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Core Success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Retention Specialist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Counselor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Faculty Lead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Data Coach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Peer Mentor(s)</a:t>
            </a:r>
          </a:p>
          <a:p>
            <a:r>
              <a:rPr lang="en-US" sz="2000" dirty="0"/>
              <a:t>Additional Team Members: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Program Services Coordinator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Interest Area Dean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1800" dirty="0"/>
              <a:t>Special Program Retention Specialists</a:t>
            </a:r>
          </a:p>
          <a:p>
            <a:pPr lvl="3">
              <a:buFont typeface="Courier New" panose="02070309020205020404" pitchFamily="49" charset="0"/>
              <a:buChar char="o"/>
            </a:pPr>
            <a:endParaRPr lang="en-US" sz="1800" dirty="0"/>
          </a:p>
          <a:p>
            <a:r>
              <a:rPr lang="en-US" sz="2000" dirty="0"/>
              <a:t>Goal:  ensure every student is contacted, connected and feels a sense of belonging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0082829-88FE-47AC-B641-63CCC88E5134}"/>
              </a:ext>
            </a:extLst>
          </p:cNvPr>
          <p:cNvSpPr txBox="1">
            <a:spLocks/>
          </p:cNvSpPr>
          <p:nvPr/>
        </p:nvSpPr>
        <p:spPr bwMode="black">
          <a:xfrm>
            <a:off x="7121126" y="298196"/>
            <a:ext cx="4786394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Success teams</a:t>
            </a:r>
          </a:p>
          <a:p>
            <a:r>
              <a:rPr lang="en-US" dirty="0"/>
              <a:t>2020 - 2021</a:t>
            </a:r>
          </a:p>
        </p:txBody>
      </p:sp>
    </p:spTree>
    <p:extLst>
      <p:ext uri="{BB962C8B-B14F-4D97-AF65-F5344CB8AC3E}">
        <p14:creationId xmlns:p14="http://schemas.microsoft.com/office/powerpoint/2010/main" val="3194839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9F47-3F22-4254-B54D-3F4E4811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76" y="298196"/>
            <a:ext cx="2869184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STEERING COMMITTEE 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4CCA-4CB1-4C01-8D39-95981846E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76" y="1585011"/>
            <a:ext cx="2869184" cy="4739640"/>
          </a:xfrm>
        </p:spPr>
        <p:txBody>
          <a:bodyPr>
            <a:noAutofit/>
          </a:bodyPr>
          <a:lstStyle/>
          <a:p>
            <a:r>
              <a:rPr lang="en-US" dirty="0"/>
              <a:t>Co-Chairs (2)</a:t>
            </a:r>
          </a:p>
          <a:p>
            <a:endParaRPr lang="en-US" dirty="0"/>
          </a:p>
          <a:p>
            <a:r>
              <a:rPr lang="en-US" dirty="0"/>
              <a:t>Faculty Leads (4)</a:t>
            </a:r>
          </a:p>
          <a:p>
            <a:endParaRPr lang="en-US" dirty="0"/>
          </a:p>
          <a:p>
            <a:r>
              <a:rPr lang="en-US" dirty="0"/>
              <a:t>Deans (6)</a:t>
            </a:r>
          </a:p>
          <a:p>
            <a:endParaRPr lang="en-US" dirty="0"/>
          </a:p>
          <a:p>
            <a:r>
              <a:rPr lang="en-US" dirty="0"/>
              <a:t>Best Practices Reps (2)</a:t>
            </a:r>
          </a:p>
          <a:p>
            <a:endParaRPr lang="en-US" dirty="0"/>
          </a:p>
          <a:p>
            <a:r>
              <a:rPr lang="en-US" dirty="0"/>
              <a:t>Data Analyst (1)</a:t>
            </a:r>
          </a:p>
          <a:p>
            <a:endParaRPr lang="en-US" dirty="0"/>
          </a:p>
          <a:p>
            <a:r>
              <a:rPr lang="en-US" dirty="0"/>
              <a:t>Classified Reps (1 - 2)</a:t>
            </a:r>
          </a:p>
          <a:p>
            <a:endParaRPr lang="en-US" dirty="0"/>
          </a:p>
          <a:p>
            <a:r>
              <a:rPr lang="en-US" dirty="0"/>
              <a:t>Student Reps (1 – 2)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F9CD8D-727E-4B8E-BF7E-C77B69F4000B}"/>
              </a:ext>
            </a:extLst>
          </p:cNvPr>
          <p:cNvSpPr txBox="1">
            <a:spLocks/>
          </p:cNvSpPr>
          <p:nvPr/>
        </p:nvSpPr>
        <p:spPr bwMode="black">
          <a:xfrm>
            <a:off x="3694176" y="298196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Interest Area Groups 2020 - 2021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586C01-C86B-475F-9E71-BB2757C17451}"/>
              </a:ext>
            </a:extLst>
          </p:cNvPr>
          <p:cNvSpPr txBox="1">
            <a:spLocks/>
          </p:cNvSpPr>
          <p:nvPr/>
        </p:nvSpPr>
        <p:spPr>
          <a:xfrm>
            <a:off x="3907536" y="1598168"/>
            <a:ext cx="7729728" cy="38948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Leadership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Faculty Lead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Program Services Coordinator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Dean (ADP: Hyla, B: Hyla, HBC: James, SH: Ameer)</a:t>
            </a:r>
          </a:p>
          <a:p>
            <a:r>
              <a:rPr lang="en-US" sz="2200" dirty="0"/>
              <a:t>Larger Team: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Interest Area Faculty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Data </a:t>
            </a:r>
            <a:r>
              <a:rPr lang="en-US" sz="2000" dirty="0">
                <a:solidFill>
                  <a:schemeClr val="tx1"/>
                </a:solidFill>
              </a:rPr>
              <a:t>Coach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000" dirty="0"/>
              <a:t>Special Program Specialists (invited via Interest Area PSC)</a:t>
            </a:r>
          </a:p>
          <a:p>
            <a:r>
              <a:rPr lang="en-US" sz="2200" dirty="0"/>
              <a:t>Goals: </a:t>
            </a:r>
          </a:p>
          <a:p>
            <a:pPr lvl="3"/>
            <a:r>
              <a:rPr lang="en-US" sz="2000" dirty="0"/>
              <a:t>FYE launch by Summer 2021</a:t>
            </a:r>
          </a:p>
          <a:p>
            <a:pPr lvl="3"/>
            <a:r>
              <a:rPr lang="en-US" sz="2000" dirty="0"/>
              <a:t>Career Exploration by Summer 2021</a:t>
            </a:r>
          </a:p>
          <a:p>
            <a:pPr lvl="3"/>
            <a:r>
              <a:rPr lang="en-US" sz="2000" dirty="0"/>
              <a:t>Program Mapper and schedule optimization</a:t>
            </a:r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4B5241-3717-4D91-AAA2-D25F9F2FFA29}"/>
              </a:ext>
            </a:extLst>
          </p:cNvPr>
          <p:cNvSpPr txBox="1"/>
          <p:nvPr/>
        </p:nvSpPr>
        <p:spPr>
          <a:xfrm rot="16200000">
            <a:off x="709168" y="3673866"/>
            <a:ext cx="4897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497723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retention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Create channels for frequent and consistent communication to students (text, email, phone, etc.)</a:t>
            </a:r>
          </a:p>
          <a:p>
            <a:pPr fontAlgn="base"/>
            <a:r>
              <a:rPr lang="en-US" sz="2800" dirty="0"/>
              <a:t>Daily maintenance of system for all interest area student contacts from point of application (CRM, Banner, Canvas, etc.)</a:t>
            </a:r>
          </a:p>
          <a:p>
            <a:pPr fontAlgn="base"/>
            <a:r>
              <a:rPr lang="en-US" sz="2800" dirty="0">
                <a:effectLst/>
              </a:rPr>
              <a:t>Maintain regular contact with students for them to enter and stay on the Interes</a:t>
            </a:r>
            <a:r>
              <a:rPr lang="en-US" sz="2800" dirty="0"/>
              <a:t>t Area pathway</a:t>
            </a:r>
            <a:r>
              <a:rPr lang="en-US" sz="2800" dirty="0">
                <a:effectLst/>
              </a:rPr>
              <a:t> 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76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575454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Success team: retention specialist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096" y="2170684"/>
            <a:ext cx="5713984" cy="4301236"/>
          </a:xfrm>
        </p:spPr>
        <p:txBody>
          <a:bodyPr>
            <a:normAutofit fontScale="85000" lnSpcReduction="1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Create channels for frequent and consistent communication to students (text, email, phone, etc.)</a:t>
            </a:r>
          </a:p>
          <a:p>
            <a:pPr fontAlgn="base"/>
            <a:endParaRPr lang="en-US" sz="2800" dirty="0"/>
          </a:p>
          <a:p>
            <a:pPr fontAlgn="base"/>
            <a:r>
              <a:rPr lang="en-US" sz="2800" dirty="0"/>
              <a:t>Daily maintenance of system for all interest area student contacts from point of application (CRM, Banner, Canvas, etc.)</a:t>
            </a:r>
          </a:p>
          <a:p>
            <a:pPr fontAlgn="base"/>
            <a:endParaRPr lang="en-US" sz="2800" dirty="0"/>
          </a:p>
          <a:p>
            <a:pPr fontAlgn="base"/>
            <a:r>
              <a:rPr lang="en-US" sz="2800" dirty="0"/>
              <a:t>Maintain regular contact with students for them to enter and stay on the Interest Area pathway 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DFB155-CF72-4ABC-9F55-81509859B850}"/>
              </a:ext>
            </a:extLst>
          </p:cNvPr>
          <p:cNvSpPr txBox="1">
            <a:spLocks/>
          </p:cNvSpPr>
          <p:nvPr/>
        </p:nvSpPr>
        <p:spPr>
          <a:xfrm>
            <a:off x="6096000" y="2170684"/>
            <a:ext cx="5713984" cy="43012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900" indent="0">
              <a:buFont typeface="Arial" panose="020B0604020202020204" pitchFamily="34" charset="0"/>
              <a:buNone/>
            </a:pPr>
            <a:r>
              <a:rPr lang="en-US" sz="2800" b="1" dirty="0"/>
              <a:t>Approx. 10 - 20 </a:t>
            </a:r>
            <a:r>
              <a:rPr lang="en-US" sz="2800" b="1" dirty="0" err="1"/>
              <a:t>hrs</a:t>
            </a:r>
            <a:r>
              <a:rPr lang="en-US" sz="2800" b="1" dirty="0"/>
              <a:t>/week</a:t>
            </a:r>
          </a:p>
          <a:p>
            <a:pPr fontAlgn="base"/>
            <a:r>
              <a:rPr lang="en-US" sz="2800" dirty="0"/>
              <a:t>Weekly Success Team Mtgs (16 </a:t>
            </a:r>
            <a:r>
              <a:rPr lang="en-US" sz="2800" dirty="0" err="1"/>
              <a:t>hrs</a:t>
            </a:r>
            <a:r>
              <a:rPr lang="en-US" sz="2800" dirty="0"/>
              <a:t>/</a:t>
            </a:r>
            <a:r>
              <a:rPr lang="en-US" sz="2800" dirty="0" err="1"/>
              <a:t>sem</a:t>
            </a:r>
            <a:r>
              <a:rPr lang="en-US" sz="2800" dirty="0"/>
              <a:t>)</a:t>
            </a:r>
          </a:p>
          <a:p>
            <a:pPr fontAlgn="base"/>
            <a:r>
              <a:rPr lang="en-US" sz="2800" dirty="0"/>
              <a:t>Develop initial message bundles (text, email, Canvas posts, etc.) by need or event </a:t>
            </a:r>
          </a:p>
          <a:p>
            <a:pPr fontAlgn="base"/>
            <a:r>
              <a:rPr lang="en-US" sz="2800" dirty="0"/>
              <a:t>Establish system for regular contact with students (could be one-on-one case mgmt. and could be group sessions by milestone)</a:t>
            </a:r>
          </a:p>
          <a:p>
            <a:pPr fontAlgn="base"/>
            <a:r>
              <a:rPr lang="en-US" sz="2800" dirty="0"/>
              <a:t>Coordination with special program retention specialists (Promise, ESL, EOPS, etc.)</a:t>
            </a:r>
          </a:p>
          <a:p>
            <a:pPr fontAlgn="base"/>
            <a:r>
              <a:rPr lang="en-US" sz="2800" dirty="0"/>
              <a:t>Integration of Banner, CRM, &amp; Canvas tools to help students stay on the path</a:t>
            </a:r>
          </a:p>
          <a:p>
            <a:pPr marL="0" indent="0" fontAlgn="base">
              <a:buFont typeface="Arial" panose="020B0604020202020204" pitchFamily="34" charset="0"/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605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counselor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>
                <a:effectLst/>
              </a:rPr>
              <a:t>Provide Interest Area specific educational planning for students within their Interest Area</a:t>
            </a:r>
          </a:p>
          <a:p>
            <a:pPr fontAlgn="base"/>
            <a:r>
              <a:rPr lang="en-US" sz="2800" dirty="0"/>
              <a:t>Document and report trends in interest area educational planning to inform Program Mapper, Course Scheduled, and student engagement efforts </a:t>
            </a:r>
          </a:p>
          <a:p>
            <a:pPr fontAlgn="base"/>
            <a:r>
              <a:rPr lang="en-US" sz="2800" dirty="0"/>
              <a:t>Develop system for regular educational planning sessions with all Interest Area students</a:t>
            </a:r>
            <a:endParaRPr lang="en-US" sz="2800" dirty="0">
              <a:effectLst/>
            </a:endParaRP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66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faculty lead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Document and report trends in interest area course planning, curriculum, and instruction to inform student engagement efforts with the Success Team</a:t>
            </a:r>
          </a:p>
          <a:p>
            <a:pPr fontAlgn="base"/>
            <a:r>
              <a:rPr lang="en-US" sz="2800" dirty="0"/>
              <a:t>Develop system to connect Success Team trends and feedback to larger Interest Area planning, including Program Mapper maintenance and updates, as well as other IA faculty engagement </a:t>
            </a:r>
          </a:p>
        </p:txBody>
      </p:sp>
    </p:spTree>
    <p:extLst>
      <p:ext uri="{BB962C8B-B14F-4D97-AF65-F5344CB8AC3E}">
        <p14:creationId xmlns:p14="http://schemas.microsoft.com/office/powerpoint/2010/main" val="4057967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team: data coach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715622"/>
          </a:xfrm>
        </p:spPr>
        <p:txBody>
          <a:bodyPr>
            <a:normAutofit/>
          </a:bodyPr>
          <a:lstStyle/>
          <a:p>
            <a:pPr marL="36900" indent="0">
              <a:buNone/>
            </a:pPr>
            <a:r>
              <a:rPr lang="en-US" sz="2800" b="1" dirty="0">
                <a:effectLst/>
              </a:rPr>
              <a:t>Areas of Impact</a:t>
            </a:r>
          </a:p>
          <a:p>
            <a:pPr fontAlgn="base"/>
            <a:r>
              <a:rPr lang="en-US" sz="2800" dirty="0"/>
              <a:t>Provide bundles of student data for Success Team members to inform the various milestones related to student engagement, completion, and overall success</a:t>
            </a:r>
          </a:p>
          <a:p>
            <a:pPr fontAlgn="base"/>
            <a:r>
              <a:rPr lang="en-US" sz="2800" dirty="0"/>
              <a:t>Regular maintenance and reporting of data for all interest area student contacts from point of application</a:t>
            </a:r>
          </a:p>
          <a:p>
            <a:pPr marL="0" indent="0" fontAlgn="base">
              <a:buNone/>
            </a:pPr>
            <a:endParaRPr lang="en-US" sz="2800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275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33" y="3248677"/>
            <a:ext cx="5177442" cy="3336682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7024674-2FF5-401A-9AAA-812AD0F022AB}"/>
              </a:ext>
            </a:extLst>
          </p:cNvPr>
          <p:cNvSpPr txBox="1">
            <a:spLocks/>
          </p:cNvSpPr>
          <p:nvPr/>
        </p:nvSpPr>
        <p:spPr>
          <a:xfrm>
            <a:off x="326571" y="169183"/>
            <a:ext cx="11473543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00778B-79D0-4F56-B8F0-67E5C588A17F}"/>
              </a:ext>
            </a:extLst>
          </p:cNvPr>
          <p:cNvSpPr txBox="1">
            <a:spLocks/>
          </p:cNvSpPr>
          <p:nvPr/>
        </p:nvSpPr>
        <p:spPr>
          <a:xfrm>
            <a:off x="3461657" y="1348377"/>
            <a:ext cx="8207828" cy="4587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endParaRPr lang="en-US" dirty="0"/>
          </a:p>
          <a:p>
            <a:pPr algn="l"/>
            <a:r>
              <a:rPr lang="en-US" sz="2200" dirty="0"/>
              <a:t>Where are we with staffing the success teams? 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Counselors (Max)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Retention Specialists (Manuel/Karen)</a:t>
            </a:r>
          </a:p>
          <a:p>
            <a:pPr lvl="2" algn="l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algn="l"/>
            <a:r>
              <a:rPr lang="en-US" sz="2200" dirty="0"/>
              <a:t>What should be my next steps? 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Communities of Practice Meeting </a:t>
            </a:r>
          </a:p>
          <a:p>
            <a:pPr lvl="2" algn="l">
              <a:buFont typeface="Courier New" panose="02070309020205020404" pitchFamily="49" charset="0"/>
              <a:buChar char="o"/>
            </a:pPr>
            <a:r>
              <a:rPr lang="en-US" sz="2000" dirty="0"/>
              <a:t>  Interest Area Leadership Team Meetings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5057C0-5FB3-41D3-B1C6-2E274F94A32E}"/>
              </a:ext>
            </a:extLst>
          </p:cNvPr>
          <p:cNvSpPr txBox="1"/>
          <p:nvPr/>
        </p:nvSpPr>
        <p:spPr>
          <a:xfrm>
            <a:off x="7685314" y="5365161"/>
            <a:ext cx="3778626" cy="923330"/>
          </a:xfrm>
          <a:prstGeom prst="rect">
            <a:avLst/>
          </a:prstGeom>
          <a:solidFill>
            <a:srgbClr val="548235"/>
          </a:solidFill>
          <a:ln w="28575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>
              <a:solidFill>
                <a:srgbClr val="F3DD71"/>
              </a:solidFill>
              <a:hlinkClick r:id="" action="ppaction://noaction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b="1" dirty="0">
                <a:solidFill>
                  <a:srgbClr val="F3DD71"/>
                </a:solidFill>
              </a:rPr>
              <a:t>Tuesday, October 6, 2020</a:t>
            </a:r>
          </a:p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415164-13B0-480A-A39F-BA18959750E6}"/>
              </a:ext>
            </a:extLst>
          </p:cNvPr>
          <p:cNvSpPr txBox="1"/>
          <p:nvPr/>
        </p:nvSpPr>
        <p:spPr>
          <a:xfrm>
            <a:off x="6459848" y="5062911"/>
            <a:ext cx="2633811" cy="523220"/>
          </a:xfrm>
          <a:prstGeom prst="rect">
            <a:avLst/>
          </a:prstGeom>
          <a:solidFill>
            <a:srgbClr val="F8E176"/>
          </a:solidFill>
          <a:ln w="31750" cmpd="sng"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Next Mtg:</a:t>
            </a:r>
          </a:p>
        </p:txBody>
      </p:sp>
    </p:spTree>
    <p:extLst>
      <p:ext uri="{BB962C8B-B14F-4D97-AF65-F5344CB8AC3E}">
        <p14:creationId xmlns:p14="http://schemas.microsoft.com/office/powerpoint/2010/main" val="271589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Team Pilot – Summary Findings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199" y="1556117"/>
            <a:ext cx="11145253" cy="530188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We have not implemented Success Teams as designed during this pilot.  Possible factors:</a:t>
            </a:r>
            <a:endParaRPr lang="en-US" dirty="0"/>
          </a:p>
          <a:p>
            <a:pPr lvl="1"/>
            <a:r>
              <a:rPr lang="en-US" dirty="0" smtClean="0"/>
              <a:t>Success Team members were not clear of their roles (except Science and Health)</a:t>
            </a:r>
          </a:p>
          <a:p>
            <a:pPr lvl="2"/>
            <a:r>
              <a:rPr lang="en-US" dirty="0" smtClean="0"/>
              <a:t>IA faculty: not clear of their role; not clear on who was on their team(s)</a:t>
            </a:r>
          </a:p>
          <a:p>
            <a:pPr lvl="2"/>
            <a:r>
              <a:rPr lang="en-US" dirty="0" smtClean="0"/>
              <a:t>Retention Specialists: </a:t>
            </a:r>
          </a:p>
          <a:p>
            <a:pPr lvl="3"/>
            <a:r>
              <a:rPr lang="en-US" dirty="0" smtClean="0"/>
              <a:t>Staffing limitation of having one RS for three IA’s – perhaps not reasonable she attend all three SS meetings?</a:t>
            </a:r>
          </a:p>
          <a:p>
            <a:pPr lvl="3"/>
            <a:r>
              <a:rPr lang="en-US" dirty="0" smtClean="0"/>
              <a:t>COP an effective way to align RS services – what is it’s relationship to the IA Success Teams?</a:t>
            </a:r>
          </a:p>
          <a:p>
            <a:pPr lvl="2"/>
            <a:r>
              <a:rPr lang="en-US" dirty="0" smtClean="0"/>
              <a:t>Counselors: some not identified until well into the semester</a:t>
            </a:r>
          </a:p>
          <a:p>
            <a:pPr lvl="2"/>
            <a:r>
              <a:rPr lang="en-US" dirty="0" smtClean="0"/>
              <a:t>Data Coaches: not involved effectively in all IAs.  Supported the COP of Retention Specialists with data.</a:t>
            </a:r>
          </a:p>
          <a:p>
            <a:pPr lvl="1"/>
            <a:r>
              <a:rPr lang="en-US" dirty="0" smtClean="0"/>
              <a:t>Success Teams did not meet regularly (except Science and Health)</a:t>
            </a:r>
          </a:p>
          <a:p>
            <a:pPr lvl="1"/>
            <a:r>
              <a:rPr lang="en-US" dirty="0" smtClean="0"/>
              <a:t>IA Faculty Leads and IA Deans were not clear about who should organize the Success Team meetings, what the agendas should be</a:t>
            </a:r>
          </a:p>
          <a:p>
            <a:pPr lvl="1"/>
            <a:r>
              <a:rPr lang="en-US" dirty="0" smtClean="0"/>
              <a:t>The role of faculty, deans, counselors and data coaches in case management is not clear</a:t>
            </a:r>
          </a:p>
          <a:p>
            <a:r>
              <a:rPr lang="en-US" dirty="0" smtClean="0"/>
              <a:t>The difference between IA Groups and IA Success Teams is not clear</a:t>
            </a:r>
          </a:p>
          <a:p>
            <a:r>
              <a:rPr lang="en-US" dirty="0" smtClean="0"/>
              <a:t>What should the role of Division meetings be as a way to conduct business and include more business for the IA Group</a:t>
            </a:r>
          </a:p>
          <a:p>
            <a:r>
              <a:rPr lang="en-US" dirty="0" smtClean="0"/>
              <a:t>Role of Steering Committee</a:t>
            </a:r>
          </a:p>
          <a:p>
            <a:pPr lvl="1"/>
            <a:r>
              <a:rPr lang="en-US" dirty="0" smtClean="0"/>
              <a:t>How is it that Success Team members (</a:t>
            </a:r>
            <a:r>
              <a:rPr lang="en-US" dirty="0" err="1" smtClean="0"/>
              <a:t>esp</a:t>
            </a:r>
            <a:r>
              <a:rPr lang="en-US" dirty="0" smtClean="0"/>
              <a:t> those on the Steering Committee) did not understand their roles?</a:t>
            </a:r>
          </a:p>
          <a:p>
            <a:pPr lvl="1"/>
            <a:r>
              <a:rPr lang="en-US" dirty="0" smtClean="0"/>
              <a:t>How did we get to the end of the term without knowing Success Teams were not meeting?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4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Teams:  these aspects are mutually determining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21722320"/>
              </p:ext>
            </p:extLst>
          </p:nvPr>
        </p:nvGraphicFramePr>
        <p:xfrm>
          <a:off x="2301507" y="134530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1353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179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Tension Between GP Structures of </a:t>
            </a:r>
            <a:r>
              <a:rPr 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Implementation</a:t>
            </a:r>
            <a:endParaRPr lang="en-US" sz="4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653267" y="1771924"/>
          <a:ext cx="6648238" cy="2922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5990997" y="4808256"/>
            <a:ext cx="0" cy="691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941412" y="5403272"/>
            <a:ext cx="2765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Are Interest Area groups needed in implementing GP?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7927717" y="1876236"/>
            <a:ext cx="2747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How are these four structures communicating and collaborating?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855050" y="1876236"/>
            <a:ext cx="23625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What can be done to make the collaboration more effective?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331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resolve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IA Groups</a:t>
            </a:r>
          </a:p>
          <a:p>
            <a:pPr lvl="1"/>
            <a:r>
              <a:rPr lang="en-US" dirty="0" smtClean="0"/>
              <a:t>Do we need them?</a:t>
            </a:r>
          </a:p>
          <a:p>
            <a:pPr lvl="1"/>
            <a:r>
              <a:rPr lang="en-US" dirty="0" smtClean="0"/>
              <a:t>What’s the role of the Divisions?</a:t>
            </a:r>
          </a:p>
          <a:p>
            <a:r>
              <a:rPr lang="en-US" dirty="0" smtClean="0"/>
              <a:t>Success Team staffing and reliance on Retention Specialists</a:t>
            </a:r>
          </a:p>
          <a:p>
            <a:r>
              <a:rPr lang="en-US" dirty="0" smtClean="0"/>
              <a:t>Monitoring – role of Steering Committee</a:t>
            </a:r>
          </a:p>
          <a:p>
            <a:pPr lvl="1"/>
            <a:r>
              <a:rPr lang="en-US" dirty="0" smtClean="0"/>
              <a:t>How could we be more effective at catching </a:t>
            </a:r>
            <a:r>
              <a:rPr lang="en-US" smtClean="0"/>
              <a:t>problems earlier?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59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4116"/>
            <a:ext cx="10515600" cy="728291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Supports Needed/Feedback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54511" y="-10510"/>
            <a:ext cx="9275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Interest Area Success Team Evaluation Form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71672"/>
              </p:ext>
            </p:extLst>
          </p:nvPr>
        </p:nvGraphicFramePr>
        <p:xfrm>
          <a:off x="0" y="243840"/>
          <a:ext cx="12192001" cy="6614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05615">
                  <a:extLst>
                    <a:ext uri="{9D8B030D-6E8A-4147-A177-3AD203B41FA5}">
                      <a16:colId xmlns:a16="http://schemas.microsoft.com/office/drawing/2014/main" val="1648816805"/>
                    </a:ext>
                  </a:extLst>
                </a:gridCol>
                <a:gridCol w="2242082">
                  <a:extLst>
                    <a:ext uri="{9D8B030D-6E8A-4147-A177-3AD203B41FA5}">
                      <a16:colId xmlns:a16="http://schemas.microsoft.com/office/drawing/2014/main" val="3985277176"/>
                    </a:ext>
                  </a:extLst>
                </a:gridCol>
                <a:gridCol w="2123089">
                  <a:extLst>
                    <a:ext uri="{9D8B030D-6E8A-4147-A177-3AD203B41FA5}">
                      <a16:colId xmlns:a16="http://schemas.microsoft.com/office/drawing/2014/main" val="442733879"/>
                    </a:ext>
                  </a:extLst>
                </a:gridCol>
                <a:gridCol w="2317182">
                  <a:extLst>
                    <a:ext uri="{9D8B030D-6E8A-4147-A177-3AD203B41FA5}">
                      <a16:colId xmlns:a16="http://schemas.microsoft.com/office/drawing/2014/main" val="3526204120"/>
                    </a:ext>
                  </a:extLst>
                </a:gridCol>
                <a:gridCol w="2065205">
                  <a:extLst>
                    <a:ext uri="{9D8B030D-6E8A-4147-A177-3AD203B41FA5}">
                      <a16:colId xmlns:a16="http://schemas.microsoft.com/office/drawing/2014/main" val="4291132759"/>
                    </a:ext>
                  </a:extLst>
                </a:gridCol>
                <a:gridCol w="2438828">
                  <a:extLst>
                    <a:ext uri="{9D8B030D-6E8A-4147-A177-3AD203B41FA5}">
                      <a16:colId xmlns:a16="http://schemas.microsoft.com/office/drawing/2014/main" val="2903423594"/>
                    </a:ext>
                  </a:extLst>
                </a:gridCol>
              </a:tblGrid>
              <a:tr h="38824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Success Team Member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Planned Activities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Art, Design &amp; Performance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Business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Human Behavior and Culture</a:t>
                      </a:r>
                      <a:endParaRPr 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Science &amp; Health</a:t>
                      </a:r>
                      <a:endParaRPr lang="en-US" sz="105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890605"/>
                  </a:ext>
                </a:extLst>
              </a:tr>
              <a:tr h="1117532"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Retention Specialist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Initial message bundles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System</a:t>
                      </a:r>
                      <a:r>
                        <a:rPr lang="en-US" sz="1000" baseline="0" dirty="0" smtClean="0"/>
                        <a:t> of regular contact with students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Coordination With special programs retention specialists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Integration of BANNER, CRM &amp; Canvas tools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Same as HBC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Same as HBC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Contact information of support services in CRM?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and training for CRM. Not all Retention Specialists have license to use CRM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Retention Specialists using Canvas? And how?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Same as HBC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248867"/>
                  </a:ext>
                </a:extLst>
              </a:tr>
              <a:tr h="936703"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Counselor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Interest Area specific ed. planning for students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Document and report trends in IA</a:t>
                      </a:r>
                      <a:r>
                        <a:rPr lang="en-US" sz="1000" baseline="0" dirty="0" smtClean="0"/>
                        <a:t> ed. Planning to inform Program Mapper, Course Schedule, and student engagement efforts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System for regular ed. Planning sessions with IA students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Success team needs to meet to plan; do students in this IA have commonalities in their SEPs that would make sense to discuss in a group planning session?  Fashion already has planning sessions that are program specific and do not apply to the entire IA.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Need a mech. to connect </a:t>
                      </a:r>
                      <a:r>
                        <a:rPr lang="en-US" sz="1000" dirty="0" err="1" smtClean="0"/>
                        <a:t>stu</a:t>
                      </a:r>
                      <a:r>
                        <a:rPr lang="en-US" sz="1000" dirty="0" smtClean="0"/>
                        <a:t>. with IA counselor to ensure that all </a:t>
                      </a:r>
                      <a:r>
                        <a:rPr lang="en-US" sz="1000" dirty="0" err="1" smtClean="0"/>
                        <a:t>stu</a:t>
                      </a:r>
                      <a:r>
                        <a:rPr lang="en-US" sz="1000" dirty="0" smtClean="0"/>
                        <a:t>.</a:t>
                      </a:r>
                      <a:r>
                        <a:rPr lang="en-US" sz="1000" baseline="0" dirty="0" smtClean="0"/>
                        <a:t> in the IA have an ed. Plan.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Need mech. to track </a:t>
                      </a:r>
                      <a:r>
                        <a:rPr lang="en-US" sz="1000" baseline="0" dirty="0" err="1" smtClean="0"/>
                        <a:t>stu</a:t>
                      </a:r>
                      <a:r>
                        <a:rPr lang="en-US" sz="1000" baseline="0" dirty="0" smtClean="0"/>
                        <a:t>. by major and to obtain data specific to each major in the IA.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indent="-1698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more messaging to students to make them better aware of Counselors assigned to their IA.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a cooperative effort between Counselor and Instructional Faculty.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Planning around major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career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Developed a </a:t>
                      </a:r>
                      <a:r>
                        <a:rPr lang="en-US" sz="1000" dirty="0" err="1" smtClean="0"/>
                        <a:t>montly</a:t>
                      </a:r>
                      <a:r>
                        <a:rPr lang="en-US" sz="1000" dirty="0" smtClean="0"/>
                        <a:t> student outreach and activity plan in collaboration with the retention specialist.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Needs more guidance about the </a:t>
                      </a:r>
                      <a:r>
                        <a:rPr lang="en-US" sz="1000" baseline="0" dirty="0" smtClean="0"/>
                        <a:t>student groups (characteristics and size) that need to e served.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823472"/>
                  </a:ext>
                </a:extLst>
              </a:tr>
              <a:tr h="1466194"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Data Coach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4163" indent="-284163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Provide</a:t>
                      </a:r>
                      <a:r>
                        <a:rPr lang="en-US" sz="1000" baseline="0" dirty="0" smtClean="0"/>
                        <a:t> bundles of student data for Success Team members to inform the various milestones related to student engagement, completion, and overall success.</a:t>
                      </a:r>
                    </a:p>
                    <a:p>
                      <a:pPr marL="284163" indent="-284163">
                        <a:buFont typeface="Arial" panose="020B0604020202020204" pitchFamily="34" charset="0"/>
                        <a:buChar char="•"/>
                      </a:pPr>
                      <a:r>
                        <a:rPr lang="en-US" sz="1000" baseline="0" dirty="0" smtClean="0"/>
                        <a:t>Regular maintenance and reporting of data for all IA student contacts from the point of application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Success team needs to meet to formulate questions.  Are there problems common to programs in the ADP IA that are not common across the campus?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Provided data as</a:t>
                      </a:r>
                      <a:r>
                        <a:rPr lang="en-US" sz="1000" baseline="0" dirty="0" smtClean="0"/>
                        <a:t> needed to facilitate a discussion and formulate ST goals.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Regular check ins with the retention specialists and success team to make sure they are getting what they need. 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End-of-term check-in meeting to assess any needed iterative changes.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Participated regularly at the ST meetings.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Provided data as needed to facilitate</a:t>
                      </a:r>
                      <a:r>
                        <a:rPr lang="en-US" sz="1000" baseline="0" dirty="0" smtClean="0"/>
                        <a:t> a discussion and help formulate Success Team (ST) goals</a:t>
                      </a:r>
                      <a:r>
                        <a:rPr lang="en-US" sz="1000" dirty="0" smtClean="0"/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There</a:t>
                      </a:r>
                      <a:r>
                        <a:rPr lang="en-US" sz="1000" baseline="0" dirty="0" smtClean="0"/>
                        <a:t> are two data sources feeding the ST needs. Is there an overlap? Is there a more effective way </a:t>
                      </a:r>
                      <a:r>
                        <a:rPr lang="en-US" sz="1000" baseline="0" smtClean="0"/>
                        <a:t>to share data?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023370"/>
                  </a:ext>
                </a:extLst>
              </a:tr>
              <a:tr h="1012507"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Success Team</a:t>
                      </a:r>
                      <a:r>
                        <a:rPr lang="en-US" sz="1000" b="1" baseline="0" dirty="0" smtClean="0"/>
                        <a:t> 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Onboarding and Matriculation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Retention and Persistence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Completion of Educational Goals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smtClean="0"/>
                        <a:t>Full ADP Success Team has not met. Success team needs to meet to formulate goals.</a:t>
                      </a:r>
                    </a:p>
                    <a:p>
                      <a:pPr algn="l"/>
                      <a:endParaRPr lang="en-US" sz="1000" dirty="0" smtClean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Waiting for faculty input for breakout session. Faculty discussion needs to happen.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larger participation of I.A.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success team staff for sustainability. Funded or otherwise supported for long-term sustenance, so that it is spread out amongst larger set of participants.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funding support for resources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Suggestion: (1) In regular interactions, parity across all I.A.s for a common space for activities such as: Learning Center, Peer Mentoring (PM), etc. (2) I.A.-specific PM, in addition to general pool of PMs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Unevenly implemented outreach to incoming students.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sure what a full implementation will look like. For this reason could not plan for new activities.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be useful to have a bit more structure to be able to design the work of the Success Team more effectively.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Expand ST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activities to the health majors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Expand internship activities to health majors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760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66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609" y="2726188"/>
            <a:ext cx="10515600" cy="1325563"/>
          </a:xfrm>
        </p:spPr>
        <p:txBody>
          <a:bodyPr/>
          <a:lstStyle/>
          <a:p>
            <a:r>
              <a:rPr lang="en-US" dirty="0" smtClean="0"/>
              <a:t>Slides below from  “What’s in a Success Team” approved September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65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A31-90C9-430F-8FC9-196FA0CD6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98932"/>
            <a:ext cx="7729728" cy="11887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GUIDED PATHWAYS STRUCTURE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2020 - 2021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87C28-AFE4-41C8-885E-E5CAC2949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2267988"/>
            <a:ext cx="10922000" cy="3945636"/>
          </a:xfrm>
        </p:spPr>
        <p:txBody>
          <a:bodyPr>
            <a:noAutofit/>
          </a:bodyPr>
          <a:lstStyle/>
          <a:p>
            <a:r>
              <a:rPr lang="en-US" sz="2200" u="sng" dirty="0">
                <a:solidFill>
                  <a:schemeClr val="tx1"/>
                </a:solidFill>
              </a:rPr>
              <a:t>STEERING COMMITTEE</a:t>
            </a:r>
            <a:r>
              <a:rPr lang="en-US" sz="2200" dirty="0">
                <a:solidFill>
                  <a:schemeClr val="tx1"/>
                </a:solidFill>
              </a:rPr>
              <a:t>:  responsible for </a:t>
            </a:r>
            <a:r>
              <a:rPr lang="en-US" sz="2200" dirty="0">
                <a:solidFill>
                  <a:schemeClr val="tx1"/>
                </a:solidFill>
                <a:highlight>
                  <a:srgbClr val="FFCB05"/>
                </a:highlight>
              </a:rPr>
              <a:t>scaling Guided Pathways through a multi-year strategic plan </a:t>
            </a:r>
            <a:r>
              <a:rPr lang="en-US" sz="2200" dirty="0">
                <a:solidFill>
                  <a:schemeClr val="tx1"/>
                </a:solidFill>
              </a:rPr>
              <a:t>and providing resources for Interest Area Groups/Success Teams</a:t>
            </a:r>
          </a:p>
          <a:p>
            <a:pPr marL="685800" lvl="3" indent="0"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u="sng" dirty="0">
                <a:solidFill>
                  <a:schemeClr val="tx1"/>
                </a:solidFill>
              </a:rPr>
              <a:t>INTEREST AREA GROUPS</a:t>
            </a:r>
            <a:r>
              <a:rPr lang="en-US" sz="2200" dirty="0">
                <a:solidFill>
                  <a:schemeClr val="tx1"/>
                </a:solidFill>
              </a:rPr>
              <a:t>:  Meets regularly with Interest Area faculty and staff to </a:t>
            </a:r>
            <a:r>
              <a:rPr lang="en-US" sz="2200" dirty="0">
                <a:solidFill>
                  <a:schemeClr val="tx1"/>
                </a:solidFill>
                <a:highlight>
                  <a:srgbClr val="FFCB05"/>
                </a:highlight>
              </a:rPr>
              <a:t>develop First-Year Experience program and Career Exploration component by Summer 2021</a:t>
            </a:r>
            <a:r>
              <a:rPr lang="en-US" sz="2200" dirty="0">
                <a:solidFill>
                  <a:schemeClr val="tx1"/>
                </a:solidFill>
              </a:rPr>
              <a:t>, as well as optimizing the schedule and program maps for Interest Area students (prospective, new and returning). </a:t>
            </a:r>
          </a:p>
          <a:p>
            <a:pPr lvl="2"/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u="sng" dirty="0">
                <a:solidFill>
                  <a:schemeClr val="tx1"/>
                </a:solidFill>
              </a:rPr>
              <a:t>SUCCESS TEAMS</a:t>
            </a:r>
            <a:r>
              <a:rPr lang="en-US" sz="2200" dirty="0">
                <a:solidFill>
                  <a:schemeClr val="tx1"/>
                </a:solidFill>
              </a:rPr>
              <a:t>:  operations team; frequent contact with Success Team members and interest area students with the goal to </a:t>
            </a:r>
            <a:r>
              <a:rPr lang="en-US" sz="2200" dirty="0">
                <a:solidFill>
                  <a:schemeClr val="tx1"/>
                </a:solidFill>
                <a:highlight>
                  <a:srgbClr val="FFCB05"/>
                </a:highlight>
              </a:rPr>
              <a:t>ensure every new student is connected, contacted, and feels a sense of belonging</a:t>
            </a:r>
          </a:p>
        </p:txBody>
      </p:sp>
    </p:spTree>
    <p:extLst>
      <p:ext uri="{BB962C8B-B14F-4D97-AF65-F5344CB8AC3E}">
        <p14:creationId xmlns:p14="http://schemas.microsoft.com/office/powerpoint/2010/main" val="856788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71" y="1715678"/>
            <a:ext cx="7534368" cy="485563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BE29F91-629B-4123-AC55-4B12F7F5193B}"/>
              </a:ext>
            </a:extLst>
          </p:cNvPr>
          <p:cNvSpPr/>
          <p:nvPr/>
        </p:nvSpPr>
        <p:spPr>
          <a:xfrm>
            <a:off x="5062193" y="1008667"/>
            <a:ext cx="675901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n-US" sz="3200" b="1" dirty="0">
                <a:solidFill>
                  <a:schemeClr val="bg1"/>
                </a:solidFill>
                <a:highlight>
                  <a:srgbClr val="FFCB05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Area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group of academic degree and certificate programs that share common core required courses and which may be similar in terms of the career interests students may have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733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395064-A03A-4158-806F-30A43B9C16FA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2bc55ecc-363e-43e9-bfac-4ba2e86f45ee"/>
    <ds:schemaRef ds:uri="http://schemas.microsoft.com/office/infopath/2007/PartnerControls"/>
    <ds:schemaRef ds:uri="http://www.w3.org/XML/1998/namespace"/>
    <ds:schemaRef ds:uri="bb5bbb0b-6c89-44d7-be61-0adfe653f98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70C611-D531-4E0B-84B5-20C495F2B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0A65E4-82E6-4499-AF73-BC1E20D3EA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2020</Words>
  <Application>Microsoft Office PowerPoint</Application>
  <PresentationFormat>Widescreen</PresentationFormat>
  <Paragraphs>240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Success Team Pilot  Evaluation</vt:lpstr>
      <vt:lpstr>Success Team Pilot – Summary Findings</vt:lpstr>
      <vt:lpstr>Success Teams:  these aspects are mutually determining</vt:lpstr>
      <vt:lpstr>Tension Between GP Structures of Implementation</vt:lpstr>
      <vt:lpstr>Issues to resolve</vt:lpstr>
      <vt:lpstr>Supports Needed/Feedback</vt:lpstr>
      <vt:lpstr>Slides below from  “What’s in a Success Team” approved September 2020</vt:lpstr>
      <vt:lpstr>GUIDED PATHWAYS STRUCTURE 2020 - 2021</vt:lpstr>
      <vt:lpstr>PowerPoint Presentation</vt:lpstr>
      <vt:lpstr>PowerPoint Presentation</vt:lpstr>
      <vt:lpstr>STEERING COMMITTEE 2020 - 2021</vt:lpstr>
      <vt:lpstr>STEERING COMMITTEE 2020 - 2021</vt:lpstr>
      <vt:lpstr>Success team: retention specialist</vt:lpstr>
      <vt:lpstr>Success team: retention specialist</vt:lpstr>
      <vt:lpstr>Success team: counselor</vt:lpstr>
      <vt:lpstr>Success team: faculty lead</vt:lpstr>
      <vt:lpstr>Success team: data coach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 Team Pilot – Summary Findings</dc:title>
  <dc:creator>Engel, Karen</dc:creator>
  <cp:lastModifiedBy>Engel, Karen</cp:lastModifiedBy>
  <cp:revision>12</cp:revision>
  <dcterms:created xsi:type="dcterms:W3CDTF">2021-05-11T17:51:19Z</dcterms:created>
  <dcterms:modified xsi:type="dcterms:W3CDTF">2021-05-18T19:59:53Z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