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sldIdLst>
    <p:sldId id="256" r:id="rId5"/>
    <p:sldId id="257" r:id="rId6"/>
    <p:sldId id="346" r:id="rId7"/>
    <p:sldId id="348" r:id="rId8"/>
    <p:sldId id="349" r:id="rId9"/>
    <p:sldId id="350" r:id="rId10"/>
    <p:sldId id="351" r:id="rId11"/>
    <p:sldId id="352" r:id="rId12"/>
    <p:sldId id="258" r:id="rId13"/>
    <p:sldId id="353" r:id="rId14"/>
    <p:sldId id="354" r:id="rId15"/>
    <p:sldId id="355" r:id="rId16"/>
    <p:sldId id="356" r:id="rId17"/>
    <p:sldId id="27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6F57"/>
    <a:srgbClr val="FFCB05"/>
    <a:srgbClr val="9BAF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B905B5-19CE-414C-A8AD-6EA21CD4B0A5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BEE77-CEB0-458B-BEE9-14087DEC2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0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Manuel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AFEFD3-1581-44AE-A05D-FE9BD4C2A65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77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MANUEL</a:t>
            </a:r>
          </a:p>
          <a:p>
            <a:r>
              <a:rPr lang="en-US" dirty="0"/>
              <a:t>-   History of how the word developed at Leadership Retreat</a:t>
            </a:r>
          </a:p>
          <a:p>
            <a:pPr marL="171450" indent="-171450">
              <a:buFontTx/>
              <a:buChar char="-"/>
            </a:pPr>
            <a:r>
              <a:rPr lang="en-US" dirty="0"/>
              <a:t>Wanted a relationship and identity to understand how we are I</a:t>
            </a:r>
          </a:p>
          <a:p>
            <a:pPr marL="171450" indent="-171450">
              <a:buFontTx/>
              <a:buChar char="-"/>
            </a:pPr>
            <a:r>
              <a:rPr lang="en-US" dirty="0"/>
              <a:t>Term meant to invoke a positive image of becoming . . . A state of transformation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1FB60-4A80-48F8-A0C3-5C6FEC085D5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86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MANUEL</a:t>
            </a:r>
          </a:p>
          <a:p>
            <a:r>
              <a:rPr lang="en-US" dirty="0"/>
              <a:t>-   History of how the word developed at Leadership Retreat</a:t>
            </a:r>
          </a:p>
          <a:p>
            <a:pPr marL="171450" indent="-171450">
              <a:buFontTx/>
              <a:buChar char="-"/>
            </a:pPr>
            <a:r>
              <a:rPr lang="en-US" dirty="0"/>
              <a:t>Wanted a relationship and identity to understand how we are I</a:t>
            </a:r>
          </a:p>
          <a:p>
            <a:pPr marL="171450" indent="-171450">
              <a:buFontTx/>
              <a:buChar char="-"/>
            </a:pPr>
            <a:r>
              <a:rPr lang="en-US" dirty="0"/>
              <a:t>Term meant to invoke a positive image of becoming . . . A state of transformation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1FB60-4A80-48F8-A0C3-5C6FEC085D5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462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MAUREEN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41FB60-4A80-48F8-A0C3-5C6FEC085D5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773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855FA-2B5C-40CC-99BC-9FC968365EA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734D-64DE-4952-A165-BAD98B5F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3164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855FA-2B5C-40CC-99BC-9FC968365EA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734D-64DE-4952-A165-BAD98B5F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054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855FA-2B5C-40CC-99BC-9FC968365EA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734D-64DE-4952-A165-BAD98B5F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21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855FA-2B5C-40CC-99BC-9FC968365EA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734D-64DE-4952-A165-BAD98B5F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413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855FA-2B5C-40CC-99BC-9FC968365EA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734D-64DE-4952-A165-BAD98B5F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4279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855FA-2B5C-40CC-99BC-9FC968365EA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734D-64DE-4952-A165-BAD98B5F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001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855FA-2B5C-40CC-99BC-9FC968365EA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734D-64DE-4952-A165-BAD98B5F257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672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855FA-2B5C-40CC-99BC-9FC968365EA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734D-64DE-4952-A165-BAD98B5F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291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855FA-2B5C-40CC-99BC-9FC968365EA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734D-64DE-4952-A165-BAD98B5F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6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855FA-2B5C-40CC-99BC-9FC968365EA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734D-64DE-4952-A165-BAD98B5F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97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7E855FA-2B5C-40CC-99BC-9FC968365EA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734D-64DE-4952-A165-BAD98B5F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315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7E855FA-2B5C-40CC-99BC-9FC968365EA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EFE734D-64DE-4952-A165-BAD98B5F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069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BAF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090" y="2415024"/>
            <a:ext cx="9903643" cy="1645920"/>
          </a:xfrm>
        </p:spPr>
        <p:txBody>
          <a:bodyPr>
            <a:normAutofit fontScale="90000"/>
          </a:bodyPr>
          <a:lstStyle/>
          <a:p>
            <a:r>
              <a:rPr lang="en-US" dirty="0"/>
              <a:t>What’s in a success team? </a:t>
            </a:r>
            <a:br>
              <a:rPr lang="en-US" dirty="0"/>
            </a:br>
            <a:r>
              <a:rPr lang="en-US" dirty="0"/>
              <a:t>Guided Pathways steering committee</a:t>
            </a:r>
            <a:br>
              <a:rPr lang="en-US" dirty="0"/>
            </a:br>
            <a:r>
              <a:rPr lang="en-US" sz="3200" dirty="0"/>
              <a:t>September 29, 2020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9555" y="4617550"/>
            <a:ext cx="10208712" cy="1655762"/>
          </a:xfrm>
        </p:spPr>
        <p:txBody>
          <a:bodyPr>
            <a:normAutofit/>
          </a:bodyPr>
          <a:lstStyle/>
          <a:p>
            <a:r>
              <a:rPr lang="en-US" sz="2800" b="1" i="1" dirty="0"/>
              <a:t>Success Teams &amp; Interest Areas Groups</a:t>
            </a:r>
            <a:endParaRPr lang="en-US" dirty="0"/>
          </a:p>
          <a:p>
            <a:r>
              <a:rPr lang="en-US" sz="2000" i="1" dirty="0"/>
              <a:t>Vice President Manuel A. Pérez &amp; Dean Karen Engel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761" y="820441"/>
            <a:ext cx="2524477" cy="1133633"/>
          </a:xfrm>
          <a:prstGeom prst="rect">
            <a:avLst/>
          </a:prstGeom>
          <a:ln w="38100">
            <a:solidFill>
              <a:srgbClr val="166F57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072056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575454"/>
            <a:ext cx="7729728" cy="1188720"/>
          </a:xfrm>
        </p:spPr>
        <p:txBody>
          <a:bodyPr/>
          <a:lstStyle/>
          <a:p>
            <a:r>
              <a:rPr lang="en-US" dirty="0"/>
              <a:t>Success team: retention specialist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096" y="2170684"/>
            <a:ext cx="5713984" cy="4301236"/>
          </a:xfrm>
        </p:spPr>
        <p:txBody>
          <a:bodyPr>
            <a:normAutofit fontScale="85000" lnSpcReduction="20000"/>
          </a:bodyPr>
          <a:lstStyle/>
          <a:p>
            <a:pPr marL="36900" indent="0">
              <a:buNone/>
            </a:pPr>
            <a:r>
              <a:rPr lang="en-US" sz="2800" b="1" dirty="0">
                <a:effectLst/>
              </a:rPr>
              <a:t>Areas of Impact</a:t>
            </a:r>
          </a:p>
          <a:p>
            <a:pPr fontAlgn="base"/>
            <a:r>
              <a:rPr lang="en-US" sz="2800" dirty="0"/>
              <a:t>Create channels for frequent and consistent communication to students (text, email, phone, etc.)</a:t>
            </a:r>
          </a:p>
          <a:p>
            <a:pPr fontAlgn="base"/>
            <a:endParaRPr lang="en-US" sz="2800" dirty="0"/>
          </a:p>
          <a:p>
            <a:pPr fontAlgn="base"/>
            <a:r>
              <a:rPr lang="en-US" sz="2800" dirty="0"/>
              <a:t>Daily maintenance of system for all interest area student contacts from point of application (CRM, Banner, Canvas, etc.)</a:t>
            </a:r>
          </a:p>
          <a:p>
            <a:pPr fontAlgn="base"/>
            <a:endParaRPr lang="en-US" sz="2800" dirty="0"/>
          </a:p>
          <a:p>
            <a:pPr fontAlgn="base"/>
            <a:r>
              <a:rPr lang="en-US" sz="2800" dirty="0"/>
              <a:t>Maintain regular contact with students for them to enter and stay on the Interest Area pathway </a:t>
            </a:r>
          </a:p>
          <a:p>
            <a:pPr marL="0" indent="0" fontAlgn="base">
              <a:buNone/>
            </a:pPr>
            <a:endParaRPr lang="en-US" sz="2800" dirty="0">
              <a:effectLst/>
            </a:endParaRP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FDFB155-CF72-4ABC-9F55-81509859B850}"/>
              </a:ext>
            </a:extLst>
          </p:cNvPr>
          <p:cNvSpPr txBox="1">
            <a:spLocks/>
          </p:cNvSpPr>
          <p:nvPr/>
        </p:nvSpPr>
        <p:spPr>
          <a:xfrm>
            <a:off x="6096000" y="2170684"/>
            <a:ext cx="5713984" cy="430123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900" indent="0">
              <a:buFont typeface="Arial" panose="020B0604020202020204" pitchFamily="34" charset="0"/>
              <a:buNone/>
            </a:pPr>
            <a:r>
              <a:rPr lang="en-US" sz="2800" b="1" dirty="0"/>
              <a:t>Approx. 10 - 20 </a:t>
            </a:r>
            <a:r>
              <a:rPr lang="en-US" sz="2800" b="1" dirty="0" err="1"/>
              <a:t>hrs</a:t>
            </a:r>
            <a:r>
              <a:rPr lang="en-US" sz="2800" b="1" dirty="0"/>
              <a:t>/week</a:t>
            </a:r>
          </a:p>
          <a:p>
            <a:pPr fontAlgn="base"/>
            <a:r>
              <a:rPr lang="en-US" sz="2800" dirty="0"/>
              <a:t>Weekly Success Team Mtgs (16 </a:t>
            </a:r>
            <a:r>
              <a:rPr lang="en-US" sz="2800" dirty="0" err="1"/>
              <a:t>hrs</a:t>
            </a:r>
            <a:r>
              <a:rPr lang="en-US" sz="2800" dirty="0"/>
              <a:t>/</a:t>
            </a:r>
            <a:r>
              <a:rPr lang="en-US" sz="2800" dirty="0" err="1"/>
              <a:t>sem</a:t>
            </a:r>
            <a:r>
              <a:rPr lang="en-US" sz="2800" dirty="0"/>
              <a:t>)</a:t>
            </a:r>
          </a:p>
          <a:p>
            <a:pPr fontAlgn="base"/>
            <a:r>
              <a:rPr lang="en-US" sz="2800" dirty="0"/>
              <a:t>Develop initial message bundles (text, email, Canvas posts, etc.) by need or event </a:t>
            </a:r>
          </a:p>
          <a:p>
            <a:pPr fontAlgn="base"/>
            <a:r>
              <a:rPr lang="en-US" sz="2800" dirty="0"/>
              <a:t>Establish system for regular contact with students (could be one-on-one case mgmt. and could be group sessions by milestone)</a:t>
            </a:r>
          </a:p>
          <a:p>
            <a:pPr fontAlgn="base"/>
            <a:r>
              <a:rPr lang="en-US" sz="2800" dirty="0"/>
              <a:t>Coordination with special program retention specialists (Promise, ESL, EOPS, etc.)</a:t>
            </a:r>
          </a:p>
          <a:p>
            <a:pPr fontAlgn="base"/>
            <a:r>
              <a:rPr lang="en-US" sz="2800" dirty="0"/>
              <a:t>Integration of Banner, CRM, &amp; Canvas tools to help students stay on the path</a:t>
            </a:r>
          </a:p>
          <a:p>
            <a:pPr marL="0" indent="0" fontAlgn="base">
              <a:buFont typeface="Arial" panose="020B0604020202020204" pitchFamily="34" charset="0"/>
              <a:buNone/>
            </a:pP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102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team: counselor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715622"/>
          </a:xfrm>
        </p:spPr>
        <p:txBody>
          <a:bodyPr>
            <a:normAutofit lnSpcReduction="10000"/>
          </a:bodyPr>
          <a:lstStyle/>
          <a:p>
            <a:pPr marL="36900" indent="0">
              <a:buNone/>
            </a:pPr>
            <a:r>
              <a:rPr lang="en-US" sz="2800" b="1" dirty="0">
                <a:effectLst/>
              </a:rPr>
              <a:t>Areas of Impact</a:t>
            </a:r>
          </a:p>
          <a:p>
            <a:pPr fontAlgn="base"/>
            <a:r>
              <a:rPr lang="en-US" sz="2800" dirty="0">
                <a:effectLst/>
              </a:rPr>
              <a:t>Provide Interest Area specific educational planning for students within their Interest Area</a:t>
            </a:r>
          </a:p>
          <a:p>
            <a:pPr fontAlgn="base"/>
            <a:r>
              <a:rPr lang="en-US" sz="2800" dirty="0"/>
              <a:t>Document and report trends in interest area educational planning to inform Program Mapper, Course Scheduled, and student engagement efforts </a:t>
            </a:r>
          </a:p>
          <a:p>
            <a:pPr fontAlgn="base"/>
            <a:r>
              <a:rPr lang="en-US" sz="2800" dirty="0"/>
              <a:t>Develop system for regular educational planning sessions with all Interest Area students</a:t>
            </a:r>
            <a:endParaRPr lang="en-US" sz="2800" dirty="0">
              <a:effectLst/>
            </a:endParaRPr>
          </a:p>
          <a:p>
            <a:pPr marL="0" indent="0" fontAlgn="base">
              <a:buNone/>
            </a:pPr>
            <a:endParaRPr lang="en-US" sz="280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739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team: faculty lead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715622"/>
          </a:xfrm>
        </p:spPr>
        <p:txBody>
          <a:bodyPr>
            <a:normAutofit fontScale="92500"/>
          </a:bodyPr>
          <a:lstStyle/>
          <a:p>
            <a:pPr marL="36900" indent="0">
              <a:buNone/>
            </a:pPr>
            <a:r>
              <a:rPr lang="en-US" sz="2800" b="1" dirty="0">
                <a:effectLst/>
              </a:rPr>
              <a:t>Areas of Impact</a:t>
            </a:r>
          </a:p>
          <a:p>
            <a:pPr fontAlgn="base"/>
            <a:r>
              <a:rPr lang="en-US" sz="2800" dirty="0"/>
              <a:t>Document and report trends in interest area course planning, curriculum, and instruction to inform student engagement efforts with the Success Team</a:t>
            </a:r>
          </a:p>
          <a:p>
            <a:pPr fontAlgn="base"/>
            <a:r>
              <a:rPr lang="en-US" sz="2800" dirty="0"/>
              <a:t>Develop system to connect Success Team trends and feedback to larger Interest Area planning, including Program Mapper maintenance and updates, as well as other IA faculty engagement </a:t>
            </a:r>
          </a:p>
        </p:txBody>
      </p:sp>
    </p:spTree>
    <p:extLst>
      <p:ext uri="{BB962C8B-B14F-4D97-AF65-F5344CB8AC3E}">
        <p14:creationId xmlns:p14="http://schemas.microsoft.com/office/powerpoint/2010/main" val="1372575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team: data coach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715622"/>
          </a:xfrm>
        </p:spPr>
        <p:txBody>
          <a:bodyPr>
            <a:normAutofit lnSpcReduction="10000"/>
          </a:bodyPr>
          <a:lstStyle/>
          <a:p>
            <a:pPr marL="36900" indent="0">
              <a:buNone/>
            </a:pPr>
            <a:r>
              <a:rPr lang="en-US" sz="2800" b="1" dirty="0">
                <a:effectLst/>
              </a:rPr>
              <a:t>Areas of Impact</a:t>
            </a:r>
          </a:p>
          <a:p>
            <a:pPr fontAlgn="base"/>
            <a:r>
              <a:rPr lang="en-US" sz="2800" dirty="0"/>
              <a:t>Provide bundles of student data for Success Team members to inform the various milestones related to student engagement, completion, and overall success</a:t>
            </a:r>
          </a:p>
          <a:p>
            <a:pPr fontAlgn="base"/>
            <a:r>
              <a:rPr lang="en-US" sz="2800" dirty="0"/>
              <a:t>Regular maintenance and reporting of data for all interest area student contacts from point of application</a:t>
            </a:r>
          </a:p>
          <a:p>
            <a:pPr marL="0" indent="0" fontAlgn="base">
              <a:buNone/>
            </a:pPr>
            <a:endParaRPr lang="en-US" sz="280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435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6F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933" y="3248677"/>
            <a:ext cx="5177442" cy="3336682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7024674-2FF5-401A-9AAA-812AD0F022AB}"/>
              </a:ext>
            </a:extLst>
          </p:cNvPr>
          <p:cNvSpPr txBox="1">
            <a:spLocks/>
          </p:cNvSpPr>
          <p:nvPr/>
        </p:nvSpPr>
        <p:spPr>
          <a:xfrm>
            <a:off x="326571" y="169183"/>
            <a:ext cx="11473543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/>
              <a:t>Next Steps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900778B-79D0-4F56-B8F0-67E5C588A17F}"/>
              </a:ext>
            </a:extLst>
          </p:cNvPr>
          <p:cNvSpPr txBox="1">
            <a:spLocks/>
          </p:cNvSpPr>
          <p:nvPr/>
        </p:nvSpPr>
        <p:spPr>
          <a:xfrm>
            <a:off x="3461657" y="1348377"/>
            <a:ext cx="8207828" cy="4587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endParaRPr lang="en-US" dirty="0"/>
          </a:p>
          <a:p>
            <a:pPr algn="l"/>
            <a:r>
              <a:rPr lang="en-US" sz="2200" dirty="0"/>
              <a:t>Where are we with staffing the success teams? </a:t>
            </a:r>
          </a:p>
          <a:p>
            <a:pPr lvl="2" algn="l">
              <a:buFont typeface="Courier New" panose="02070309020205020404" pitchFamily="49" charset="0"/>
              <a:buChar char="o"/>
            </a:pPr>
            <a:r>
              <a:rPr lang="en-US" sz="2000" dirty="0"/>
              <a:t>  Counselors (Max)</a:t>
            </a:r>
          </a:p>
          <a:p>
            <a:pPr lvl="2" algn="l">
              <a:buFont typeface="Courier New" panose="02070309020205020404" pitchFamily="49" charset="0"/>
              <a:buChar char="o"/>
            </a:pPr>
            <a:r>
              <a:rPr lang="en-US" sz="2000" dirty="0"/>
              <a:t>  Retention Specialists (Manuel/Karen)</a:t>
            </a:r>
          </a:p>
          <a:p>
            <a:pPr lvl="2" algn="l">
              <a:buFont typeface="Courier New" panose="02070309020205020404" pitchFamily="49" charset="0"/>
              <a:buChar char="o"/>
            </a:pPr>
            <a:endParaRPr lang="en-US" sz="2000" dirty="0"/>
          </a:p>
          <a:p>
            <a:pPr algn="l"/>
            <a:r>
              <a:rPr lang="en-US" sz="2200" dirty="0"/>
              <a:t>What should be my next steps? </a:t>
            </a:r>
          </a:p>
          <a:p>
            <a:pPr lvl="2" algn="l">
              <a:buFont typeface="Courier New" panose="02070309020205020404" pitchFamily="49" charset="0"/>
              <a:buChar char="o"/>
            </a:pPr>
            <a:r>
              <a:rPr lang="en-US" sz="2000" dirty="0"/>
              <a:t>  Communities of Practice Meeting </a:t>
            </a:r>
          </a:p>
          <a:p>
            <a:pPr lvl="2" algn="l">
              <a:buFont typeface="Courier New" panose="02070309020205020404" pitchFamily="49" charset="0"/>
              <a:buChar char="o"/>
            </a:pPr>
            <a:r>
              <a:rPr lang="en-US" sz="2000" dirty="0"/>
              <a:t>  Interest Area Leadership Team Meetings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5057C0-5FB3-41D3-B1C6-2E274F94A32E}"/>
              </a:ext>
            </a:extLst>
          </p:cNvPr>
          <p:cNvSpPr txBox="1"/>
          <p:nvPr/>
        </p:nvSpPr>
        <p:spPr>
          <a:xfrm>
            <a:off x="7685314" y="5365161"/>
            <a:ext cx="3778626" cy="923330"/>
          </a:xfrm>
          <a:prstGeom prst="rect">
            <a:avLst/>
          </a:prstGeom>
          <a:solidFill>
            <a:srgbClr val="548235"/>
          </a:solidFill>
          <a:ln w="285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b="1" dirty="0">
              <a:solidFill>
                <a:srgbClr val="F3DD71"/>
              </a:solidFill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b="1" dirty="0">
                <a:solidFill>
                  <a:srgbClr val="F3DD71"/>
                </a:solidFill>
              </a:rPr>
              <a:t>Tuesday, October 6, 2020</a:t>
            </a:r>
          </a:p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415164-13B0-480A-A39F-BA18959750E6}"/>
              </a:ext>
            </a:extLst>
          </p:cNvPr>
          <p:cNvSpPr txBox="1"/>
          <p:nvPr/>
        </p:nvSpPr>
        <p:spPr>
          <a:xfrm>
            <a:off x="6459848" y="5062911"/>
            <a:ext cx="2633811" cy="523220"/>
          </a:xfrm>
          <a:prstGeom prst="rect">
            <a:avLst/>
          </a:prstGeom>
          <a:solidFill>
            <a:srgbClr val="F8E176"/>
          </a:solidFill>
          <a:ln w="31750" cmpd="sng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Next Mtg:</a:t>
            </a:r>
          </a:p>
        </p:txBody>
      </p:sp>
    </p:spTree>
    <p:extLst>
      <p:ext uri="{BB962C8B-B14F-4D97-AF65-F5344CB8AC3E}">
        <p14:creationId xmlns:p14="http://schemas.microsoft.com/office/powerpoint/2010/main" val="3822993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8714" y="275761"/>
            <a:ext cx="7729728" cy="118872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219" y="1732449"/>
            <a:ext cx="11249849" cy="5026570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2800" b="1" dirty="0"/>
              <a:t>Quick Reminder: Who is it? What is it?</a:t>
            </a:r>
            <a:endParaRPr lang="en-US" sz="2800" b="1" dirty="0">
              <a:effectLst/>
            </a:endParaRPr>
          </a:p>
          <a:p>
            <a:pPr lvl="3" fontAlgn="base"/>
            <a:r>
              <a:rPr lang="en-US" sz="2200" dirty="0"/>
              <a:t>Steering Committee</a:t>
            </a:r>
          </a:p>
          <a:p>
            <a:pPr lvl="3" fontAlgn="base"/>
            <a:r>
              <a:rPr lang="en-US" sz="2200" dirty="0">
                <a:effectLst/>
              </a:rPr>
              <a:t>Interest Area Groups</a:t>
            </a:r>
          </a:p>
          <a:p>
            <a:pPr lvl="3" fontAlgn="base"/>
            <a:r>
              <a:rPr lang="en-US" sz="2200" dirty="0"/>
              <a:t>Success Teams </a:t>
            </a:r>
          </a:p>
          <a:p>
            <a:pPr marL="228600" lvl="1" indent="0" fontAlgn="base">
              <a:buNone/>
            </a:pPr>
            <a:endParaRPr lang="en-US" sz="2200" dirty="0">
              <a:effectLst/>
            </a:endParaRPr>
          </a:p>
          <a:p>
            <a:pPr marL="0" indent="0" fontAlgn="base">
              <a:buNone/>
            </a:pPr>
            <a:r>
              <a:rPr lang="en-US" sz="2800" b="1" dirty="0">
                <a:effectLst/>
              </a:rPr>
              <a:t>Success Team Roles</a:t>
            </a:r>
          </a:p>
          <a:p>
            <a:pPr marL="0" indent="0" fontAlgn="base">
              <a:buNone/>
            </a:pPr>
            <a:endParaRPr lang="en-US" sz="2800" b="1" dirty="0">
              <a:effectLst/>
            </a:endParaRPr>
          </a:p>
          <a:p>
            <a:pPr marL="36900" indent="0">
              <a:buNone/>
            </a:pPr>
            <a:r>
              <a:rPr lang="en-US" sz="2400" b="1" dirty="0">
                <a:effectLst/>
              </a:rPr>
              <a:t>Interest Area Group Meetings - Focus Areas</a:t>
            </a:r>
          </a:p>
        </p:txBody>
      </p:sp>
    </p:spTree>
    <p:extLst>
      <p:ext uri="{BB962C8B-B14F-4D97-AF65-F5344CB8AC3E}">
        <p14:creationId xmlns:p14="http://schemas.microsoft.com/office/powerpoint/2010/main" val="1932099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BAF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A31-90C9-430F-8FC9-196FA0CD6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98932"/>
            <a:ext cx="7729728" cy="118872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GUIDED PATHWAYS STRUCTURE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2020 - 2021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87C28-AFE4-41C8-885E-E5CAC2949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2267988"/>
            <a:ext cx="10922000" cy="3945636"/>
          </a:xfrm>
        </p:spPr>
        <p:txBody>
          <a:bodyPr>
            <a:noAutofit/>
          </a:bodyPr>
          <a:lstStyle/>
          <a:p>
            <a:r>
              <a:rPr lang="en-US" sz="2200" u="sng" dirty="0">
                <a:solidFill>
                  <a:schemeClr val="tx1"/>
                </a:solidFill>
              </a:rPr>
              <a:t>STEERING COMMITTEE</a:t>
            </a:r>
            <a:r>
              <a:rPr lang="en-US" sz="2200" dirty="0">
                <a:solidFill>
                  <a:schemeClr val="tx1"/>
                </a:solidFill>
              </a:rPr>
              <a:t>:  responsible for </a:t>
            </a:r>
            <a:r>
              <a:rPr lang="en-US" sz="2200" dirty="0">
                <a:solidFill>
                  <a:schemeClr val="tx1"/>
                </a:solidFill>
                <a:highlight>
                  <a:srgbClr val="FFCB05"/>
                </a:highlight>
              </a:rPr>
              <a:t>scaling Guided Pathways through a multi-year strategic plan </a:t>
            </a:r>
            <a:r>
              <a:rPr lang="en-US" sz="2200" dirty="0">
                <a:solidFill>
                  <a:schemeClr val="tx1"/>
                </a:solidFill>
              </a:rPr>
              <a:t>and providing resources for Interest Area Groups/Success Teams</a:t>
            </a:r>
          </a:p>
          <a:p>
            <a:pPr marL="685800" lvl="3" indent="0">
              <a:buNone/>
            </a:pP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u="sng" dirty="0">
                <a:solidFill>
                  <a:schemeClr val="tx1"/>
                </a:solidFill>
              </a:rPr>
              <a:t>INTEREST AREA GROUPS</a:t>
            </a:r>
            <a:r>
              <a:rPr lang="en-US" sz="2200" dirty="0">
                <a:solidFill>
                  <a:schemeClr val="tx1"/>
                </a:solidFill>
              </a:rPr>
              <a:t>:  Meets regularly with Interest Area faculty and staff to </a:t>
            </a:r>
            <a:r>
              <a:rPr lang="en-US" sz="2200" dirty="0">
                <a:solidFill>
                  <a:schemeClr val="tx1"/>
                </a:solidFill>
                <a:highlight>
                  <a:srgbClr val="FFCB05"/>
                </a:highlight>
              </a:rPr>
              <a:t>develop First-Year Experience program and Career Exploration component by Summer 2021</a:t>
            </a:r>
            <a:r>
              <a:rPr lang="en-US" sz="2200" dirty="0">
                <a:solidFill>
                  <a:schemeClr val="tx1"/>
                </a:solidFill>
              </a:rPr>
              <a:t>, as well as optimizing the schedule and program maps for Interest Area students (prospective, new and returning). </a:t>
            </a:r>
          </a:p>
          <a:p>
            <a:pPr lvl="2"/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u="sng" dirty="0">
                <a:solidFill>
                  <a:schemeClr val="tx1"/>
                </a:solidFill>
              </a:rPr>
              <a:t>SUCCESS TEAMS</a:t>
            </a:r>
            <a:r>
              <a:rPr lang="en-US" sz="2200" dirty="0">
                <a:solidFill>
                  <a:schemeClr val="tx1"/>
                </a:solidFill>
              </a:rPr>
              <a:t>:  operations team; frequent contact with Success Team members and interest area students with the goal to </a:t>
            </a:r>
            <a:r>
              <a:rPr lang="en-US" sz="2200" dirty="0">
                <a:solidFill>
                  <a:schemeClr val="tx1"/>
                </a:solidFill>
                <a:highlight>
                  <a:srgbClr val="FFCB05"/>
                </a:highlight>
              </a:rPr>
              <a:t>ensure every new student is connected, contacted, and feels a sense of belonging</a:t>
            </a:r>
          </a:p>
        </p:txBody>
      </p:sp>
    </p:spTree>
    <p:extLst>
      <p:ext uri="{BB962C8B-B14F-4D97-AF65-F5344CB8AC3E}">
        <p14:creationId xmlns:p14="http://schemas.microsoft.com/office/powerpoint/2010/main" val="4035367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6F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71" y="1715678"/>
            <a:ext cx="7534368" cy="485563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BE29F91-629B-4123-AC55-4B12F7F5193B}"/>
              </a:ext>
            </a:extLst>
          </p:cNvPr>
          <p:cNvSpPr/>
          <p:nvPr/>
        </p:nvSpPr>
        <p:spPr>
          <a:xfrm>
            <a:off x="5062193" y="1008667"/>
            <a:ext cx="675901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</a:t>
            </a:r>
            <a:r>
              <a:rPr lang="en-US" sz="3200" b="1" dirty="0">
                <a:solidFill>
                  <a:schemeClr val="bg1"/>
                </a:solidFill>
                <a:highlight>
                  <a:srgbClr val="FFCB05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Interest Area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a group of academic degree and certificate programs that share common core required courses and which may be similar in terms of the career interests students may have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954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6F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71" y="1715678"/>
            <a:ext cx="7534368" cy="485563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BE29F91-629B-4123-AC55-4B12F7F5193B}"/>
              </a:ext>
            </a:extLst>
          </p:cNvPr>
          <p:cNvSpPr/>
          <p:nvPr/>
        </p:nvSpPr>
        <p:spPr>
          <a:xfrm>
            <a:off x="5033912" y="358217"/>
            <a:ext cx="675901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2800" b="1" dirty="0">
                <a:solidFill>
                  <a:schemeClr val="bg1"/>
                </a:solidFill>
                <a:highlight>
                  <a:srgbClr val="FFCB05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Success Team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a small group of college faculty, staff and administrators who monitor student-level data in the Interest Area (and build and manage relationships with each student in the Interest Area) to help each student with:</a:t>
            </a:r>
            <a:endParaRPr lang="en-US" sz="2800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Onboarding and matriculation</a:t>
            </a:r>
            <a:endParaRPr lang="en-US" sz="2400" dirty="0">
              <a:solidFill>
                <a:schemeClr val="tx1">
                  <a:lumMod val="9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Retention and persistence</a:t>
            </a:r>
            <a:endParaRPr lang="en-US" sz="2400" dirty="0">
              <a:solidFill>
                <a:schemeClr val="tx1">
                  <a:lumMod val="9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Completion of education goals</a:t>
            </a:r>
            <a:endParaRPr lang="en-US" sz="2400" dirty="0">
              <a:solidFill>
                <a:schemeClr val="tx1">
                  <a:lumMod val="9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906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E9F47-3F22-4254-B54D-3F4E48114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5412"/>
            <a:ext cx="7729728" cy="1188720"/>
          </a:xfrm>
        </p:spPr>
        <p:txBody>
          <a:bodyPr/>
          <a:lstStyle/>
          <a:p>
            <a:r>
              <a:rPr lang="en-US" dirty="0"/>
              <a:t>STEERING COMMITTEE 2020 - 2021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C4CCA-4CB1-4C01-8D39-95981846E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865884"/>
            <a:ext cx="7729728" cy="3894836"/>
          </a:xfrm>
        </p:spPr>
        <p:txBody>
          <a:bodyPr>
            <a:noAutofit/>
          </a:bodyPr>
          <a:lstStyle/>
          <a:p>
            <a:r>
              <a:rPr lang="en-US" sz="2200" dirty="0"/>
              <a:t>Co-Chairs:  VPSS (Manuel) &amp; Dean of PRIE (Karen)</a:t>
            </a:r>
          </a:p>
          <a:p>
            <a:r>
              <a:rPr lang="en-US" sz="2200" dirty="0"/>
              <a:t>Interest Area Faculty Leads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Art, Design, &amp; Performance – David Meckler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Business – Gampi Shankar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Human Behavior &amp; Culture – David Eck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Science &amp; Health – Attila Elteto</a:t>
            </a:r>
          </a:p>
          <a:p>
            <a:r>
              <a:rPr lang="en-US" sz="2200" dirty="0"/>
              <a:t>Instructional &amp; Student Services Deans (6)</a:t>
            </a:r>
          </a:p>
          <a:p>
            <a:r>
              <a:rPr lang="en-US" sz="2200" dirty="0"/>
              <a:t>Best Practices Representatives (Diva &amp; Mary)</a:t>
            </a:r>
          </a:p>
          <a:p>
            <a:r>
              <a:rPr lang="en-US" sz="2200" dirty="0"/>
              <a:t>Data Analyst (Alex)</a:t>
            </a:r>
          </a:p>
          <a:p>
            <a:r>
              <a:rPr lang="en-US" sz="2200" dirty="0">
                <a:solidFill>
                  <a:schemeClr val="tx1"/>
                </a:solidFill>
              </a:rPr>
              <a:t>Classified </a:t>
            </a:r>
            <a:r>
              <a:rPr lang="en-US" sz="2200" dirty="0"/>
              <a:t>Representatives (Gonzalo)</a:t>
            </a:r>
          </a:p>
          <a:p>
            <a:r>
              <a:rPr lang="en-US" sz="2200" dirty="0"/>
              <a:t>Student Representative (1 – 2) </a:t>
            </a:r>
          </a:p>
        </p:txBody>
      </p:sp>
    </p:spTree>
    <p:extLst>
      <p:ext uri="{BB962C8B-B14F-4D97-AF65-F5344CB8AC3E}">
        <p14:creationId xmlns:p14="http://schemas.microsoft.com/office/powerpoint/2010/main" val="1664124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E9F47-3F22-4254-B54D-3F4E48114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76" y="298196"/>
            <a:ext cx="2869184" cy="1188720"/>
          </a:xfrm>
        </p:spPr>
        <p:txBody>
          <a:bodyPr>
            <a:normAutofit fontScale="90000"/>
          </a:bodyPr>
          <a:lstStyle/>
          <a:p>
            <a:r>
              <a:rPr lang="en-US" dirty="0"/>
              <a:t>STEERING COMMITTEE 2020 - 2021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C4CCA-4CB1-4C01-8D39-95981846E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976" y="1585011"/>
            <a:ext cx="2869184" cy="4739640"/>
          </a:xfrm>
        </p:spPr>
        <p:txBody>
          <a:bodyPr>
            <a:noAutofit/>
          </a:bodyPr>
          <a:lstStyle/>
          <a:p>
            <a:r>
              <a:rPr lang="en-US" dirty="0"/>
              <a:t>Co-Chairs (2)</a:t>
            </a:r>
          </a:p>
          <a:p>
            <a:endParaRPr lang="en-US" dirty="0"/>
          </a:p>
          <a:p>
            <a:r>
              <a:rPr lang="en-US" dirty="0"/>
              <a:t>Faculty Leads (4)</a:t>
            </a:r>
          </a:p>
          <a:p>
            <a:endParaRPr lang="en-US" dirty="0"/>
          </a:p>
          <a:p>
            <a:r>
              <a:rPr lang="en-US" dirty="0"/>
              <a:t>Deans (6)</a:t>
            </a:r>
          </a:p>
          <a:p>
            <a:endParaRPr lang="en-US" dirty="0"/>
          </a:p>
          <a:p>
            <a:r>
              <a:rPr lang="en-US" dirty="0"/>
              <a:t>Best Practices Reps (2)</a:t>
            </a:r>
          </a:p>
          <a:p>
            <a:endParaRPr lang="en-US" dirty="0"/>
          </a:p>
          <a:p>
            <a:r>
              <a:rPr lang="en-US" dirty="0"/>
              <a:t>Data Analyst (1)</a:t>
            </a:r>
          </a:p>
          <a:p>
            <a:endParaRPr lang="en-US" dirty="0"/>
          </a:p>
          <a:p>
            <a:r>
              <a:rPr lang="en-US" dirty="0"/>
              <a:t>Classified Reps (1 - 2)</a:t>
            </a:r>
          </a:p>
          <a:p>
            <a:endParaRPr lang="en-US" dirty="0"/>
          </a:p>
          <a:p>
            <a:r>
              <a:rPr lang="en-US" dirty="0"/>
              <a:t>Student Reps (1 – 2)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DF9CD8D-727E-4B8E-BF7E-C77B69F4000B}"/>
              </a:ext>
            </a:extLst>
          </p:cNvPr>
          <p:cNvSpPr txBox="1">
            <a:spLocks/>
          </p:cNvSpPr>
          <p:nvPr/>
        </p:nvSpPr>
        <p:spPr bwMode="black">
          <a:xfrm>
            <a:off x="3694176" y="298196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Interest Area Groups 2020 - 2021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586C01-C86B-475F-9E71-BB2757C17451}"/>
              </a:ext>
            </a:extLst>
          </p:cNvPr>
          <p:cNvSpPr txBox="1">
            <a:spLocks/>
          </p:cNvSpPr>
          <p:nvPr/>
        </p:nvSpPr>
        <p:spPr>
          <a:xfrm>
            <a:off x="3907536" y="1598168"/>
            <a:ext cx="7729728" cy="38948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Leadership Team: 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Interest Area Faculty Lead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Interest Area Program Services Coordinator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Interest Area Dean (ADP: Hyla, B: Hyla, HBC: James, SH: Ameer)</a:t>
            </a:r>
          </a:p>
          <a:p>
            <a:r>
              <a:rPr lang="en-US" sz="2200" dirty="0"/>
              <a:t>Larger Team: 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Interest Area Faculty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Data </a:t>
            </a:r>
            <a:r>
              <a:rPr lang="en-US" sz="2000" dirty="0">
                <a:solidFill>
                  <a:schemeClr val="tx1"/>
                </a:solidFill>
              </a:rPr>
              <a:t>Coach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Special Program Specialists (invited via Interest Area PSC)</a:t>
            </a:r>
          </a:p>
          <a:p>
            <a:r>
              <a:rPr lang="en-US" sz="2200" dirty="0"/>
              <a:t>Goals: </a:t>
            </a:r>
          </a:p>
          <a:p>
            <a:pPr lvl="3"/>
            <a:r>
              <a:rPr lang="en-US" sz="2000" dirty="0"/>
              <a:t>FYE launch by Summer 2021</a:t>
            </a:r>
          </a:p>
          <a:p>
            <a:pPr lvl="3"/>
            <a:r>
              <a:rPr lang="en-US" sz="2000" dirty="0"/>
              <a:t>Career Exploration by Summer 2021</a:t>
            </a:r>
          </a:p>
          <a:p>
            <a:pPr lvl="3"/>
            <a:r>
              <a:rPr lang="en-US" sz="2000" dirty="0"/>
              <a:t>Program Mapper and schedule optimization</a:t>
            </a:r>
            <a:endParaRPr lang="en-US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4B5241-3717-4D91-AAA2-D25F9F2FFA29}"/>
              </a:ext>
            </a:extLst>
          </p:cNvPr>
          <p:cNvSpPr txBox="1"/>
          <p:nvPr/>
        </p:nvSpPr>
        <p:spPr>
          <a:xfrm rot="16200000">
            <a:off x="709168" y="3673866"/>
            <a:ext cx="4897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692231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E9F47-3F22-4254-B54D-3F4E48114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76" y="298196"/>
            <a:ext cx="2869184" cy="1188720"/>
          </a:xfrm>
        </p:spPr>
        <p:txBody>
          <a:bodyPr>
            <a:normAutofit fontScale="90000"/>
          </a:bodyPr>
          <a:lstStyle/>
          <a:p>
            <a:r>
              <a:rPr lang="en-US" dirty="0"/>
              <a:t>STEERING COMMITTEE 2020 - 2021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C4CCA-4CB1-4C01-8D39-95981846E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976" y="1640840"/>
            <a:ext cx="2869184" cy="4739640"/>
          </a:xfrm>
        </p:spPr>
        <p:txBody>
          <a:bodyPr>
            <a:noAutofit/>
          </a:bodyPr>
          <a:lstStyle/>
          <a:p>
            <a:r>
              <a:rPr lang="en-US" dirty="0"/>
              <a:t>Co-Chairs (2)</a:t>
            </a:r>
          </a:p>
          <a:p>
            <a:endParaRPr lang="en-US" dirty="0"/>
          </a:p>
          <a:p>
            <a:r>
              <a:rPr lang="en-US" dirty="0"/>
              <a:t>Faculty Leads (4)</a:t>
            </a:r>
          </a:p>
          <a:p>
            <a:endParaRPr lang="en-US" dirty="0"/>
          </a:p>
          <a:p>
            <a:r>
              <a:rPr lang="en-US" dirty="0"/>
              <a:t>Deans (6)</a:t>
            </a:r>
          </a:p>
          <a:p>
            <a:endParaRPr lang="en-US" dirty="0"/>
          </a:p>
          <a:p>
            <a:r>
              <a:rPr lang="en-US" dirty="0"/>
              <a:t>Best Practices Reps (2)</a:t>
            </a:r>
          </a:p>
          <a:p>
            <a:endParaRPr lang="en-US" dirty="0"/>
          </a:p>
          <a:p>
            <a:r>
              <a:rPr lang="en-US" dirty="0"/>
              <a:t>Data Analyst (1)</a:t>
            </a:r>
          </a:p>
          <a:p>
            <a:endParaRPr lang="en-US" dirty="0"/>
          </a:p>
          <a:p>
            <a:r>
              <a:rPr lang="en-US" dirty="0"/>
              <a:t>Specialist Reps (1 - 2)</a:t>
            </a:r>
          </a:p>
          <a:p>
            <a:endParaRPr lang="en-US" dirty="0"/>
          </a:p>
          <a:p>
            <a:r>
              <a:rPr lang="en-US" dirty="0"/>
              <a:t>Student Reps (1 – 2)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DF9CD8D-727E-4B8E-BF7E-C77B69F4000B}"/>
              </a:ext>
            </a:extLst>
          </p:cNvPr>
          <p:cNvSpPr txBox="1">
            <a:spLocks/>
          </p:cNvSpPr>
          <p:nvPr/>
        </p:nvSpPr>
        <p:spPr bwMode="black">
          <a:xfrm>
            <a:off x="3694176" y="298196"/>
            <a:ext cx="2706624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Interest Area Groups 2020 - 2021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586C01-C86B-475F-9E71-BB2757C17451}"/>
              </a:ext>
            </a:extLst>
          </p:cNvPr>
          <p:cNvSpPr txBox="1">
            <a:spLocks/>
          </p:cNvSpPr>
          <p:nvPr/>
        </p:nvSpPr>
        <p:spPr>
          <a:xfrm>
            <a:off x="3419339" y="1582420"/>
            <a:ext cx="3234944" cy="4897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Leadership Team: 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Faculty Lead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Program Services Coordinator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Interest Area Dean </a:t>
            </a:r>
          </a:p>
          <a:p>
            <a:r>
              <a:rPr lang="en-US" sz="2200" dirty="0"/>
              <a:t>Larger Team: 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Interest Area Faculty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Specialists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Data Coach</a:t>
            </a:r>
          </a:p>
          <a:p>
            <a:r>
              <a:rPr lang="en-US" sz="2200" dirty="0"/>
              <a:t>Goals: </a:t>
            </a:r>
          </a:p>
          <a:p>
            <a:pPr lvl="3"/>
            <a:r>
              <a:rPr lang="en-US" sz="2000" dirty="0"/>
              <a:t>FYE, Career </a:t>
            </a:r>
            <a:r>
              <a:rPr lang="en-US" sz="2000" dirty="0" err="1"/>
              <a:t>Expl</a:t>
            </a:r>
            <a:r>
              <a:rPr lang="en-US" sz="2000" dirty="0"/>
              <a:t>., Sched. Optimization, Program Mapper</a:t>
            </a:r>
            <a:endParaRPr lang="en-US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4B5241-3717-4D91-AAA2-D25F9F2FFA29}"/>
              </a:ext>
            </a:extLst>
          </p:cNvPr>
          <p:cNvSpPr txBox="1"/>
          <p:nvPr/>
        </p:nvSpPr>
        <p:spPr>
          <a:xfrm rot="16200000">
            <a:off x="597408" y="3673866"/>
            <a:ext cx="4897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_________________________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8457A2-B9CB-407F-934E-D86DC42EA1F2}"/>
              </a:ext>
            </a:extLst>
          </p:cNvPr>
          <p:cNvSpPr txBox="1"/>
          <p:nvPr/>
        </p:nvSpPr>
        <p:spPr>
          <a:xfrm rot="16200000">
            <a:off x="4396213" y="3710950"/>
            <a:ext cx="4897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_________________________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B7FFD41-5EF0-4D37-B211-AE3D781CE184}"/>
              </a:ext>
            </a:extLst>
          </p:cNvPr>
          <p:cNvSpPr txBox="1">
            <a:spLocks/>
          </p:cNvSpPr>
          <p:nvPr/>
        </p:nvSpPr>
        <p:spPr>
          <a:xfrm>
            <a:off x="7396480" y="1540648"/>
            <a:ext cx="4698538" cy="51429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Core Success Team: 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Retention Specialist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Counselor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Faculty Lead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Data Coach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Peer Mentor(s)</a:t>
            </a:r>
          </a:p>
          <a:p>
            <a:r>
              <a:rPr lang="en-US" sz="2000" dirty="0"/>
              <a:t>Additional Team Members: 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Program Services Coordinator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Interest Area Dean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Special Program Retention Specialists</a:t>
            </a:r>
          </a:p>
          <a:p>
            <a:pPr lvl="3">
              <a:buFont typeface="Courier New" panose="02070309020205020404" pitchFamily="49" charset="0"/>
              <a:buChar char="o"/>
            </a:pPr>
            <a:endParaRPr lang="en-US" sz="1800" dirty="0"/>
          </a:p>
          <a:p>
            <a:r>
              <a:rPr lang="en-US" sz="2000" dirty="0"/>
              <a:t>Goal:  ensure every student is contacted, connected and feels a sense of belonging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0082829-88FE-47AC-B641-63CCC88E5134}"/>
              </a:ext>
            </a:extLst>
          </p:cNvPr>
          <p:cNvSpPr txBox="1">
            <a:spLocks/>
          </p:cNvSpPr>
          <p:nvPr/>
        </p:nvSpPr>
        <p:spPr bwMode="black">
          <a:xfrm>
            <a:off x="7121126" y="298196"/>
            <a:ext cx="4786394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Success teams</a:t>
            </a:r>
          </a:p>
          <a:p>
            <a:r>
              <a:rPr lang="en-US" dirty="0"/>
              <a:t>2020 - 2021</a:t>
            </a:r>
          </a:p>
        </p:txBody>
      </p:sp>
    </p:spTree>
    <p:extLst>
      <p:ext uri="{BB962C8B-B14F-4D97-AF65-F5344CB8AC3E}">
        <p14:creationId xmlns:p14="http://schemas.microsoft.com/office/powerpoint/2010/main" val="1945240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team: retention specialist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715622"/>
          </a:xfrm>
        </p:spPr>
        <p:txBody>
          <a:bodyPr>
            <a:normAutofit fontScale="92500"/>
          </a:bodyPr>
          <a:lstStyle/>
          <a:p>
            <a:pPr marL="36900" indent="0">
              <a:buNone/>
            </a:pPr>
            <a:r>
              <a:rPr lang="en-US" sz="2800" b="1" dirty="0">
                <a:effectLst/>
              </a:rPr>
              <a:t>Areas of Impact</a:t>
            </a:r>
          </a:p>
          <a:p>
            <a:pPr fontAlgn="base"/>
            <a:r>
              <a:rPr lang="en-US" sz="2800" dirty="0"/>
              <a:t>Create channels for frequent and consistent communication to students (text, email, phone, etc.)</a:t>
            </a:r>
          </a:p>
          <a:p>
            <a:pPr fontAlgn="base"/>
            <a:r>
              <a:rPr lang="en-US" sz="2800" dirty="0"/>
              <a:t>Daily maintenance of system for all interest area student contacts from point of application (CRM, Banner, Canvas, etc.)</a:t>
            </a:r>
          </a:p>
          <a:p>
            <a:pPr fontAlgn="base"/>
            <a:r>
              <a:rPr lang="en-US" sz="2800" dirty="0">
                <a:effectLst/>
              </a:rPr>
              <a:t>Maintain regular contact with students for them to enter and stay on the Interes</a:t>
            </a:r>
            <a:r>
              <a:rPr lang="en-US" sz="2800" dirty="0"/>
              <a:t>t Area pathway</a:t>
            </a:r>
            <a:r>
              <a:rPr lang="en-US" sz="2800" dirty="0">
                <a:effectLst/>
              </a:rPr>
              <a:t> </a:t>
            </a:r>
          </a:p>
          <a:p>
            <a:pPr marL="0" indent="0" fontAlgn="base">
              <a:buNone/>
            </a:pPr>
            <a:endParaRPr lang="en-US" sz="280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43026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3" ma:contentTypeDescription="Create a new document." ma:contentTypeScope="" ma:versionID="618bc19bae1ae606cfd6804c8e2176d6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e0599e1f8396ab867dd6a01ab5d3ef8a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5F863B-60E2-48CD-A340-0871DB77365A}">
  <ds:schemaRefs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elements/1.1/"/>
    <ds:schemaRef ds:uri="2bc55ecc-363e-43e9-bfac-4ba2e86f45ee"/>
    <ds:schemaRef ds:uri="http://schemas.microsoft.com/office/infopath/2007/PartnerControls"/>
    <ds:schemaRef ds:uri="http://schemas.openxmlformats.org/package/2006/metadata/core-properties"/>
    <ds:schemaRef ds:uri="bb5bbb0b-6c89-44d7-be61-0adfe653f983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B99471C-EBDA-421D-89E1-3FB23FF9D2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CB09C7-C04D-43A3-B8A1-0D5F47BC12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603</TotalTime>
  <Words>1100</Words>
  <Application>Microsoft Office PowerPoint</Application>
  <PresentationFormat>Widescreen</PresentationFormat>
  <Paragraphs>161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Gill Sans MT</vt:lpstr>
      <vt:lpstr>Symbol</vt:lpstr>
      <vt:lpstr>Times New Roman</vt:lpstr>
      <vt:lpstr>Parcel</vt:lpstr>
      <vt:lpstr>What’s in a success team?  Guided Pathways steering committee September 29, 2020</vt:lpstr>
      <vt:lpstr>Agenda</vt:lpstr>
      <vt:lpstr>GUIDED PATHWAYS STRUCTURE 2020 - 2021</vt:lpstr>
      <vt:lpstr>PowerPoint Presentation</vt:lpstr>
      <vt:lpstr>PowerPoint Presentation</vt:lpstr>
      <vt:lpstr>STEERING COMMITTEE 2020 - 2021</vt:lpstr>
      <vt:lpstr>STEERING COMMITTEE 2020 - 2021</vt:lpstr>
      <vt:lpstr>STEERING COMMITTEE 2020 - 2021</vt:lpstr>
      <vt:lpstr>Success team: retention specialist</vt:lpstr>
      <vt:lpstr>Success team: retention specialist</vt:lpstr>
      <vt:lpstr>Success team: counselor</vt:lpstr>
      <vt:lpstr>Success team: faculty lead</vt:lpstr>
      <vt:lpstr>Success team: data coach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Flex Day August 18, 2020</dc:title>
  <dc:creator>Engel, Karen</dc:creator>
  <cp:lastModifiedBy>Pérez, Manuel Alejandro</cp:lastModifiedBy>
  <cp:revision>31</cp:revision>
  <dcterms:created xsi:type="dcterms:W3CDTF">2020-08-18T17:00:22Z</dcterms:created>
  <dcterms:modified xsi:type="dcterms:W3CDTF">2020-09-28T23:48:32Z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