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7487" autoAdjust="0"/>
  </p:normalViewPr>
  <p:slideViewPr>
    <p:cSldViewPr snapToGrid="0">
      <p:cViewPr varScale="1">
        <p:scale>
          <a:sx n="99" d="100"/>
          <a:sy n="99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Guided%20Pathways/GP%20FA%2022%20metric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Guided%20Pathways/GP%20Avisory%20Committee%20(as%20of%20Fall%202022)/SP%2023%20evening%20FTF%20std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Guided%20Pathways/GP%20Avisory%20Committee%20(as%20of%20Fall%202022)/SP%2023%20evening%20FTF%20std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Guided%20Pathways/GP%20Avisory%20Committee%20(as%20of%20Fall%202022)/SP%2023%20evening%20FTF%20std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Transfer Level Completion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Math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0.27</c:v>
                </c:pt>
                <c:pt idx="1">
                  <c:v>0.43</c:v>
                </c:pt>
                <c:pt idx="2">
                  <c:v>0.33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2F-46B6-83AA-2C165C20EE82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English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0.44</c:v>
                </c:pt>
                <c:pt idx="1">
                  <c:v>0.56000000000000005</c:v>
                </c:pt>
                <c:pt idx="2">
                  <c:v>0.53</c:v>
                </c:pt>
                <c:pt idx="3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2F-46B6-83AA-2C165C20EE82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Both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0.23</c:v>
                </c:pt>
                <c:pt idx="1">
                  <c:v>0.36</c:v>
                </c:pt>
                <c:pt idx="2">
                  <c:v>0.28000000000000003</c:v>
                </c:pt>
                <c:pt idx="3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2F-46B6-83AA-2C165C20EE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3268800"/>
        <c:axId val="1969468864"/>
      </c:barChart>
      <c:catAx>
        <c:axId val="201326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468864"/>
        <c:crosses val="autoZero"/>
        <c:auto val="1"/>
        <c:lblAlgn val="ctr"/>
        <c:lblOffset val="100"/>
        <c:noMultiLvlLbl val="0"/>
      </c:catAx>
      <c:valAx>
        <c:axId val="196946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26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Abbreviated or Complete SEP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0.81</c:v>
                </c:pt>
                <c:pt idx="1">
                  <c:v>0.84</c:v>
                </c:pt>
                <c:pt idx="2">
                  <c:v>0.82</c:v>
                </c:pt>
                <c:pt idx="3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1B-4C9B-B628-D8CB60F564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3298400"/>
        <c:axId val="2013596736"/>
      </c:barChart>
      <c:catAx>
        <c:axId val="201329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596736"/>
        <c:crosses val="autoZero"/>
        <c:auto val="1"/>
        <c:lblAlgn val="ctr"/>
        <c:lblOffset val="100"/>
        <c:noMultiLvlLbl val="0"/>
      </c:catAx>
      <c:valAx>
        <c:axId val="201359673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29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Persistence (SP to FA)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Persistance (SP to FA)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0.67</c:v>
                </c:pt>
                <c:pt idx="1">
                  <c:v>0.53</c:v>
                </c:pt>
                <c:pt idx="2">
                  <c:v>0.6</c:v>
                </c:pt>
                <c:pt idx="3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66-4E6D-B3AF-5CC36BE092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3308400"/>
        <c:axId val="1969461792"/>
      </c:barChart>
      <c:catAx>
        <c:axId val="201330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461792"/>
        <c:crosses val="autoZero"/>
        <c:auto val="1"/>
        <c:lblAlgn val="ctr"/>
        <c:lblOffset val="100"/>
        <c:noMultiLvlLbl val="0"/>
      </c:catAx>
      <c:valAx>
        <c:axId val="196946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30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Students with Over 60 Units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Sheet1!$G$1</c:f>
              <c:strCache>
                <c:ptCount val="1"/>
                <c:pt idx="0">
                  <c:v>All IA students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Sheet1!$G$2:$G$5</c:f>
              <c:numCache>
                <c:formatCode>0%</c:formatCode>
                <c:ptCount val="4"/>
                <c:pt idx="0">
                  <c:v>0.22</c:v>
                </c:pt>
                <c:pt idx="1">
                  <c:v>0.22</c:v>
                </c:pt>
                <c:pt idx="2">
                  <c:v>0.21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7D-4E34-97AE-63A83D1D8087}"/>
            </c:ext>
          </c:extLst>
        </c:ser>
        <c:ser>
          <c:idx val="1"/>
          <c:order val="1"/>
          <c:tx>
            <c:strRef>
              <c:f>Sheet1!$H$1</c:f>
              <c:strCache>
                <c:ptCount val="1"/>
                <c:pt idx="0">
                  <c:v>Degree/Cert Ed Goal IA students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ADP</c:v>
                </c:pt>
                <c:pt idx="1">
                  <c:v>BUS</c:v>
                </c:pt>
                <c:pt idx="2">
                  <c:v>HBC</c:v>
                </c:pt>
                <c:pt idx="3">
                  <c:v>S&amp;H</c:v>
                </c:pt>
              </c:strCache>
            </c:strRef>
          </c:cat>
          <c:val>
            <c:numRef>
              <c:f>Sheet1!$H$2:$H$5</c:f>
              <c:numCache>
                <c:formatCode>0%</c:formatCode>
                <c:ptCount val="4"/>
                <c:pt idx="0">
                  <c:v>0.26</c:v>
                </c:pt>
                <c:pt idx="1">
                  <c:v>0.25</c:v>
                </c:pt>
                <c:pt idx="2">
                  <c:v>0.28000000000000003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7D-4E34-97AE-63A83D1D80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82481392"/>
        <c:axId val="1969464704"/>
      </c:barChart>
      <c:catAx>
        <c:axId val="198248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464704"/>
        <c:crosses val="autoZero"/>
        <c:auto val="1"/>
        <c:lblAlgn val="ctr"/>
        <c:lblOffset val="100"/>
        <c:noMultiLvlLbl val="0"/>
      </c:catAx>
      <c:valAx>
        <c:axId val="19694647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48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'[SP 23 evening FTF stds.xlsx]Sheet1'!$B$3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C5-456E-8D47-5AFC5A7186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C5-456E-8D47-5AFC5A7186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C5-456E-8D47-5AFC5A7186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EC5-456E-8D47-5AFC5A7186E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EC5-456E-8D47-5AFC5A7186E7}"/>
              </c:ext>
            </c:extLst>
          </c:dPt>
          <c:dLbls>
            <c:dLbl>
              <c:idx val="0"/>
              <c:layout>
                <c:manualLayout>
                  <c:x val="1.393977191391481E-3"/>
                  <c:y val="-7.214855284773556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C5-456E-8D47-5AFC5A7186E7}"/>
                </c:ext>
              </c:extLst>
            </c:dLbl>
            <c:dLbl>
              <c:idx val="1"/>
              <c:layout>
                <c:manualLayout>
                  <c:x val="4.5240955204540419E-2"/>
                  <c:y val="2.02015947973659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843166618503612"/>
                      <c:h val="0.23664725334057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C5-456E-8D47-5AFC5A7186E7}"/>
                </c:ext>
              </c:extLst>
            </c:dLbl>
            <c:dLbl>
              <c:idx val="2"/>
              <c:layout>
                <c:manualLayout>
                  <c:x val="1.9696748272775956E-3"/>
                  <c:y val="-4.23273024970292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45276038588596"/>
                      <c:h val="0.274164500821395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C5-456E-8D47-5AFC5A7186E7}"/>
                </c:ext>
              </c:extLst>
            </c:dLbl>
            <c:dLbl>
              <c:idx val="3"/>
              <c:layout>
                <c:manualLayout>
                  <c:x val="0.11187231711087019"/>
                  <c:y val="-0.240599100373824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27247718713405"/>
                      <c:h val="0.155840874151108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EC5-456E-8D47-5AFC5A7186E7}"/>
                </c:ext>
              </c:extLst>
            </c:dLbl>
            <c:dLbl>
              <c:idx val="4"/>
              <c:layout>
                <c:manualLayout>
                  <c:x val="7.5033576569783919E-2"/>
                  <c:y val="0.16834662331138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54920546601707"/>
                      <c:h val="0.155840874151108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7EC5-456E-8D47-5AFC5A7186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'[SP 23 evening FTF stds.xlsx]Sheet1'!$A$4:$A$8</c:f>
              <c:strCache>
                <c:ptCount val="5"/>
                <c:pt idx="0">
                  <c:v>4 yr Stu for 4 year Col</c:v>
                </c:pt>
                <c:pt idx="1">
                  <c:v>College Preparation</c:v>
                </c:pt>
                <c:pt idx="2">
                  <c:v>CTE Cert/Career Development</c:v>
                </c:pt>
                <c:pt idx="3">
                  <c:v>Degree/Transfer</c:v>
                </c:pt>
                <c:pt idx="4">
                  <c:v>Exploratory</c:v>
                </c:pt>
              </c:strCache>
            </c:strRef>
          </c:cat>
          <c:val>
            <c:numRef>
              <c:f>'[SP 23 evening FTF stds.xlsx]Sheet1'!$B$4:$B$8</c:f>
              <c:numCache>
                <c:formatCode>0%</c:formatCode>
                <c:ptCount val="5"/>
                <c:pt idx="0">
                  <c:v>0.01</c:v>
                </c:pt>
                <c:pt idx="1">
                  <c:v>0.13</c:v>
                </c:pt>
                <c:pt idx="2">
                  <c:v>0.09</c:v>
                </c:pt>
                <c:pt idx="3">
                  <c:v>0.35</c:v>
                </c:pt>
                <c:pt idx="4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EC5-456E-8D47-5AFC5A7186E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63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'[SP 23 evening FTF stds.xlsx]Sheet1'!$B$15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81-4736-9EDE-CA0293258A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81-4736-9EDE-CA0293258A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81-4736-9EDE-CA0293258A19}"/>
              </c:ext>
            </c:extLst>
          </c:dPt>
          <c:dLbls>
            <c:dLbl>
              <c:idx val="1"/>
              <c:layout>
                <c:manualLayout>
                  <c:x val="6.5917760279965001E-2"/>
                  <c:y val="0.1323002333041703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81-4736-9EDE-CA0293258A19}"/>
                </c:ext>
              </c:extLst>
            </c:dLbl>
            <c:dLbl>
              <c:idx val="2"/>
              <c:layout>
                <c:manualLayout>
                  <c:x val="6.9686132983377072E-2"/>
                  <c:y val="4.752734033245844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59733158355205"/>
                      <c:h val="0.226388888888888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281-4736-9EDE-CA0293258A19}"/>
                </c:ext>
              </c:extLst>
            </c:dLbl>
            <c:spPr>
              <a:solidFill>
                <a:schemeClr val="bg1">
                  <a:alpha val="59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'[SP 23 evening FTF stds.xlsx]Sheet1'!$A$16:$A$18</c:f>
              <c:strCache>
                <c:ptCount val="3"/>
                <c:pt idx="0">
                  <c:v>CAN</c:v>
                </c:pt>
                <c:pt idx="1">
                  <c:v>CSM</c:v>
                </c:pt>
                <c:pt idx="2">
                  <c:v>SKY</c:v>
                </c:pt>
              </c:strCache>
            </c:strRef>
          </c:cat>
          <c:val>
            <c:numRef>
              <c:f>'[SP 23 evening FTF stds.xlsx]Sheet1'!$B$16:$B$18</c:f>
              <c:numCache>
                <c:formatCode>0%</c:formatCode>
                <c:ptCount val="3"/>
                <c:pt idx="0">
                  <c:v>0.83</c:v>
                </c:pt>
                <c:pt idx="1">
                  <c:v>0.11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81-4736-9EDE-CA0293258A1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Interest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'[SP 23 evening FTF stds.xlsx]Sheet1'!$B$22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'[SP 23 evening FTF stds.xlsx]Sheet1'!$A$23:$A$28</c:f>
              <c:strCache>
                <c:ptCount val="6"/>
                <c:pt idx="0">
                  <c:v>Business</c:v>
                </c:pt>
                <c:pt idx="1">
                  <c:v>Science and Health</c:v>
                </c:pt>
                <c:pt idx="2">
                  <c:v>Art, Design, and Performance</c:v>
                </c:pt>
                <c:pt idx="3">
                  <c:v>CSM/SKY Program</c:v>
                </c:pt>
                <c:pt idx="4">
                  <c:v>Human Behavior and Culture</c:v>
                </c:pt>
                <c:pt idx="5">
                  <c:v>Undecided/University Transfer</c:v>
                </c:pt>
              </c:strCache>
            </c:strRef>
          </c:cat>
          <c:val>
            <c:numRef>
              <c:f>'[SP 23 evening FTF stds.xlsx]Sheet1'!$B$23:$B$28</c:f>
              <c:numCache>
                <c:formatCode>0%</c:formatCode>
                <c:ptCount val="6"/>
                <c:pt idx="0">
                  <c:v>0.05</c:v>
                </c:pt>
                <c:pt idx="1">
                  <c:v>7.0000000000000007E-2</c:v>
                </c:pt>
                <c:pt idx="2">
                  <c:v>0.11</c:v>
                </c:pt>
                <c:pt idx="3">
                  <c:v>0.17</c:v>
                </c:pt>
                <c:pt idx="4">
                  <c:v>0.24</c:v>
                </c:pt>
                <c:pt idx="5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F5-4AE1-A37B-ACBE628B49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85640495"/>
        <c:axId val="1754658863"/>
      </c:barChart>
      <c:catAx>
        <c:axId val="1585640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58863"/>
        <c:crosses val="autoZero"/>
        <c:auto val="1"/>
        <c:lblAlgn val="ctr"/>
        <c:lblOffset val="100"/>
        <c:noMultiLvlLbl val="0"/>
      </c:catAx>
      <c:valAx>
        <c:axId val="1754658863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56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FE964-B9A2-4BA9-9256-263A9B791E86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7664E-A0CC-47BA-98EC-3575D79EE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3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37664E-A0CC-47BA-98EC-3575D79EE9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59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1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094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60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168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36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9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9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6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0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3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1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0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3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8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9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A34B-75C2-4B13-9D39-638D8B891E45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291BF7-C104-4381-88BF-C7AAEEE36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2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7373-C6A5-4F2A-BF0F-0BDABCDAA2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Guided </a:t>
            </a:r>
            <a:r>
              <a:rPr lang="en-US"/>
              <a:t>Pathways Metrics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4F671F-5D1A-433E-A3FD-A7FD7E49CD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52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3ECA735-F3F9-46B5-AA0E-1562F58ECF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192"/>
          <a:stretch/>
        </p:blipFill>
        <p:spPr>
          <a:xfrm>
            <a:off x="6159590" y="3456293"/>
            <a:ext cx="6020385" cy="340170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BD8FB1-2E19-45DA-BEEF-C1EE5661AE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2848" y="23055"/>
            <a:ext cx="5971249" cy="334580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81480C8-503C-46EC-AEB6-37AEED0140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3470948"/>
            <a:ext cx="6020385" cy="335798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47FBA13-B604-4038-81C7-556F1792CC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4" y="19302"/>
            <a:ext cx="5985255" cy="333633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27D903-9876-4162-B642-F801D73AD445}"/>
              </a:ext>
            </a:extLst>
          </p:cNvPr>
          <p:cNvSpPr txBox="1"/>
          <p:nvPr/>
        </p:nvSpPr>
        <p:spPr>
          <a:xfrm>
            <a:off x="-17252" y="-21459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8514AD-22BD-4B51-B01C-EDDD5AEA1727}"/>
              </a:ext>
            </a:extLst>
          </p:cNvPr>
          <p:cNvSpPr txBox="1"/>
          <p:nvPr/>
        </p:nvSpPr>
        <p:spPr>
          <a:xfrm>
            <a:off x="6154870" y="-34504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27D262-DDC3-40BE-BCB4-DA5088DF07BE}"/>
              </a:ext>
            </a:extLst>
          </p:cNvPr>
          <p:cNvSpPr txBox="1"/>
          <p:nvPr/>
        </p:nvSpPr>
        <p:spPr>
          <a:xfrm>
            <a:off x="-7023" y="3443290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HBC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015962-BC9D-4F76-A2E5-3DAA38095D50}"/>
              </a:ext>
            </a:extLst>
          </p:cNvPr>
          <p:cNvSpPr txBox="1"/>
          <p:nvPr/>
        </p:nvSpPr>
        <p:spPr>
          <a:xfrm>
            <a:off x="6134562" y="3433417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S&amp;H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C2DF72-B768-476B-8F9D-400E52A31915}"/>
              </a:ext>
            </a:extLst>
          </p:cNvPr>
          <p:cNvSpPr txBox="1"/>
          <p:nvPr/>
        </p:nvSpPr>
        <p:spPr>
          <a:xfrm>
            <a:off x="11565846" y="645982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738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1933D0-B9AD-4078-86FC-E18B79BB625C}"/>
              </a:ext>
            </a:extLst>
          </p:cNvPr>
          <p:cNvSpPr txBox="1"/>
          <p:nvPr/>
        </p:nvSpPr>
        <p:spPr>
          <a:xfrm>
            <a:off x="11644252" y="304241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E86D2C-C2A1-4D79-A075-857D3C3F5852}"/>
              </a:ext>
            </a:extLst>
          </p:cNvPr>
          <p:cNvSpPr txBox="1"/>
          <p:nvPr/>
        </p:nvSpPr>
        <p:spPr>
          <a:xfrm>
            <a:off x="5476567" y="653465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069F0E-88F6-4EE3-83C3-0B0E735C608B}"/>
              </a:ext>
            </a:extLst>
          </p:cNvPr>
          <p:cNvSpPr txBox="1"/>
          <p:nvPr/>
        </p:nvSpPr>
        <p:spPr>
          <a:xfrm>
            <a:off x="5440176" y="303636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362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B7F92A-7846-498C-BA4F-69F53A90D71C}"/>
              </a:ext>
            </a:extLst>
          </p:cNvPr>
          <p:cNvCxnSpPr/>
          <p:nvPr/>
        </p:nvCxnSpPr>
        <p:spPr>
          <a:xfrm>
            <a:off x="5597785" y="339246"/>
            <a:ext cx="104436" cy="42570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D37A825-936A-4301-A798-2188BCFB006F}"/>
              </a:ext>
            </a:extLst>
          </p:cNvPr>
          <p:cNvCxnSpPr/>
          <p:nvPr/>
        </p:nvCxnSpPr>
        <p:spPr>
          <a:xfrm>
            <a:off x="785982" y="3994425"/>
            <a:ext cx="104436" cy="42570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200CC03-3F30-4095-B4AE-EB9EBB569BF7}"/>
              </a:ext>
            </a:extLst>
          </p:cNvPr>
          <p:cNvCxnSpPr>
            <a:cxnSpLocks/>
          </p:cNvCxnSpPr>
          <p:nvPr/>
        </p:nvCxnSpPr>
        <p:spPr>
          <a:xfrm flipH="1" flipV="1">
            <a:off x="1473318" y="2759552"/>
            <a:ext cx="121808" cy="42284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E13FF80-FAC7-42E1-93EC-212AE7AF97E6}"/>
              </a:ext>
            </a:extLst>
          </p:cNvPr>
          <p:cNvCxnSpPr>
            <a:cxnSpLocks/>
          </p:cNvCxnSpPr>
          <p:nvPr/>
        </p:nvCxnSpPr>
        <p:spPr>
          <a:xfrm flipH="1" flipV="1">
            <a:off x="3558033" y="4942287"/>
            <a:ext cx="246216" cy="35433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3D00FA5-C2CC-47C7-BB30-265E6E13E8E6}"/>
              </a:ext>
            </a:extLst>
          </p:cNvPr>
          <p:cNvCxnSpPr>
            <a:cxnSpLocks/>
          </p:cNvCxnSpPr>
          <p:nvPr/>
        </p:nvCxnSpPr>
        <p:spPr>
          <a:xfrm flipV="1">
            <a:off x="7660252" y="5815407"/>
            <a:ext cx="130471" cy="44499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83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31603-D499-4CDA-9D20-8B6DFE079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ADP students are the least likely to have completed transfer level English and math, while Science and Health students are the most likely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3AED64-C6DF-4439-A849-E1EA97883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53455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150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687439-89D3-4037-B2A0-317BB2FB0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Having an active SEP is relatively uniform across interest areas, while persistence varies drastically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9A61E51-D59E-4BEC-98E9-E1750E6D69F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34572230"/>
              </p:ext>
            </p:extLst>
          </p:nvPr>
        </p:nvGraphicFramePr>
        <p:xfrm>
          <a:off x="677863" y="2160588"/>
          <a:ext cx="418306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2582471-63B5-43DD-9F56-32EA3DC0910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3658271"/>
              </p:ext>
            </p:extLst>
          </p:nvPr>
        </p:nvGraphicFramePr>
        <p:xfrm>
          <a:off x="5089525" y="2160588"/>
          <a:ext cx="418465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1192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BB8F8F7-A708-439F-A4B3-4E3FB31F7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each interest area approximately one fifth of students have earned over 60 units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70046034-6198-49C4-9AC1-A48A047A85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70092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418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D991-C94C-4073-8D4C-6573E1B4E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774" y="133112"/>
            <a:ext cx="10515600" cy="68491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533 students are attending face-to-face classes in the evening this Spring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C4BCAEC-4156-4A3F-A778-B6911A9D74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453541"/>
              </p:ext>
            </p:extLst>
          </p:nvPr>
        </p:nvGraphicFramePr>
        <p:xfrm>
          <a:off x="586407" y="1182065"/>
          <a:ext cx="5754757" cy="3300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8379488-DA12-419A-B7B2-D6D73FF561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686606"/>
              </p:ext>
            </p:extLst>
          </p:nvPr>
        </p:nvGraphicFramePr>
        <p:xfrm>
          <a:off x="5811629" y="127042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B75172A-F6BF-45D7-A64F-13AB6DA993DA}"/>
              </a:ext>
            </a:extLst>
          </p:cNvPr>
          <p:cNvSpPr txBox="1"/>
          <p:nvPr/>
        </p:nvSpPr>
        <p:spPr>
          <a:xfrm>
            <a:off x="2529155" y="859561"/>
            <a:ext cx="1869260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Education Goal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908612-C931-4BB3-AB7B-C17D41812EDD}"/>
              </a:ext>
            </a:extLst>
          </p:cNvPr>
          <p:cNvSpPr txBox="1"/>
          <p:nvPr/>
        </p:nvSpPr>
        <p:spPr>
          <a:xfrm>
            <a:off x="7320012" y="812850"/>
            <a:ext cx="155523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Home Campus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7081126-E165-4252-A049-5FC75B088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907847"/>
              </p:ext>
            </p:extLst>
          </p:nvPr>
        </p:nvGraphicFramePr>
        <p:xfrm>
          <a:off x="5743711" y="4485878"/>
          <a:ext cx="4707836" cy="223901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1374">
                  <a:extLst>
                    <a:ext uri="{9D8B030D-6E8A-4147-A177-3AD203B41FA5}">
                      <a16:colId xmlns:a16="http://schemas.microsoft.com/office/drawing/2014/main" val="3312276223"/>
                    </a:ext>
                  </a:extLst>
                </a:gridCol>
                <a:gridCol w="1666462">
                  <a:extLst>
                    <a:ext uri="{9D8B030D-6E8A-4147-A177-3AD203B41FA5}">
                      <a16:colId xmlns:a16="http://schemas.microsoft.com/office/drawing/2014/main" val="359638383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Program of Study (Major Group)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% of all Evening, F2F Students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878546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Undecided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61722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PASS/PATH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18502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CSM/SKY Program of Study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510448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Digital Art and Animation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44733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Business Admin/Management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57221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Fashion Design and Merchandising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2214916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5FCAF7D-AA5E-4B7A-8F06-9D69D73040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872941"/>
              </p:ext>
            </p:extLst>
          </p:nvPr>
        </p:nvGraphicFramePr>
        <p:xfrm>
          <a:off x="907774" y="4218642"/>
          <a:ext cx="4572000" cy="263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2788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E41F-1A0D-4EBE-8B12-699E5733E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113" y="444638"/>
            <a:ext cx="10515600" cy="1325563"/>
          </a:xfrm>
        </p:spPr>
        <p:txBody>
          <a:bodyPr/>
          <a:lstStyle/>
          <a:p>
            <a:r>
              <a:rPr lang="en-US" dirty="0"/>
              <a:t>Challenges facing evening teachers and students (summary):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128DE5-AEA7-4F52-BAB4-96736183F985}"/>
              </a:ext>
            </a:extLst>
          </p:cNvPr>
          <p:cNvSpPr/>
          <p:nvPr/>
        </p:nvSpPr>
        <p:spPr>
          <a:xfrm>
            <a:off x="689114" y="2097768"/>
            <a:ext cx="88591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access to support services (extended hours needed)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Poorly timed public transportation (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SAMTrans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food options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Poorly lit areas on campus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access to practice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absence of evening IT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need for basic first aid, particularly in situations where a student may require non-life threatening medical attention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need for extended hours for the bookstore to accommodate students who work until 5 pm and have evening classes.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Additionally, having a consolidated space [such as a “Hub] for all facilities available to both day and evening students could be helpful.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2179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and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33"/>
      </a:accent1>
      <a:accent2>
        <a:srgbClr val="FFDD00"/>
      </a:accent2>
      <a:accent3>
        <a:srgbClr val="418FDE"/>
      </a:accent3>
      <a:accent4>
        <a:srgbClr val="FFC000"/>
      </a:accent4>
      <a:accent5>
        <a:srgbClr val="5B9BD5"/>
      </a:accent5>
      <a:accent6>
        <a:srgbClr val="FFA300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285</Words>
  <Application>Microsoft Office PowerPoint</Application>
  <PresentationFormat>Widescreen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Guided Pathways Metrics</vt:lpstr>
      <vt:lpstr>PowerPoint Presentation</vt:lpstr>
      <vt:lpstr>ADP students are the least likely to have completed transfer level English and math, while Science and Health students are the most likely</vt:lpstr>
      <vt:lpstr>Having an active SEP is relatively uniform across interest areas, while persistence varies drastically</vt:lpstr>
      <vt:lpstr>In each interest area approximately one fifth of students have earned over 60 units</vt:lpstr>
      <vt:lpstr>533 students are attending face-to-face classes in the evening this Spring</vt:lpstr>
      <vt:lpstr>Challenges facing evening teachers and students (summary):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Claxton, Alexander</dc:creator>
  <cp:lastModifiedBy>Claxton, Alexander</cp:lastModifiedBy>
  <cp:revision>8</cp:revision>
  <dcterms:created xsi:type="dcterms:W3CDTF">2023-05-01T17:22:10Z</dcterms:created>
  <dcterms:modified xsi:type="dcterms:W3CDTF">2023-05-02T20:02:01Z</dcterms:modified>
</cp:coreProperties>
</file>