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74" r:id="rId6"/>
    <p:sldId id="272" r:id="rId7"/>
    <p:sldId id="264" r:id="rId8"/>
    <p:sldId id="265" r:id="rId9"/>
    <p:sldId id="267" r:id="rId10"/>
    <p:sldId id="269" r:id="rId11"/>
    <p:sldId id="271" r:id="rId12"/>
    <p:sldId id="266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8673"/>
    <a:srgbClr val="477BA9"/>
    <a:srgbClr val="097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50CB6-118B-4A88-AAAB-380DB90A95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C5CA0-A188-4F35-AE9A-72CF84348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71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5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83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47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Manuel/Mary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5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482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5CA0-A188-4F35-AE9A-72CF84348D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0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7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3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3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4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7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9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8B99C-F5DF-4A0D-B8AB-F3A20CD08AD4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view?r=eyJrIjoiMWFlY2QyZDAtZGI2OS00YzZiLTljNzktMzEzZjExNTU2ZjlmIiwidCI6IjIyM2IxZWQ2LThkNWEtNGNhNy04ZjA2LTk3NjgwMGExYWJkNSIsImMiOjZ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Annual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/>
              <a:t>2019-20</a:t>
            </a:r>
          </a:p>
          <a:p>
            <a:endParaRPr lang="en-US" dirty="0"/>
          </a:p>
          <a:p>
            <a:r>
              <a:rPr lang="en-US" dirty="0"/>
              <a:t>Approved by PBC on August 30, 2019</a:t>
            </a:r>
          </a:p>
          <a:p>
            <a:r>
              <a:rPr lang="en-US" b="1" dirty="0"/>
              <a:t>Progress Report to PBC </a:t>
            </a:r>
            <a:r>
              <a:rPr lang="en-US" dirty="0"/>
              <a:t>on May 6, 2020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04" y="914399"/>
            <a:ext cx="3367992" cy="151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95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ahead: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099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317960"/>
                </a:solidFill>
              </a:rPr>
              <a:t>Implement the approved recommendations from the PBC Task Force on Participatory Governance Committee Structure, Roles, and Composition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3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B688D8-E6E5-43EA-B9C8-0264910FD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356" y="564038"/>
            <a:ext cx="8895288" cy="5729923"/>
          </a:xfrm>
        </p:spPr>
      </p:pic>
    </p:spTree>
    <p:extLst>
      <p:ext uri="{BB962C8B-B14F-4D97-AF65-F5344CB8AC3E}">
        <p14:creationId xmlns:p14="http://schemas.microsoft.com/office/powerpoint/2010/main" val="305028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FOCUS THIS YEAR: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Guided Pathways Strategic Priority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7225"/>
            <a:ext cx="10515600" cy="4351338"/>
          </a:xfrm>
        </p:spPr>
        <p:txBody>
          <a:bodyPr/>
          <a:lstStyle/>
          <a:p>
            <a:r>
              <a:rPr lang="en-US" dirty="0"/>
              <a:t>Redesign College Processes  </a:t>
            </a:r>
          </a:p>
          <a:p>
            <a:pPr lvl="1"/>
            <a:r>
              <a:rPr lang="en-US" b="1" dirty="0"/>
              <a:t>C</a:t>
            </a:r>
            <a:r>
              <a:rPr lang="en-US" dirty="0"/>
              <a:t>onstituent </a:t>
            </a:r>
            <a:r>
              <a:rPr lang="en-US" b="1" dirty="0"/>
              <a:t>R</a:t>
            </a:r>
            <a:r>
              <a:rPr lang="en-US" dirty="0"/>
              <a:t>elationship </a:t>
            </a:r>
            <a:r>
              <a:rPr lang="en-US" b="1" dirty="0"/>
              <a:t>M</a:t>
            </a:r>
            <a:r>
              <a:rPr lang="en-US" dirty="0"/>
              <a:t>anagement (CRM) System Design and Implementation</a:t>
            </a:r>
          </a:p>
          <a:p>
            <a:r>
              <a:rPr lang="en-US" dirty="0"/>
              <a:t>Interest Areas, Program Maps, and Schedule Optimization</a:t>
            </a:r>
          </a:p>
          <a:p>
            <a:r>
              <a:rPr lang="en-US" dirty="0"/>
              <a:t>Redesign Academic Support &amp; First Year Experience</a:t>
            </a:r>
          </a:p>
          <a:p>
            <a:r>
              <a:rPr lang="en-US" dirty="0"/>
              <a:t>Early College Experiences</a:t>
            </a:r>
          </a:p>
          <a:p>
            <a:r>
              <a:rPr lang="en-US" dirty="0"/>
              <a:t>Online Education</a:t>
            </a:r>
          </a:p>
          <a:p>
            <a:r>
              <a:rPr lang="en-US" dirty="0"/>
              <a:t>Career Exploration &amp; Job Placement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A0B128-3BC7-44D8-A970-FE1FB9CB28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578" y="4084320"/>
            <a:ext cx="3904156" cy="2514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Re-Design College Processes:  </a:t>
            </a:r>
            <a:r>
              <a:rPr lang="en-US" b="1" dirty="0"/>
              <a:t>CRM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046908"/>
              </p:ext>
            </p:extLst>
          </p:nvPr>
        </p:nvGraphicFramePr>
        <p:xfrm>
          <a:off x="834457" y="1690688"/>
          <a:ext cx="10519343" cy="4363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5532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5353811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</a:t>
                      </a:r>
                      <a:r>
                        <a:rPr lang="en-US" sz="1400" b="1" baseline="0" dirty="0"/>
                        <a:t> Item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Streamline the matriculation process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CRM</a:t>
                      </a:r>
                      <a:r>
                        <a:rPr lang="en-US" sz="1400" baseline="0" dirty="0"/>
                        <a:t> m</a:t>
                      </a:r>
                      <a:r>
                        <a:rPr lang="en-US" sz="1400" dirty="0"/>
                        <a:t>atriculation</a:t>
                      </a:r>
                      <a:r>
                        <a:rPr lang="en-US" sz="1400" baseline="0" dirty="0"/>
                        <a:t> process “go live”:  June 15, 2020</a:t>
                      </a:r>
                    </a:p>
                    <a:p>
                      <a:r>
                        <a:rPr lang="en-US" sz="1400" baseline="0" dirty="0"/>
                        <a:t>Matriculation messages to come from Interest Area Success Navigators and/or student support programs as of May 5, 2020</a:t>
                      </a:r>
                    </a:p>
                    <a:p>
                      <a:r>
                        <a:rPr lang="en-US" sz="1400" baseline="0" dirty="0"/>
                        <a:t>Students complete all matriculation steps during PEP as of April, 2020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Organize student “Success Teams” aligned with Interest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 process:  PBC approved the concept and possible staffing for Interest Area Success Teams on April 15, 2020.  Implementation May, 2020 – May,</a:t>
                      </a:r>
                      <a:r>
                        <a:rPr lang="en-US" sz="1400" baseline="0" dirty="0"/>
                        <a:t> 2021</a:t>
                      </a:r>
                    </a:p>
                    <a:p>
                      <a:endParaRPr lang="en-US" sz="1400" baseline="0" dirty="0"/>
                    </a:p>
                    <a:p>
                      <a:r>
                        <a:rPr lang="en-US" sz="1400" baseline="0" dirty="0"/>
                        <a:t>Welcome Center staff assigned to Interest Areas May, 2020</a:t>
                      </a:r>
                    </a:p>
                    <a:p>
                      <a:r>
                        <a:rPr lang="en-US" sz="1400" baseline="0" dirty="0"/>
                        <a:t>Counselors assigned to Interest Areas for PEPS April, 2020</a:t>
                      </a:r>
                    </a:p>
                    <a:p>
                      <a:r>
                        <a:rPr lang="en-US" sz="1400" baseline="0" dirty="0"/>
                        <a:t>PEPs conducted in Interest Area SEPs as of April, 2020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046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Build data dashboards and train data coaches to support these efforts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Interest Area</a:t>
                      </a:r>
                      <a:r>
                        <a:rPr lang="en-US" sz="1400" baseline="0" dirty="0"/>
                        <a:t> (draft) dashboards available </a:t>
                      </a:r>
                      <a:r>
                        <a:rPr lang="en-US" sz="1400" baseline="0" dirty="0">
                          <a:hlinkClick r:id="rId3"/>
                        </a:rPr>
                        <a:t>here</a:t>
                      </a:r>
                      <a:r>
                        <a:rPr lang="en-US" sz="1400" baseline="0" dirty="0"/>
                        <a:t>.</a:t>
                      </a:r>
                    </a:p>
                    <a:p>
                      <a:r>
                        <a:rPr lang="en-US" sz="1400" baseline="0" dirty="0"/>
                        <a:t>As CRM evolves, Success Teams and PRIE will develop case management dashboards/systems May 2020 and ongoing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5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Scale the number of Peer Mentors aligned with Interest Areas and programs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</a:t>
                      </a:r>
                      <a:r>
                        <a:rPr lang="en-US" sz="1400" baseline="0" dirty="0"/>
                        <a:t> number of peer mentors will stay the same 2020-21.  Scaling to occur 2021-23 pending funding.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586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52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 </a:t>
            </a:r>
            <a:r>
              <a:rPr lang="en-US" b="1" dirty="0"/>
              <a:t>Interest Areas </a:t>
            </a:r>
            <a:r>
              <a:rPr lang="en-US" dirty="0"/>
              <a:t>and </a:t>
            </a:r>
            <a:r>
              <a:rPr lang="en-US" b="1" dirty="0"/>
              <a:t>Program Maps </a:t>
            </a:r>
            <a:r>
              <a:rPr lang="en-US" dirty="0"/>
              <a:t>(implement Program Mapper)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395776"/>
              </p:ext>
            </p:extLst>
          </p:nvPr>
        </p:nvGraphicFramePr>
        <p:xfrm>
          <a:off x="1014396" y="1951699"/>
          <a:ext cx="10163208" cy="457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90652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5172556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Action</a:t>
                      </a:r>
                      <a:r>
                        <a:rPr lang="en-US" b="1" baseline="0" dirty="0"/>
                        <a:t> Item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Create draft Interest Areas and Program Maps for faculty review and refinement August – Oct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Done.</a:t>
                      </a:r>
                    </a:p>
                    <a:p>
                      <a:r>
                        <a:rPr lang="en-US" dirty="0"/>
                        <a:t>Maps complete and Program Mapper beta-test</a:t>
                      </a:r>
                      <a:r>
                        <a:rPr lang="en-US" baseline="0" dirty="0"/>
                        <a:t> with Counselors scheduled for June, 2020</a:t>
                      </a:r>
                    </a:p>
                    <a:p>
                      <a:r>
                        <a:rPr lang="en-US" baseline="0" dirty="0"/>
                        <a:t>Official public launch on July 1, 2020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Division leads</a:t>
                      </a:r>
                      <a:r>
                        <a:rPr lang="en-US" baseline="0" dirty="0"/>
                        <a:t> to review draft maps on August 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Done.</a:t>
                      </a:r>
                    </a:p>
                    <a:p>
                      <a:r>
                        <a:rPr lang="en-US" dirty="0"/>
                        <a:t>GP Faculty Leads supported Division faculty in reviewing and working on their maps all year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02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Use</a:t>
                      </a:r>
                      <a:r>
                        <a:rPr lang="en-US" baseline="0" dirty="0"/>
                        <a:t> program mapping to o</a:t>
                      </a:r>
                      <a:r>
                        <a:rPr lang="en-US" dirty="0"/>
                        <a:t>ptimize the course</a:t>
                      </a:r>
                      <a:r>
                        <a:rPr lang="en-US" baseline="0" dirty="0"/>
                        <a:t> schedule for student completion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Work included in new Strategic</a:t>
                      </a:r>
                      <a:r>
                        <a:rPr lang="en-US" baseline="0" dirty="0"/>
                        <a:t> Enrollment </a:t>
                      </a:r>
                      <a:r>
                        <a:rPr lang="en-US" baseline="0"/>
                        <a:t>Management Plan, to </a:t>
                      </a:r>
                      <a:r>
                        <a:rPr lang="en-US" baseline="0" dirty="0"/>
                        <a:t>be implemented in 2020-21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046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dirty="0"/>
                        <a:t>All interest areas and program maps loaded into Program Mapper by October 31 (in time for Spring enrollment)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Done as of May, 2020.  Beta-test:  June, 2020</a:t>
                      </a:r>
                    </a:p>
                    <a:p>
                      <a:r>
                        <a:rPr lang="en-US" dirty="0"/>
                        <a:t>“Go-live” for students:  July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52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26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015" y="25924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Re-design </a:t>
            </a:r>
            <a:r>
              <a:rPr lang="en-US" b="1" dirty="0"/>
              <a:t>Academic Support &amp; First Year Experience</a:t>
            </a:r>
            <a:r>
              <a:rPr lang="en-US" dirty="0"/>
              <a:t> programs aligned with Interest Areas</a:t>
            </a:r>
            <a:endParaRPr lang="en-US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929053"/>
              </p:ext>
            </p:extLst>
          </p:nvPr>
        </p:nvGraphicFramePr>
        <p:xfrm>
          <a:off x="539015" y="1605280"/>
          <a:ext cx="11319309" cy="473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88761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6030548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</a:t>
                      </a:r>
                      <a:r>
                        <a:rPr lang="en-US" sz="1400" b="1" baseline="0" dirty="0"/>
                        <a:t> Item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Inventory “what is” in terms of academic supports and first year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Done,</a:t>
                      </a:r>
                      <a:r>
                        <a:rPr lang="en-US" sz="1400" baseline="0" dirty="0"/>
                        <a:t> early fall 2019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Examine effectiveness and create a vision of what could 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Done, November</a:t>
                      </a:r>
                      <a:r>
                        <a:rPr lang="en-US" sz="1400" baseline="0" dirty="0"/>
                        <a:t> 1, 2019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02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Create resource</a:t>
                      </a:r>
                      <a:r>
                        <a:rPr lang="en-US" sz="1400" baseline="0" dirty="0"/>
                        <a:t> allocation to support new vision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On-going.  Student</a:t>
                      </a:r>
                      <a:r>
                        <a:rPr lang="en-US" sz="1400" baseline="0" dirty="0"/>
                        <a:t> Equity &amp; Achievement Budget re-aligned to support embedded tutors.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046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Launch Writing Center, scale peer mentoring and EPIC supplemental instruction programs and integrate retention programs into larger academic support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Writing Center launched fall 2019.</a:t>
                      </a:r>
                    </a:p>
                    <a:p>
                      <a:r>
                        <a:rPr lang="en-US" sz="1400" dirty="0"/>
                        <a:t>EPIC</a:t>
                      </a:r>
                      <a:r>
                        <a:rPr lang="en-US" sz="1400" baseline="0" dirty="0"/>
                        <a:t> tutors expanded to AB705 co-</a:t>
                      </a:r>
                      <a:r>
                        <a:rPr lang="en-US" sz="1400" baseline="0" dirty="0" err="1"/>
                        <a:t>req</a:t>
                      </a:r>
                      <a:r>
                        <a:rPr lang="en-US" sz="1400" baseline="0" dirty="0"/>
                        <a:t> classes.</a:t>
                      </a:r>
                    </a:p>
                    <a:p>
                      <a:r>
                        <a:rPr lang="en-US" sz="1400" baseline="0" dirty="0"/>
                        <a:t>Retention programs aligning with newly forming Interest Area Success Teams from May 2020 on.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52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First Year Experience: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Develop curriculum to support.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Align with COLTS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CON, JAMS, Promise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Scale peer mentoring and align with this and Success Teams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Embed financial literacy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Utilize a case management approach to tracking “touch points” – like Promise</a:t>
                      </a:r>
                    </a:p>
                    <a:p>
                      <a:pPr lvl="0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First Year Experience: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To be done by Interest Area planning teams in 2020-21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Counselors assigned to each Interest Area to facilitate first semester SEPs through PEPS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Some COLTS</a:t>
                      </a:r>
                      <a:r>
                        <a:rPr lang="en-US" sz="1400" baseline="0" dirty="0"/>
                        <a:t> CON, JAMS, and Promise </a:t>
                      </a:r>
                      <a:r>
                        <a:rPr lang="en-US" sz="1400" baseline="0" dirty="0" err="1"/>
                        <a:t>activites</a:t>
                      </a:r>
                      <a:r>
                        <a:rPr lang="en-US" sz="1400" baseline="0" dirty="0"/>
                        <a:t> to align with and support Interest Areas summer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Peer mentors to align with Success Teams starting 2020-21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Financial literacy embedded in FYE:  to do in 2020-21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/>
                        <a:t>Utilize case management approach:  Success Teams to do this 2020-21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749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5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Expand opportunities for </a:t>
            </a:r>
            <a:r>
              <a:rPr lang="en-US" b="1" dirty="0"/>
              <a:t>Early College </a:t>
            </a:r>
            <a:r>
              <a:rPr lang="en-US" dirty="0"/>
              <a:t>experiences (dual enrollment; Middle College)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023721"/>
              </p:ext>
            </p:extLst>
          </p:nvPr>
        </p:nvGraphicFramePr>
        <p:xfrm>
          <a:off x="838200" y="2182706"/>
          <a:ext cx="10163208" cy="1285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90652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5172556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Action</a:t>
                      </a:r>
                      <a:r>
                        <a:rPr lang="en-US" b="1" baseline="0" dirty="0"/>
                        <a:t> Item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Work with SUHSD to identify best ways to expand dual enrollment and Middle College opportunities for high school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Director of High School Transitions and Dual Enrollment hired spring 2020.  This work to begin to scale in 2020-21.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728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an equitable experience for </a:t>
            </a:r>
            <a:r>
              <a:rPr lang="en-US" b="1" dirty="0"/>
              <a:t>Online Students </a:t>
            </a:r>
            <a:r>
              <a:rPr lang="en-US" dirty="0"/>
              <a:t>to support student success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806822"/>
              </p:ext>
            </p:extLst>
          </p:nvPr>
        </p:nvGraphicFramePr>
        <p:xfrm>
          <a:off x="1014396" y="2115330"/>
          <a:ext cx="10163208" cy="1833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90652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5172556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Action</a:t>
                      </a:r>
                      <a:r>
                        <a:rPr lang="en-US" b="1" baseline="0" dirty="0"/>
                        <a:t> Item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 part of program mapping and schedule optimization process, determine which courses should be online to maximize student success and completion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work began</a:t>
                      </a:r>
                      <a:r>
                        <a:rPr lang="en-US" baseline="0" dirty="0"/>
                        <a:t> in 2019-20.  </a:t>
                      </a:r>
                    </a:p>
                    <a:p>
                      <a:r>
                        <a:rPr lang="en-US" baseline="0" dirty="0"/>
                        <a:t>Work had changed radically due to instruction moving 100% online due to the COVID-19 pandemic.</a:t>
                      </a:r>
                    </a:p>
                    <a:p>
                      <a:r>
                        <a:rPr lang="en-US" baseline="0" dirty="0"/>
                        <a:t>This work will be part of the Strategic Enrollment Management Plan implementation 2020-23.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254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45" y="3073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 </a:t>
            </a:r>
            <a:r>
              <a:rPr lang="en-US" b="1" dirty="0"/>
              <a:t>Career Exploration &amp; Job Placement </a:t>
            </a:r>
            <a:r>
              <a:rPr lang="en-US" dirty="0"/>
              <a:t>opportunities for students that are aligned and integrated with Interest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439" y="1915654"/>
            <a:ext cx="5300561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016946"/>
              </p:ext>
            </p:extLst>
          </p:nvPr>
        </p:nvGraphicFramePr>
        <p:xfrm>
          <a:off x="1418062" y="1904518"/>
          <a:ext cx="9355876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31076">
                  <a:extLst>
                    <a:ext uri="{9D8B030D-6E8A-4147-A177-3AD203B41FA5}">
                      <a16:colId xmlns:a16="http://schemas.microsoft.com/office/drawing/2014/main" val="3175701337"/>
                    </a:ext>
                  </a:extLst>
                </a:gridCol>
                <a:gridCol w="3924800">
                  <a:extLst>
                    <a:ext uri="{9D8B030D-6E8A-4147-A177-3AD203B41FA5}">
                      <a16:colId xmlns:a16="http://schemas.microsoft.com/office/drawing/2014/main" val="2081018207"/>
                    </a:ext>
                  </a:extLst>
                </a:gridCol>
              </a:tblGrid>
              <a:tr h="26614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</a:t>
                      </a:r>
                      <a:r>
                        <a:rPr lang="en-US" sz="1400" b="1" baseline="0" dirty="0"/>
                        <a:t> Item</a:t>
                      </a:r>
                      <a:endParaRPr lang="en-US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Progress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7362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An inventory of what IS now (coop, STEM, </a:t>
                      </a:r>
                      <a:r>
                        <a:rPr lang="en-US" sz="1400" dirty="0" err="1"/>
                        <a:t>Sparkpoint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Done</a:t>
                      </a:r>
                      <a:r>
                        <a:rPr lang="en-US" sz="1400" baseline="0" dirty="0"/>
                        <a:t> as fall 2019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71654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Identify Holland Code(s) for every program on campus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In process of adopting </a:t>
                      </a:r>
                      <a:r>
                        <a:rPr lang="en-US" sz="1400" dirty="0" err="1"/>
                        <a:t>MyMajors</a:t>
                      </a:r>
                      <a:r>
                        <a:rPr lang="en-US" sz="1400" dirty="0"/>
                        <a:t> and integrating with Salesforce to help with career exploration/linkage with college programs.  Implementation scheduled</a:t>
                      </a:r>
                      <a:r>
                        <a:rPr lang="en-US" sz="1400" baseline="0" dirty="0"/>
                        <a:t> go-live for summer 2020.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02864"/>
                  </a:ext>
                </a:extLst>
              </a:tr>
              <a:tr h="42139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400" dirty="0"/>
                        <a:t>Change Orientation to embrace Holland Codes and embed career exploration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046019"/>
                  </a:ext>
                </a:extLst>
              </a:tr>
              <a:tr h="28832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400" dirty="0"/>
                        <a:t>Build systems for managing and scaling (Salesforce)?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52161"/>
                  </a:ext>
                </a:extLst>
              </a:tr>
              <a:tr h="42139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400" dirty="0"/>
                        <a:t>Look at the role of career exploration counseling classes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MWF</a:t>
                      </a:r>
                      <a:r>
                        <a:rPr lang="en-US" sz="1400" baseline="0" dirty="0"/>
                        <a:t> CRER 137 course developed for Promise, go live fall 2020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749427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US" sz="1400" dirty="0"/>
                        <a:t>Leverage industry relationships and employer outreach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Spring</a:t>
                      </a:r>
                      <a:r>
                        <a:rPr lang="en-US" sz="1400" baseline="0" dirty="0"/>
                        <a:t> 2020 job fair aligned with interest areas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450767"/>
                  </a:ext>
                </a:extLst>
              </a:tr>
              <a:tr h="4213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Align with Outreach in general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Potential </a:t>
                      </a:r>
                      <a:r>
                        <a:rPr lang="en-US" sz="1400" dirty="0" err="1"/>
                        <a:t>MyMajors</a:t>
                      </a:r>
                      <a:r>
                        <a:rPr lang="en-US" sz="1400" dirty="0"/>
                        <a:t> collaboration opportunity summer 2020 and beyond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643972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Scale career mentors and train them on career exploration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99905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Establish support networks aligned with Interest Areas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804597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Look at STEM Center Job Shadowing program and possibly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473342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lvl="0"/>
                      <a:r>
                        <a:rPr lang="en-US" sz="1400" dirty="0"/>
                        <a:t>Create an awareness brochure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546012"/>
                  </a:ext>
                </a:extLst>
              </a:tr>
              <a:tr h="24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Make better use of 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5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55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289142-BBAA-4EBC-A791-A2F97AFEA32C}">
  <ds:schemaRefs>
    <ds:schemaRef ds:uri="http://purl.org/dc/terms/"/>
    <ds:schemaRef ds:uri="bb5bbb0b-6c89-44d7-be61-0adfe653f983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bc55ecc-363e-43e9-bfac-4ba2e86f45ee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887F66-E56E-44C7-9181-75E3D5ACF4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2C36E1-5274-44E7-8ABF-C9EB190B44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18622</TotalTime>
  <Words>986</Words>
  <Application>Microsoft Office PowerPoint</Application>
  <PresentationFormat>Widescreen</PresentationFormat>
  <Paragraphs>123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Annual Plan</vt:lpstr>
      <vt:lpstr>PowerPoint Presentation</vt:lpstr>
      <vt:lpstr>FOCUS THIS YEAR:  Guided Pathways Strategic Priority Projects</vt:lpstr>
      <vt:lpstr>Re-Design College Processes:  CRM</vt:lpstr>
      <vt:lpstr>Establish Interest Areas and Program Maps (implement Program Mapper)</vt:lpstr>
      <vt:lpstr>Re-design Academic Support &amp; First Year Experience programs aligned with Interest Areas</vt:lpstr>
      <vt:lpstr>Expand opportunities for Early College experiences (dual enrollment; Middle College)</vt:lpstr>
      <vt:lpstr>Create an equitable experience for Online Students to support student success</vt:lpstr>
      <vt:lpstr>Develop Career Exploration &amp; Job Placement opportunities for students that are aligned and integrated with Interest Areas</vt:lpstr>
      <vt:lpstr>Looking ahead: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Joy, Deborah</cp:lastModifiedBy>
  <cp:revision>123</cp:revision>
  <dcterms:created xsi:type="dcterms:W3CDTF">2018-10-07T16:55:28Z</dcterms:created>
  <dcterms:modified xsi:type="dcterms:W3CDTF">2020-05-11T17:27:01Z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