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1" r:id="rId3"/>
    <p:sldId id="260" r:id="rId4"/>
    <p:sldId id="262" r:id="rId5"/>
    <p:sldId id="258" r:id="rId6"/>
    <p:sldId id="263" r:id="rId7"/>
    <p:sldId id="265" r:id="rId8"/>
    <p:sldId id="264"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5" autoAdjust="0"/>
    <p:restoredTop sz="94660"/>
  </p:normalViewPr>
  <p:slideViewPr>
    <p:cSldViewPr snapToGrid="0">
      <p:cViewPr varScale="1">
        <p:scale>
          <a:sx n="76" d="100"/>
          <a:sy n="76" d="100"/>
        </p:scale>
        <p:origin x="126" y="792"/>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67DC4FD-C9F4-47CC-8903-89B832DDDA05}" type="datetimeFigureOut">
              <a:rPr lang="en-US" smtClean="0"/>
              <a:t>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D230CE-B20A-44E2-9CF2-E24F2B4AFFE5}" type="slidenum">
              <a:rPr lang="en-US" smtClean="0"/>
              <a:t>‹#›</a:t>
            </a:fld>
            <a:endParaRPr lang="en-US"/>
          </a:p>
        </p:txBody>
      </p:sp>
    </p:spTree>
    <p:extLst>
      <p:ext uri="{BB962C8B-B14F-4D97-AF65-F5344CB8AC3E}">
        <p14:creationId xmlns:p14="http://schemas.microsoft.com/office/powerpoint/2010/main" val="20144578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67DC4FD-C9F4-47CC-8903-89B832DDDA05}" type="datetimeFigureOut">
              <a:rPr lang="en-US" smtClean="0"/>
              <a:t>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D230CE-B20A-44E2-9CF2-E24F2B4AFFE5}" type="slidenum">
              <a:rPr lang="en-US" smtClean="0"/>
              <a:t>‹#›</a:t>
            </a:fld>
            <a:endParaRPr lang="en-US"/>
          </a:p>
        </p:txBody>
      </p:sp>
    </p:spTree>
    <p:extLst>
      <p:ext uri="{BB962C8B-B14F-4D97-AF65-F5344CB8AC3E}">
        <p14:creationId xmlns:p14="http://schemas.microsoft.com/office/powerpoint/2010/main" val="27144544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67DC4FD-C9F4-47CC-8903-89B832DDDA05}" type="datetimeFigureOut">
              <a:rPr lang="en-US" smtClean="0"/>
              <a:t>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D230CE-B20A-44E2-9CF2-E24F2B4AFFE5}" type="slidenum">
              <a:rPr lang="en-US" smtClean="0"/>
              <a:t>‹#›</a:t>
            </a:fld>
            <a:endParaRPr lang="en-US"/>
          </a:p>
        </p:txBody>
      </p:sp>
    </p:spTree>
    <p:extLst>
      <p:ext uri="{BB962C8B-B14F-4D97-AF65-F5344CB8AC3E}">
        <p14:creationId xmlns:p14="http://schemas.microsoft.com/office/powerpoint/2010/main" val="28311142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67DC4FD-C9F4-47CC-8903-89B832DDDA05}" type="datetimeFigureOut">
              <a:rPr lang="en-US" smtClean="0"/>
              <a:t>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D230CE-B20A-44E2-9CF2-E24F2B4AFFE5}" type="slidenum">
              <a:rPr lang="en-US" smtClean="0"/>
              <a:t>‹#›</a:t>
            </a:fld>
            <a:endParaRPr lang="en-US"/>
          </a:p>
        </p:txBody>
      </p:sp>
    </p:spTree>
    <p:extLst>
      <p:ext uri="{BB962C8B-B14F-4D97-AF65-F5344CB8AC3E}">
        <p14:creationId xmlns:p14="http://schemas.microsoft.com/office/powerpoint/2010/main" val="30226804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67DC4FD-C9F4-47CC-8903-89B832DDDA05}" type="datetimeFigureOut">
              <a:rPr lang="en-US" smtClean="0"/>
              <a:t>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D230CE-B20A-44E2-9CF2-E24F2B4AFFE5}" type="slidenum">
              <a:rPr lang="en-US" smtClean="0"/>
              <a:t>‹#›</a:t>
            </a:fld>
            <a:endParaRPr lang="en-US"/>
          </a:p>
        </p:txBody>
      </p:sp>
    </p:spTree>
    <p:extLst>
      <p:ext uri="{BB962C8B-B14F-4D97-AF65-F5344CB8AC3E}">
        <p14:creationId xmlns:p14="http://schemas.microsoft.com/office/powerpoint/2010/main" val="35795385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67DC4FD-C9F4-47CC-8903-89B832DDDA05}" type="datetimeFigureOut">
              <a:rPr lang="en-US" smtClean="0"/>
              <a:t>11/4/2016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ED230CE-B20A-44E2-9CF2-E24F2B4AFFE5}" type="slidenum">
              <a:rPr lang="en-US" smtClean="0"/>
              <a:t>‹#›</a:t>
            </a:fld>
            <a:endParaRPr lang="en-US"/>
          </a:p>
        </p:txBody>
      </p:sp>
    </p:spTree>
    <p:extLst>
      <p:ext uri="{BB962C8B-B14F-4D97-AF65-F5344CB8AC3E}">
        <p14:creationId xmlns:p14="http://schemas.microsoft.com/office/powerpoint/2010/main" val="39274956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67DC4FD-C9F4-47CC-8903-89B832DDDA05}" type="datetimeFigureOut">
              <a:rPr lang="en-US" smtClean="0"/>
              <a:t>11/4/2016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ED230CE-B20A-44E2-9CF2-E24F2B4AFFE5}" type="slidenum">
              <a:rPr lang="en-US" smtClean="0"/>
              <a:t>‹#›</a:t>
            </a:fld>
            <a:endParaRPr lang="en-US"/>
          </a:p>
        </p:txBody>
      </p:sp>
    </p:spTree>
    <p:extLst>
      <p:ext uri="{BB962C8B-B14F-4D97-AF65-F5344CB8AC3E}">
        <p14:creationId xmlns:p14="http://schemas.microsoft.com/office/powerpoint/2010/main" val="7287744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67DC4FD-C9F4-47CC-8903-89B832DDDA05}" type="datetimeFigureOut">
              <a:rPr lang="en-US" smtClean="0"/>
              <a:t>11/4/2016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ED230CE-B20A-44E2-9CF2-E24F2B4AFFE5}" type="slidenum">
              <a:rPr lang="en-US" smtClean="0"/>
              <a:t>‹#›</a:t>
            </a:fld>
            <a:endParaRPr lang="en-US"/>
          </a:p>
        </p:txBody>
      </p:sp>
    </p:spTree>
    <p:extLst>
      <p:ext uri="{BB962C8B-B14F-4D97-AF65-F5344CB8AC3E}">
        <p14:creationId xmlns:p14="http://schemas.microsoft.com/office/powerpoint/2010/main" val="30515549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67DC4FD-C9F4-47CC-8903-89B832DDDA05}" type="datetimeFigureOut">
              <a:rPr lang="en-US" smtClean="0"/>
              <a:t>11/4/2016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ED230CE-B20A-44E2-9CF2-E24F2B4AFFE5}" type="slidenum">
              <a:rPr lang="en-US" smtClean="0"/>
              <a:t>‹#›</a:t>
            </a:fld>
            <a:endParaRPr lang="en-US"/>
          </a:p>
        </p:txBody>
      </p:sp>
    </p:spTree>
    <p:extLst>
      <p:ext uri="{BB962C8B-B14F-4D97-AF65-F5344CB8AC3E}">
        <p14:creationId xmlns:p14="http://schemas.microsoft.com/office/powerpoint/2010/main" val="33807273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67DC4FD-C9F4-47CC-8903-89B832DDDA05}" type="datetimeFigureOut">
              <a:rPr lang="en-US" smtClean="0"/>
              <a:t>11/4/2016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ED230CE-B20A-44E2-9CF2-E24F2B4AFFE5}" type="slidenum">
              <a:rPr lang="en-US" smtClean="0"/>
              <a:t>‹#›</a:t>
            </a:fld>
            <a:endParaRPr lang="en-US"/>
          </a:p>
        </p:txBody>
      </p:sp>
    </p:spTree>
    <p:extLst>
      <p:ext uri="{BB962C8B-B14F-4D97-AF65-F5344CB8AC3E}">
        <p14:creationId xmlns:p14="http://schemas.microsoft.com/office/powerpoint/2010/main" val="4958172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67DC4FD-C9F4-47CC-8903-89B832DDDA05}" type="datetimeFigureOut">
              <a:rPr lang="en-US" smtClean="0"/>
              <a:t>11/4/2016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ED230CE-B20A-44E2-9CF2-E24F2B4AFFE5}" type="slidenum">
              <a:rPr lang="en-US" smtClean="0"/>
              <a:t>‹#›</a:t>
            </a:fld>
            <a:endParaRPr lang="en-US"/>
          </a:p>
        </p:txBody>
      </p:sp>
    </p:spTree>
    <p:extLst>
      <p:ext uri="{BB962C8B-B14F-4D97-AF65-F5344CB8AC3E}">
        <p14:creationId xmlns:p14="http://schemas.microsoft.com/office/powerpoint/2010/main" val="35535972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67DC4FD-C9F4-47CC-8903-89B832DDDA05}" type="datetimeFigureOut">
              <a:rPr lang="en-US" smtClean="0"/>
              <a:t>11/4/2016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ED230CE-B20A-44E2-9CF2-E24F2B4AFFE5}" type="slidenum">
              <a:rPr lang="en-US" smtClean="0"/>
              <a:t>‹#›</a:t>
            </a:fld>
            <a:endParaRPr lang="en-US"/>
          </a:p>
        </p:txBody>
      </p:sp>
    </p:spTree>
    <p:extLst>
      <p:ext uri="{BB962C8B-B14F-4D97-AF65-F5344CB8AC3E}">
        <p14:creationId xmlns:p14="http://schemas.microsoft.com/office/powerpoint/2010/main" val="42092423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8800" b="1" dirty="0" smtClean="0">
                <a:effectLst>
                  <a:outerShdw blurRad="38100" dist="38100" dir="2700000" algn="tl">
                    <a:srgbClr val="000000">
                      <a:alpha val="43137"/>
                    </a:srgbClr>
                  </a:outerShdw>
                </a:effectLst>
              </a:rPr>
              <a:t>Articulation 101</a:t>
            </a:r>
            <a:endParaRPr lang="en-US" sz="8800" b="1" dirty="0">
              <a:effectLst>
                <a:outerShdw blurRad="38100" dist="38100" dir="2700000" algn="tl">
                  <a:srgbClr val="000000">
                    <a:alpha val="43137"/>
                  </a:srgbClr>
                </a:outerShdw>
              </a:effectLst>
            </a:endParaRPr>
          </a:p>
        </p:txBody>
      </p:sp>
      <p:sp>
        <p:nvSpPr>
          <p:cNvPr id="3" name="Subtitle 2"/>
          <p:cNvSpPr>
            <a:spLocks noGrp="1"/>
          </p:cNvSpPr>
          <p:nvPr>
            <p:ph type="subTitle" idx="1"/>
          </p:nvPr>
        </p:nvSpPr>
        <p:spPr>
          <a:xfrm>
            <a:off x="1524000" y="4553509"/>
            <a:ext cx="9144000" cy="512762"/>
          </a:xfrm>
        </p:spPr>
        <p:txBody>
          <a:bodyPr/>
          <a:lstStyle/>
          <a:p>
            <a:r>
              <a:rPr lang="en-US" dirty="0" smtClean="0"/>
              <a:t>Fall 2016</a:t>
            </a:r>
            <a:endParaRPr lang="en-US" dirty="0"/>
          </a:p>
        </p:txBody>
      </p:sp>
    </p:spTree>
    <p:extLst>
      <p:ext uri="{BB962C8B-B14F-4D97-AF65-F5344CB8AC3E}">
        <p14:creationId xmlns:p14="http://schemas.microsoft.com/office/powerpoint/2010/main" val="130639560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600" b="1" dirty="0" smtClean="0"/>
              <a:t>Step 1</a:t>
            </a:r>
            <a:endParaRPr lang="en-US" sz="6600"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467590859"/>
              </p:ext>
            </p:extLst>
          </p:nvPr>
        </p:nvGraphicFramePr>
        <p:xfrm>
          <a:off x="838200" y="3004986"/>
          <a:ext cx="10515600" cy="1854200"/>
        </p:xfrm>
        <a:graphic>
          <a:graphicData uri="http://schemas.openxmlformats.org/drawingml/2006/table">
            <a:tbl>
              <a:tblPr firstRow="1" bandRow="1">
                <a:tableStyleId>{5C22544A-7EE6-4342-B048-85BDC9FD1C3A}</a:tableStyleId>
              </a:tblPr>
              <a:tblGrid>
                <a:gridCol w="2238632">
                  <a:extLst>
                    <a:ext uri="{9D8B030D-6E8A-4147-A177-3AD203B41FA5}">
                      <a16:colId xmlns:a16="http://schemas.microsoft.com/office/drawing/2014/main" val="20000"/>
                    </a:ext>
                  </a:extLst>
                </a:gridCol>
                <a:gridCol w="3954163">
                  <a:extLst>
                    <a:ext uri="{9D8B030D-6E8A-4147-A177-3AD203B41FA5}">
                      <a16:colId xmlns:a16="http://schemas.microsoft.com/office/drawing/2014/main" val="20001"/>
                    </a:ext>
                  </a:extLst>
                </a:gridCol>
                <a:gridCol w="4322805">
                  <a:extLst>
                    <a:ext uri="{9D8B030D-6E8A-4147-A177-3AD203B41FA5}">
                      <a16:colId xmlns:a16="http://schemas.microsoft.com/office/drawing/2014/main" val="20002"/>
                    </a:ext>
                  </a:extLst>
                </a:gridCol>
              </a:tblGrid>
              <a:tr h="370840">
                <a:tc>
                  <a:txBody>
                    <a:bodyPr/>
                    <a:lstStyle/>
                    <a:p>
                      <a:endParaRPr lang="en-US" dirty="0"/>
                    </a:p>
                  </a:txBody>
                  <a:tcPr/>
                </a:tc>
                <a:tc>
                  <a:txBody>
                    <a:bodyPr/>
                    <a:lstStyle/>
                    <a:p>
                      <a:r>
                        <a:rPr lang="en-US" dirty="0" smtClean="0"/>
                        <a:t>CSU</a:t>
                      </a:r>
                      <a:endParaRPr lang="en-US" dirty="0"/>
                    </a:p>
                  </a:txBody>
                  <a:tcPr/>
                </a:tc>
                <a:tc>
                  <a:txBody>
                    <a:bodyPr/>
                    <a:lstStyle/>
                    <a:p>
                      <a:r>
                        <a:rPr lang="en-US" dirty="0" smtClean="0"/>
                        <a:t>UC</a:t>
                      </a:r>
                      <a:endParaRPr lang="en-US" dirty="0"/>
                    </a:p>
                  </a:txBody>
                  <a:tcPr/>
                </a:tc>
                <a:extLst>
                  <a:ext uri="{0D108BD9-81ED-4DB2-BD59-A6C34878D82A}">
                    <a16:rowId xmlns:a16="http://schemas.microsoft.com/office/drawing/2014/main" val="10000"/>
                  </a:ext>
                </a:extLst>
              </a:tr>
              <a:tr h="370840">
                <a:tc>
                  <a:txBody>
                    <a:bodyPr/>
                    <a:lstStyle/>
                    <a:p>
                      <a:r>
                        <a:rPr lang="en-US" dirty="0" smtClean="0"/>
                        <a:t>Course</a:t>
                      </a:r>
                      <a:r>
                        <a:rPr lang="en-US" baseline="0" dirty="0" smtClean="0"/>
                        <a:t> credit</a:t>
                      </a:r>
                      <a:endParaRPr lang="en-US" dirty="0"/>
                    </a:p>
                  </a:txBody>
                  <a:tcPr/>
                </a:tc>
                <a:tc>
                  <a:txBody>
                    <a:bodyPr/>
                    <a:lstStyle/>
                    <a:p>
                      <a:r>
                        <a:rPr lang="en-US" dirty="0" smtClean="0"/>
                        <a:t>CC determine</a:t>
                      </a:r>
                      <a:endParaRPr lang="en-US" dirty="0"/>
                    </a:p>
                  </a:txBody>
                  <a:tcPr/>
                </a:tc>
                <a:tc>
                  <a:txBody>
                    <a:bodyPr/>
                    <a:lstStyle/>
                    <a:p>
                      <a:r>
                        <a:rPr lang="en-US" dirty="0" smtClean="0"/>
                        <a:t>UC – submit in June, results</a:t>
                      </a:r>
                      <a:r>
                        <a:rPr lang="en-US" baseline="0" dirty="0" smtClean="0"/>
                        <a:t> </a:t>
                      </a:r>
                      <a:r>
                        <a:rPr lang="en-US" baseline="0" smtClean="0"/>
                        <a:t>in July (TCA)</a:t>
                      </a:r>
                      <a:endParaRPr lang="en-US" dirty="0"/>
                    </a:p>
                  </a:txBody>
                  <a:tcPr/>
                </a:tc>
                <a:extLst>
                  <a:ext uri="{0D108BD9-81ED-4DB2-BD59-A6C34878D82A}">
                    <a16:rowId xmlns:a16="http://schemas.microsoft.com/office/drawing/2014/main" val="10001"/>
                  </a:ext>
                </a:extLst>
              </a:tr>
              <a:tr h="370840">
                <a:tc>
                  <a:txBody>
                    <a:bodyPr/>
                    <a:lstStyle/>
                    <a:p>
                      <a:endParaRPr lang="en-US" dirty="0"/>
                    </a:p>
                  </a:txBody>
                  <a:tcPr/>
                </a:tc>
                <a:tc>
                  <a:txBody>
                    <a:bodyPr/>
                    <a:lstStyle/>
                    <a:p>
                      <a:endParaRPr lang="en-US" dirty="0"/>
                    </a:p>
                  </a:txBody>
                  <a:tcPr/>
                </a:tc>
                <a:tc>
                  <a:txBody>
                    <a:bodyPr/>
                    <a:lstStyle/>
                    <a:p>
                      <a:endParaRPr lang="en-US"/>
                    </a:p>
                  </a:txBody>
                  <a:tcPr/>
                </a:tc>
                <a:extLst>
                  <a:ext uri="{0D108BD9-81ED-4DB2-BD59-A6C34878D82A}">
                    <a16:rowId xmlns:a16="http://schemas.microsoft.com/office/drawing/2014/main" val="10002"/>
                  </a:ext>
                </a:extLst>
              </a:tr>
              <a:tr h="370840">
                <a:tc>
                  <a:txBody>
                    <a:bodyPr/>
                    <a:lstStyle/>
                    <a:p>
                      <a:endParaRPr lang="en-US" dirty="0"/>
                    </a:p>
                  </a:txBody>
                  <a:tcPr/>
                </a:tc>
                <a:tc>
                  <a:txBody>
                    <a:bodyPr/>
                    <a:lstStyle/>
                    <a:p>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txBody>
                  <a:tcPr/>
                </a:tc>
                <a:extLst>
                  <a:ext uri="{0D108BD9-81ED-4DB2-BD59-A6C34878D82A}">
                    <a16:rowId xmlns:a16="http://schemas.microsoft.com/office/drawing/2014/main" val="10003"/>
                  </a:ext>
                </a:extLst>
              </a:tr>
              <a:tr h="370840">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0004"/>
                  </a:ext>
                </a:extLst>
              </a:tr>
            </a:tbl>
          </a:graphicData>
        </a:graphic>
      </p:graphicFrame>
      <p:sp>
        <p:nvSpPr>
          <p:cNvPr id="3" name="TextBox 2"/>
          <p:cNvSpPr txBox="1"/>
          <p:nvPr/>
        </p:nvSpPr>
        <p:spPr>
          <a:xfrm>
            <a:off x="2113614" y="1690688"/>
            <a:ext cx="8574374" cy="707886"/>
          </a:xfrm>
          <a:prstGeom prst="rect">
            <a:avLst/>
          </a:prstGeom>
          <a:noFill/>
        </p:spPr>
        <p:txBody>
          <a:bodyPr wrap="square" rtlCol="0">
            <a:spAutoFit/>
          </a:bodyPr>
          <a:lstStyle/>
          <a:p>
            <a:r>
              <a:rPr lang="en-US" sz="4000" b="1" dirty="0" smtClean="0"/>
              <a:t>Do the units from the course transfer?</a:t>
            </a:r>
            <a:endParaRPr lang="en-US" sz="4000" b="1" dirty="0"/>
          </a:p>
        </p:txBody>
      </p:sp>
      <p:sp>
        <p:nvSpPr>
          <p:cNvPr id="6" name="TextBox 5"/>
          <p:cNvSpPr txBox="1"/>
          <p:nvPr/>
        </p:nvSpPr>
        <p:spPr>
          <a:xfrm>
            <a:off x="838200" y="5251622"/>
            <a:ext cx="10515600" cy="369332"/>
          </a:xfrm>
          <a:prstGeom prst="rect">
            <a:avLst/>
          </a:prstGeom>
          <a:noFill/>
        </p:spPr>
        <p:txBody>
          <a:bodyPr wrap="square" rtlCol="0">
            <a:spAutoFit/>
          </a:bodyPr>
          <a:lstStyle/>
          <a:p>
            <a:r>
              <a:rPr lang="en-US" dirty="0" smtClean="0"/>
              <a:t>Importance of thorough COR – recent textbook, lab manual, </a:t>
            </a:r>
            <a:r>
              <a:rPr lang="en-US" dirty="0" err="1" smtClean="0"/>
              <a:t>etc</a:t>
            </a:r>
            <a:endParaRPr lang="en-US" dirty="0"/>
          </a:p>
        </p:txBody>
      </p:sp>
    </p:spTree>
    <p:extLst>
      <p:ext uri="{BB962C8B-B14F-4D97-AF65-F5344CB8AC3E}">
        <p14:creationId xmlns:p14="http://schemas.microsoft.com/office/powerpoint/2010/main" val="32629638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600" b="1" dirty="0" smtClean="0"/>
              <a:t>Step 2</a:t>
            </a:r>
            <a:endParaRPr lang="en-US" sz="6600"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580532236"/>
              </p:ext>
            </p:extLst>
          </p:nvPr>
        </p:nvGraphicFramePr>
        <p:xfrm>
          <a:off x="838200" y="2612371"/>
          <a:ext cx="10515600" cy="1854200"/>
        </p:xfrm>
        <a:graphic>
          <a:graphicData uri="http://schemas.openxmlformats.org/drawingml/2006/table">
            <a:tbl>
              <a:tblPr firstRow="1" bandRow="1">
                <a:tableStyleId>{5C22544A-7EE6-4342-B048-85BDC9FD1C3A}</a:tableStyleId>
              </a:tblPr>
              <a:tblGrid>
                <a:gridCol w="2238632">
                  <a:extLst>
                    <a:ext uri="{9D8B030D-6E8A-4147-A177-3AD203B41FA5}">
                      <a16:colId xmlns:a16="http://schemas.microsoft.com/office/drawing/2014/main" val="20000"/>
                    </a:ext>
                  </a:extLst>
                </a:gridCol>
                <a:gridCol w="3954163">
                  <a:extLst>
                    <a:ext uri="{9D8B030D-6E8A-4147-A177-3AD203B41FA5}">
                      <a16:colId xmlns:a16="http://schemas.microsoft.com/office/drawing/2014/main" val="20001"/>
                    </a:ext>
                  </a:extLst>
                </a:gridCol>
                <a:gridCol w="4322805">
                  <a:extLst>
                    <a:ext uri="{9D8B030D-6E8A-4147-A177-3AD203B41FA5}">
                      <a16:colId xmlns:a16="http://schemas.microsoft.com/office/drawing/2014/main" val="20002"/>
                    </a:ext>
                  </a:extLst>
                </a:gridCol>
              </a:tblGrid>
              <a:tr h="370840">
                <a:tc>
                  <a:txBody>
                    <a:bodyPr/>
                    <a:lstStyle/>
                    <a:p>
                      <a:endParaRPr lang="en-US" dirty="0"/>
                    </a:p>
                  </a:txBody>
                  <a:tcPr/>
                </a:tc>
                <a:tc>
                  <a:txBody>
                    <a:bodyPr/>
                    <a:lstStyle/>
                    <a:p>
                      <a:r>
                        <a:rPr lang="en-US" dirty="0" smtClean="0"/>
                        <a:t>CSU</a:t>
                      </a:r>
                      <a:endParaRPr lang="en-US" dirty="0"/>
                    </a:p>
                  </a:txBody>
                  <a:tcPr/>
                </a:tc>
                <a:tc>
                  <a:txBody>
                    <a:bodyPr/>
                    <a:lstStyle/>
                    <a:p>
                      <a:r>
                        <a:rPr lang="en-US" dirty="0" smtClean="0"/>
                        <a:t>UC</a:t>
                      </a:r>
                      <a:endParaRPr lang="en-US" dirty="0"/>
                    </a:p>
                  </a:txBody>
                  <a:tcPr/>
                </a:tc>
                <a:extLst>
                  <a:ext uri="{0D108BD9-81ED-4DB2-BD59-A6C34878D82A}">
                    <a16:rowId xmlns:a16="http://schemas.microsoft.com/office/drawing/2014/main" val="10000"/>
                  </a:ext>
                </a:extLst>
              </a:tr>
              <a:tr h="370840">
                <a:tc>
                  <a:txBody>
                    <a:bodyPr/>
                    <a:lstStyle/>
                    <a:p>
                      <a:r>
                        <a:rPr lang="en-US" dirty="0" smtClean="0"/>
                        <a:t>Course</a:t>
                      </a:r>
                      <a:r>
                        <a:rPr lang="en-US" baseline="0" dirty="0" smtClean="0"/>
                        <a:t> credit</a:t>
                      </a:r>
                      <a:endParaRPr lang="en-US" dirty="0"/>
                    </a:p>
                  </a:txBody>
                  <a:tcPr/>
                </a:tc>
                <a:tc>
                  <a:txBody>
                    <a:bodyPr/>
                    <a:lstStyle/>
                    <a:p>
                      <a:r>
                        <a:rPr lang="en-US" dirty="0" smtClean="0"/>
                        <a:t>CC determine</a:t>
                      </a:r>
                      <a:endParaRPr lang="en-US" dirty="0"/>
                    </a:p>
                  </a:txBody>
                  <a:tcPr/>
                </a:tc>
                <a:tc>
                  <a:txBody>
                    <a:bodyPr/>
                    <a:lstStyle/>
                    <a:p>
                      <a:r>
                        <a:rPr lang="en-US" dirty="0" smtClean="0"/>
                        <a:t>UC – submit in June, results in July</a:t>
                      </a:r>
                      <a:endParaRPr lang="en-US" dirty="0"/>
                    </a:p>
                  </a:txBody>
                  <a:tcPr/>
                </a:tc>
                <a:extLst>
                  <a:ext uri="{0D108BD9-81ED-4DB2-BD59-A6C34878D82A}">
                    <a16:rowId xmlns:a16="http://schemas.microsoft.com/office/drawing/2014/main" val="10001"/>
                  </a:ext>
                </a:extLst>
              </a:tr>
              <a:tr h="370840">
                <a:tc>
                  <a:txBody>
                    <a:bodyPr/>
                    <a:lstStyle/>
                    <a:p>
                      <a:r>
                        <a:rPr lang="en-US" dirty="0" smtClean="0"/>
                        <a:t>CSU</a:t>
                      </a:r>
                      <a:r>
                        <a:rPr lang="en-US" baseline="0" dirty="0" smtClean="0"/>
                        <a:t> GE</a:t>
                      </a:r>
                      <a:endParaRPr lang="en-US" dirty="0"/>
                    </a:p>
                  </a:txBody>
                  <a:tcPr/>
                </a:tc>
                <a:tc>
                  <a:txBody>
                    <a:bodyPr/>
                    <a:lstStyle/>
                    <a:p>
                      <a:r>
                        <a:rPr lang="en-US" dirty="0" smtClean="0"/>
                        <a:t>CSU determine – submit in Dec</a:t>
                      </a:r>
                      <a:endParaRPr lang="en-US" dirty="0"/>
                    </a:p>
                  </a:txBody>
                  <a:tcPr/>
                </a:tc>
                <a:tc>
                  <a:txBody>
                    <a:bodyPr/>
                    <a:lstStyle/>
                    <a:p>
                      <a:endParaRPr lang="en-US"/>
                    </a:p>
                  </a:txBody>
                  <a:tcPr/>
                </a:tc>
                <a:extLst>
                  <a:ext uri="{0D108BD9-81ED-4DB2-BD59-A6C34878D82A}">
                    <a16:rowId xmlns:a16="http://schemas.microsoft.com/office/drawing/2014/main" val="10002"/>
                  </a:ext>
                </a:extLst>
              </a:tr>
              <a:tr h="370840">
                <a:tc>
                  <a:txBody>
                    <a:bodyPr/>
                    <a:lstStyle/>
                    <a:p>
                      <a:r>
                        <a:rPr lang="en-US" dirty="0" smtClean="0"/>
                        <a:t>IGETC</a:t>
                      </a:r>
                      <a:endParaRPr lang="en-US" dirty="0"/>
                    </a:p>
                  </a:txBody>
                  <a:tcPr/>
                </a:tc>
                <a:tc>
                  <a:txBody>
                    <a:bodyPr/>
                    <a:lstStyle/>
                    <a:p>
                      <a:r>
                        <a:rPr lang="en-US" dirty="0" smtClean="0"/>
                        <a:t>CSU and UC determine- submit in Dec</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CSU and UC determine- submit in Dec</a:t>
                      </a:r>
                    </a:p>
                  </a:txBody>
                  <a:tcPr/>
                </a:tc>
                <a:extLst>
                  <a:ext uri="{0D108BD9-81ED-4DB2-BD59-A6C34878D82A}">
                    <a16:rowId xmlns:a16="http://schemas.microsoft.com/office/drawing/2014/main" val="10003"/>
                  </a:ext>
                </a:extLst>
              </a:tr>
              <a:tr h="370840">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0004"/>
                  </a:ext>
                </a:extLst>
              </a:tr>
            </a:tbl>
          </a:graphicData>
        </a:graphic>
      </p:graphicFrame>
      <p:sp>
        <p:nvSpPr>
          <p:cNvPr id="5" name="TextBox 4"/>
          <p:cNvSpPr txBox="1"/>
          <p:nvPr/>
        </p:nvSpPr>
        <p:spPr>
          <a:xfrm>
            <a:off x="838200" y="4696784"/>
            <a:ext cx="10515600" cy="1754326"/>
          </a:xfrm>
          <a:prstGeom prst="rect">
            <a:avLst/>
          </a:prstGeom>
          <a:noFill/>
        </p:spPr>
        <p:txBody>
          <a:bodyPr wrap="square" rtlCol="0">
            <a:spAutoFit/>
          </a:bodyPr>
          <a:lstStyle/>
          <a:p>
            <a:r>
              <a:rPr lang="en-US" dirty="0" smtClean="0"/>
              <a:t>Each course is reviewed by 3 reviewers (both CC and CSU articulation officers) using the Guiding Notes as a reference.  Detailed COR is absolutely critical here.  Local AA GE comes from CSU approval.</a:t>
            </a:r>
          </a:p>
          <a:p>
            <a:endParaRPr lang="en-US" dirty="0" smtClean="0"/>
          </a:p>
          <a:p>
            <a:r>
              <a:rPr lang="en-US" dirty="0" smtClean="0"/>
              <a:t>For </a:t>
            </a:r>
            <a:r>
              <a:rPr lang="en-US" dirty="0"/>
              <a:t>IGETC – course must already be UC </a:t>
            </a:r>
            <a:r>
              <a:rPr lang="en-US" dirty="0" smtClean="0"/>
              <a:t>transferable</a:t>
            </a:r>
          </a:p>
          <a:p>
            <a:endParaRPr lang="en-US" dirty="0"/>
          </a:p>
          <a:p>
            <a:r>
              <a:rPr lang="en-US" dirty="0" smtClean="0"/>
              <a:t>Results available in ~April.</a:t>
            </a:r>
          </a:p>
        </p:txBody>
      </p:sp>
      <p:sp>
        <p:nvSpPr>
          <p:cNvPr id="6" name="TextBox 5"/>
          <p:cNvSpPr txBox="1"/>
          <p:nvPr/>
        </p:nvSpPr>
        <p:spPr>
          <a:xfrm>
            <a:off x="838200" y="1690688"/>
            <a:ext cx="10515600" cy="523220"/>
          </a:xfrm>
          <a:prstGeom prst="rect">
            <a:avLst/>
          </a:prstGeom>
          <a:noFill/>
        </p:spPr>
        <p:txBody>
          <a:bodyPr wrap="square" rtlCol="0">
            <a:spAutoFit/>
          </a:bodyPr>
          <a:lstStyle/>
          <a:p>
            <a:r>
              <a:rPr lang="en-US" sz="2800" b="1" dirty="0" smtClean="0"/>
              <a:t>Do the units from the course count towards General Education (GE)?</a:t>
            </a:r>
            <a:endParaRPr lang="en-US" sz="2800" b="1" dirty="0"/>
          </a:p>
        </p:txBody>
      </p:sp>
    </p:spTree>
    <p:extLst>
      <p:ext uri="{BB962C8B-B14F-4D97-AF65-F5344CB8AC3E}">
        <p14:creationId xmlns:p14="http://schemas.microsoft.com/office/powerpoint/2010/main" val="25265350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600" b="1" dirty="0" smtClean="0"/>
              <a:t>Step 3</a:t>
            </a:r>
            <a:endParaRPr lang="en-US" sz="6600"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074226837"/>
              </p:ext>
            </p:extLst>
          </p:nvPr>
        </p:nvGraphicFramePr>
        <p:xfrm>
          <a:off x="838200" y="2855084"/>
          <a:ext cx="10515600" cy="1854200"/>
        </p:xfrm>
        <a:graphic>
          <a:graphicData uri="http://schemas.openxmlformats.org/drawingml/2006/table">
            <a:tbl>
              <a:tblPr firstRow="1" bandRow="1">
                <a:tableStyleId>{5C22544A-7EE6-4342-B048-85BDC9FD1C3A}</a:tableStyleId>
              </a:tblPr>
              <a:tblGrid>
                <a:gridCol w="2238632">
                  <a:extLst>
                    <a:ext uri="{9D8B030D-6E8A-4147-A177-3AD203B41FA5}">
                      <a16:colId xmlns:a16="http://schemas.microsoft.com/office/drawing/2014/main" val="20000"/>
                    </a:ext>
                  </a:extLst>
                </a:gridCol>
                <a:gridCol w="3954163">
                  <a:extLst>
                    <a:ext uri="{9D8B030D-6E8A-4147-A177-3AD203B41FA5}">
                      <a16:colId xmlns:a16="http://schemas.microsoft.com/office/drawing/2014/main" val="20001"/>
                    </a:ext>
                  </a:extLst>
                </a:gridCol>
                <a:gridCol w="4322805">
                  <a:extLst>
                    <a:ext uri="{9D8B030D-6E8A-4147-A177-3AD203B41FA5}">
                      <a16:colId xmlns:a16="http://schemas.microsoft.com/office/drawing/2014/main" val="20002"/>
                    </a:ext>
                  </a:extLst>
                </a:gridCol>
              </a:tblGrid>
              <a:tr h="370840">
                <a:tc>
                  <a:txBody>
                    <a:bodyPr/>
                    <a:lstStyle/>
                    <a:p>
                      <a:endParaRPr lang="en-US" dirty="0"/>
                    </a:p>
                  </a:txBody>
                  <a:tcPr/>
                </a:tc>
                <a:tc>
                  <a:txBody>
                    <a:bodyPr/>
                    <a:lstStyle/>
                    <a:p>
                      <a:r>
                        <a:rPr lang="en-US" dirty="0" smtClean="0"/>
                        <a:t>CSU</a:t>
                      </a:r>
                      <a:endParaRPr lang="en-US" dirty="0"/>
                    </a:p>
                  </a:txBody>
                  <a:tcPr/>
                </a:tc>
                <a:tc>
                  <a:txBody>
                    <a:bodyPr/>
                    <a:lstStyle/>
                    <a:p>
                      <a:r>
                        <a:rPr lang="en-US" dirty="0" smtClean="0"/>
                        <a:t>UC</a:t>
                      </a:r>
                      <a:endParaRPr lang="en-US" dirty="0"/>
                    </a:p>
                  </a:txBody>
                  <a:tcPr/>
                </a:tc>
                <a:extLst>
                  <a:ext uri="{0D108BD9-81ED-4DB2-BD59-A6C34878D82A}">
                    <a16:rowId xmlns:a16="http://schemas.microsoft.com/office/drawing/2014/main" val="10000"/>
                  </a:ext>
                </a:extLst>
              </a:tr>
              <a:tr h="370840">
                <a:tc>
                  <a:txBody>
                    <a:bodyPr/>
                    <a:lstStyle/>
                    <a:p>
                      <a:r>
                        <a:rPr lang="en-US" dirty="0" smtClean="0"/>
                        <a:t>Course</a:t>
                      </a:r>
                      <a:r>
                        <a:rPr lang="en-US" baseline="0" dirty="0" smtClean="0"/>
                        <a:t> credit</a:t>
                      </a:r>
                      <a:endParaRPr lang="en-US" dirty="0"/>
                    </a:p>
                  </a:txBody>
                  <a:tcPr/>
                </a:tc>
                <a:tc>
                  <a:txBody>
                    <a:bodyPr/>
                    <a:lstStyle/>
                    <a:p>
                      <a:r>
                        <a:rPr lang="en-US" dirty="0" smtClean="0"/>
                        <a:t>CC determine</a:t>
                      </a:r>
                      <a:endParaRPr lang="en-US" dirty="0"/>
                    </a:p>
                  </a:txBody>
                  <a:tcPr/>
                </a:tc>
                <a:tc>
                  <a:txBody>
                    <a:bodyPr/>
                    <a:lstStyle/>
                    <a:p>
                      <a:r>
                        <a:rPr lang="en-US" dirty="0" smtClean="0"/>
                        <a:t>UC – submit in June, results in July</a:t>
                      </a:r>
                      <a:endParaRPr lang="en-US" dirty="0"/>
                    </a:p>
                  </a:txBody>
                  <a:tcPr/>
                </a:tc>
                <a:extLst>
                  <a:ext uri="{0D108BD9-81ED-4DB2-BD59-A6C34878D82A}">
                    <a16:rowId xmlns:a16="http://schemas.microsoft.com/office/drawing/2014/main" val="10001"/>
                  </a:ext>
                </a:extLst>
              </a:tr>
              <a:tr h="370840">
                <a:tc>
                  <a:txBody>
                    <a:bodyPr/>
                    <a:lstStyle/>
                    <a:p>
                      <a:r>
                        <a:rPr lang="en-US" dirty="0" smtClean="0"/>
                        <a:t>CSU</a:t>
                      </a:r>
                      <a:r>
                        <a:rPr lang="en-US" baseline="0" dirty="0" smtClean="0"/>
                        <a:t> GE</a:t>
                      </a:r>
                      <a:endParaRPr lang="en-US" dirty="0"/>
                    </a:p>
                  </a:txBody>
                  <a:tcPr/>
                </a:tc>
                <a:tc>
                  <a:txBody>
                    <a:bodyPr/>
                    <a:lstStyle/>
                    <a:p>
                      <a:r>
                        <a:rPr lang="en-US" dirty="0" smtClean="0"/>
                        <a:t>CSU determine – submit in Dec</a:t>
                      </a:r>
                      <a:endParaRPr lang="en-US" dirty="0"/>
                    </a:p>
                  </a:txBody>
                  <a:tcPr/>
                </a:tc>
                <a:tc>
                  <a:txBody>
                    <a:bodyPr/>
                    <a:lstStyle/>
                    <a:p>
                      <a:endParaRPr lang="en-US"/>
                    </a:p>
                  </a:txBody>
                  <a:tcPr/>
                </a:tc>
                <a:extLst>
                  <a:ext uri="{0D108BD9-81ED-4DB2-BD59-A6C34878D82A}">
                    <a16:rowId xmlns:a16="http://schemas.microsoft.com/office/drawing/2014/main" val="10002"/>
                  </a:ext>
                </a:extLst>
              </a:tr>
              <a:tr h="370840">
                <a:tc>
                  <a:txBody>
                    <a:bodyPr/>
                    <a:lstStyle/>
                    <a:p>
                      <a:r>
                        <a:rPr lang="en-US" dirty="0" smtClean="0"/>
                        <a:t>IGETC</a:t>
                      </a:r>
                      <a:endParaRPr lang="en-US" dirty="0"/>
                    </a:p>
                  </a:txBody>
                  <a:tcPr/>
                </a:tc>
                <a:tc>
                  <a:txBody>
                    <a:bodyPr/>
                    <a:lstStyle/>
                    <a:p>
                      <a:r>
                        <a:rPr lang="en-US" dirty="0" smtClean="0"/>
                        <a:t>CSU and UC determine- submit in Dec</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CSU and UC determine- submit in Dec</a:t>
                      </a:r>
                    </a:p>
                  </a:txBody>
                  <a:tcPr/>
                </a:tc>
                <a:extLst>
                  <a:ext uri="{0D108BD9-81ED-4DB2-BD59-A6C34878D82A}">
                    <a16:rowId xmlns:a16="http://schemas.microsoft.com/office/drawing/2014/main" val="10003"/>
                  </a:ext>
                </a:extLst>
              </a:tr>
              <a:tr h="370840">
                <a:tc>
                  <a:txBody>
                    <a:bodyPr/>
                    <a:lstStyle/>
                    <a:p>
                      <a:r>
                        <a:rPr lang="en-US" dirty="0" smtClean="0"/>
                        <a:t>Course level</a:t>
                      </a:r>
                      <a:endParaRPr lang="en-US" dirty="0"/>
                    </a:p>
                  </a:txBody>
                  <a:tcPr/>
                </a:tc>
                <a:tc>
                  <a:txBody>
                    <a:bodyPr/>
                    <a:lstStyle/>
                    <a:p>
                      <a:r>
                        <a:rPr lang="en-US" dirty="0" smtClean="0"/>
                        <a:t>Individual schools determine</a:t>
                      </a:r>
                      <a:endParaRPr lang="en-US" dirty="0"/>
                    </a:p>
                  </a:txBody>
                  <a:tcPr/>
                </a:tc>
                <a:tc>
                  <a:txBody>
                    <a:bodyPr/>
                    <a:lstStyle/>
                    <a:p>
                      <a:r>
                        <a:rPr lang="en-US" dirty="0" smtClean="0"/>
                        <a:t>Individual schools determine</a:t>
                      </a:r>
                      <a:endParaRPr lang="en-US" dirty="0"/>
                    </a:p>
                  </a:txBody>
                  <a:tcPr/>
                </a:tc>
                <a:extLst>
                  <a:ext uri="{0D108BD9-81ED-4DB2-BD59-A6C34878D82A}">
                    <a16:rowId xmlns:a16="http://schemas.microsoft.com/office/drawing/2014/main" val="10004"/>
                  </a:ext>
                </a:extLst>
              </a:tr>
            </a:tbl>
          </a:graphicData>
        </a:graphic>
      </p:graphicFrame>
      <p:sp>
        <p:nvSpPr>
          <p:cNvPr id="6" name="TextBox 5"/>
          <p:cNvSpPr txBox="1"/>
          <p:nvPr/>
        </p:nvSpPr>
        <p:spPr>
          <a:xfrm>
            <a:off x="838200" y="1690688"/>
            <a:ext cx="10515599" cy="615553"/>
          </a:xfrm>
          <a:prstGeom prst="rect">
            <a:avLst/>
          </a:prstGeom>
          <a:noFill/>
        </p:spPr>
        <p:txBody>
          <a:bodyPr wrap="square" rtlCol="0">
            <a:spAutoFit/>
          </a:bodyPr>
          <a:lstStyle/>
          <a:p>
            <a:pPr algn="ctr"/>
            <a:r>
              <a:rPr lang="en-US" sz="3400" b="1" dirty="0" smtClean="0"/>
              <a:t>Do the units count towards the major at the 4-yr school?</a:t>
            </a:r>
            <a:endParaRPr lang="en-US" sz="3400" b="1" dirty="0"/>
          </a:p>
        </p:txBody>
      </p:sp>
      <p:sp>
        <p:nvSpPr>
          <p:cNvPr id="7" name="TextBox 6"/>
          <p:cNvSpPr txBox="1"/>
          <p:nvPr/>
        </p:nvSpPr>
        <p:spPr>
          <a:xfrm>
            <a:off x="838199" y="5051685"/>
            <a:ext cx="10515600" cy="923330"/>
          </a:xfrm>
          <a:prstGeom prst="rect">
            <a:avLst/>
          </a:prstGeom>
          <a:noFill/>
        </p:spPr>
        <p:txBody>
          <a:bodyPr wrap="square" rtlCol="0">
            <a:spAutoFit/>
          </a:bodyPr>
          <a:lstStyle/>
          <a:p>
            <a:r>
              <a:rPr lang="en-US" dirty="0" smtClean="0"/>
              <a:t>For course articulation to a UC – must already be UC transferable</a:t>
            </a:r>
          </a:p>
          <a:p>
            <a:r>
              <a:rPr lang="en-US" dirty="0" smtClean="0"/>
              <a:t>Most UCs request both the COR and a recent syllabus – goes out for faculty review, any time of year, can happen quickly (1 week) or slowly (more than a year)</a:t>
            </a:r>
            <a:endParaRPr lang="en-US" dirty="0"/>
          </a:p>
        </p:txBody>
      </p:sp>
    </p:spTree>
    <p:extLst>
      <p:ext uri="{BB962C8B-B14F-4D97-AF65-F5344CB8AC3E}">
        <p14:creationId xmlns:p14="http://schemas.microsoft.com/office/powerpoint/2010/main" val="15057468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600" b="1" dirty="0" smtClean="0"/>
              <a:t>Summary</a:t>
            </a:r>
            <a:endParaRPr lang="en-US" sz="6600"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208889970"/>
              </p:ext>
            </p:extLst>
          </p:nvPr>
        </p:nvGraphicFramePr>
        <p:xfrm>
          <a:off x="751703" y="2270468"/>
          <a:ext cx="10515600" cy="1854200"/>
        </p:xfrm>
        <a:graphic>
          <a:graphicData uri="http://schemas.openxmlformats.org/drawingml/2006/table">
            <a:tbl>
              <a:tblPr firstRow="1" bandRow="1">
                <a:tableStyleId>{5C22544A-7EE6-4342-B048-85BDC9FD1C3A}</a:tableStyleId>
              </a:tblPr>
              <a:tblGrid>
                <a:gridCol w="2238632">
                  <a:extLst>
                    <a:ext uri="{9D8B030D-6E8A-4147-A177-3AD203B41FA5}">
                      <a16:colId xmlns:a16="http://schemas.microsoft.com/office/drawing/2014/main" val="20000"/>
                    </a:ext>
                  </a:extLst>
                </a:gridCol>
                <a:gridCol w="3954163">
                  <a:extLst>
                    <a:ext uri="{9D8B030D-6E8A-4147-A177-3AD203B41FA5}">
                      <a16:colId xmlns:a16="http://schemas.microsoft.com/office/drawing/2014/main" val="20001"/>
                    </a:ext>
                  </a:extLst>
                </a:gridCol>
                <a:gridCol w="4322805">
                  <a:extLst>
                    <a:ext uri="{9D8B030D-6E8A-4147-A177-3AD203B41FA5}">
                      <a16:colId xmlns:a16="http://schemas.microsoft.com/office/drawing/2014/main" val="20002"/>
                    </a:ext>
                  </a:extLst>
                </a:gridCol>
              </a:tblGrid>
              <a:tr h="370840">
                <a:tc>
                  <a:txBody>
                    <a:bodyPr/>
                    <a:lstStyle/>
                    <a:p>
                      <a:endParaRPr lang="en-US" dirty="0"/>
                    </a:p>
                  </a:txBody>
                  <a:tcPr/>
                </a:tc>
                <a:tc>
                  <a:txBody>
                    <a:bodyPr/>
                    <a:lstStyle/>
                    <a:p>
                      <a:r>
                        <a:rPr lang="en-US" dirty="0" smtClean="0"/>
                        <a:t>CSU</a:t>
                      </a:r>
                      <a:endParaRPr lang="en-US" dirty="0"/>
                    </a:p>
                  </a:txBody>
                  <a:tcPr/>
                </a:tc>
                <a:tc>
                  <a:txBody>
                    <a:bodyPr/>
                    <a:lstStyle/>
                    <a:p>
                      <a:r>
                        <a:rPr lang="en-US" dirty="0" smtClean="0"/>
                        <a:t>UC</a:t>
                      </a:r>
                      <a:endParaRPr lang="en-US" dirty="0"/>
                    </a:p>
                  </a:txBody>
                  <a:tcPr/>
                </a:tc>
                <a:extLst>
                  <a:ext uri="{0D108BD9-81ED-4DB2-BD59-A6C34878D82A}">
                    <a16:rowId xmlns:a16="http://schemas.microsoft.com/office/drawing/2014/main" val="10000"/>
                  </a:ext>
                </a:extLst>
              </a:tr>
              <a:tr h="370840">
                <a:tc>
                  <a:txBody>
                    <a:bodyPr/>
                    <a:lstStyle/>
                    <a:p>
                      <a:r>
                        <a:rPr lang="en-US" dirty="0" smtClean="0"/>
                        <a:t>Course</a:t>
                      </a:r>
                      <a:r>
                        <a:rPr lang="en-US" baseline="0" dirty="0" smtClean="0"/>
                        <a:t> credit</a:t>
                      </a:r>
                      <a:endParaRPr lang="en-US" dirty="0"/>
                    </a:p>
                  </a:txBody>
                  <a:tcPr/>
                </a:tc>
                <a:tc>
                  <a:txBody>
                    <a:bodyPr/>
                    <a:lstStyle/>
                    <a:p>
                      <a:r>
                        <a:rPr lang="en-US" dirty="0" smtClean="0"/>
                        <a:t>CC determine</a:t>
                      </a:r>
                      <a:endParaRPr lang="en-US" dirty="0"/>
                    </a:p>
                  </a:txBody>
                  <a:tcPr/>
                </a:tc>
                <a:tc>
                  <a:txBody>
                    <a:bodyPr/>
                    <a:lstStyle/>
                    <a:p>
                      <a:r>
                        <a:rPr lang="en-US" dirty="0" smtClean="0"/>
                        <a:t>UC – submit in June, results in July</a:t>
                      </a:r>
                      <a:endParaRPr lang="en-US" dirty="0"/>
                    </a:p>
                  </a:txBody>
                  <a:tcPr/>
                </a:tc>
                <a:extLst>
                  <a:ext uri="{0D108BD9-81ED-4DB2-BD59-A6C34878D82A}">
                    <a16:rowId xmlns:a16="http://schemas.microsoft.com/office/drawing/2014/main" val="10001"/>
                  </a:ext>
                </a:extLst>
              </a:tr>
              <a:tr h="370840">
                <a:tc>
                  <a:txBody>
                    <a:bodyPr/>
                    <a:lstStyle/>
                    <a:p>
                      <a:r>
                        <a:rPr lang="en-US" dirty="0" smtClean="0"/>
                        <a:t>CSU</a:t>
                      </a:r>
                      <a:r>
                        <a:rPr lang="en-US" baseline="0" dirty="0" smtClean="0"/>
                        <a:t> GE</a:t>
                      </a:r>
                      <a:endParaRPr lang="en-US" dirty="0"/>
                    </a:p>
                  </a:txBody>
                  <a:tcPr/>
                </a:tc>
                <a:tc>
                  <a:txBody>
                    <a:bodyPr/>
                    <a:lstStyle/>
                    <a:p>
                      <a:r>
                        <a:rPr lang="en-US" dirty="0" smtClean="0"/>
                        <a:t>CSU determine – submit in Dec</a:t>
                      </a:r>
                      <a:endParaRPr lang="en-US" dirty="0"/>
                    </a:p>
                  </a:txBody>
                  <a:tcPr/>
                </a:tc>
                <a:tc>
                  <a:txBody>
                    <a:bodyPr/>
                    <a:lstStyle/>
                    <a:p>
                      <a:endParaRPr lang="en-US"/>
                    </a:p>
                  </a:txBody>
                  <a:tcPr/>
                </a:tc>
                <a:extLst>
                  <a:ext uri="{0D108BD9-81ED-4DB2-BD59-A6C34878D82A}">
                    <a16:rowId xmlns:a16="http://schemas.microsoft.com/office/drawing/2014/main" val="10002"/>
                  </a:ext>
                </a:extLst>
              </a:tr>
              <a:tr h="370840">
                <a:tc>
                  <a:txBody>
                    <a:bodyPr/>
                    <a:lstStyle/>
                    <a:p>
                      <a:r>
                        <a:rPr lang="en-US" dirty="0" smtClean="0"/>
                        <a:t>IGETC</a:t>
                      </a:r>
                      <a:endParaRPr lang="en-US" dirty="0"/>
                    </a:p>
                  </a:txBody>
                  <a:tcPr/>
                </a:tc>
                <a:tc>
                  <a:txBody>
                    <a:bodyPr/>
                    <a:lstStyle/>
                    <a:p>
                      <a:r>
                        <a:rPr lang="en-US" dirty="0" smtClean="0"/>
                        <a:t>CSU and UC determine- submit in Dec</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CSU and UC determine- submit in Dec</a:t>
                      </a:r>
                    </a:p>
                  </a:txBody>
                  <a:tcPr/>
                </a:tc>
                <a:extLst>
                  <a:ext uri="{0D108BD9-81ED-4DB2-BD59-A6C34878D82A}">
                    <a16:rowId xmlns:a16="http://schemas.microsoft.com/office/drawing/2014/main" val="10003"/>
                  </a:ext>
                </a:extLst>
              </a:tr>
              <a:tr h="370840">
                <a:tc>
                  <a:txBody>
                    <a:bodyPr/>
                    <a:lstStyle/>
                    <a:p>
                      <a:r>
                        <a:rPr lang="en-US" dirty="0" smtClean="0"/>
                        <a:t>Course level</a:t>
                      </a:r>
                      <a:endParaRPr lang="en-US" dirty="0"/>
                    </a:p>
                  </a:txBody>
                  <a:tcPr/>
                </a:tc>
                <a:tc>
                  <a:txBody>
                    <a:bodyPr/>
                    <a:lstStyle/>
                    <a:p>
                      <a:r>
                        <a:rPr lang="en-US" dirty="0" smtClean="0"/>
                        <a:t>Individual schools determine</a:t>
                      </a:r>
                      <a:endParaRPr lang="en-US" dirty="0"/>
                    </a:p>
                  </a:txBody>
                  <a:tcPr/>
                </a:tc>
                <a:tc>
                  <a:txBody>
                    <a:bodyPr/>
                    <a:lstStyle/>
                    <a:p>
                      <a:r>
                        <a:rPr lang="en-US" dirty="0" smtClean="0"/>
                        <a:t>Individual schools determine</a:t>
                      </a:r>
                      <a:endParaRPr lang="en-US" dirty="0"/>
                    </a:p>
                  </a:txBody>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387183482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dirty="0" smtClean="0"/>
              <a:t>What is C-ID and how does it help?</a:t>
            </a:r>
            <a:endParaRPr lang="en-US" sz="5400" b="1" dirty="0"/>
          </a:p>
        </p:txBody>
      </p:sp>
      <p:sp>
        <p:nvSpPr>
          <p:cNvPr id="3" name="Content Placeholder 2"/>
          <p:cNvSpPr>
            <a:spLocks noGrp="1"/>
          </p:cNvSpPr>
          <p:nvPr>
            <p:ph idx="1"/>
          </p:nvPr>
        </p:nvSpPr>
        <p:spPr/>
        <p:txBody>
          <a:bodyPr/>
          <a:lstStyle/>
          <a:p>
            <a:pPr>
              <a:buFont typeface="Wingdings" panose="05000000000000000000" pitchFamily="2" charset="2"/>
              <a:buChar char="§"/>
            </a:pPr>
            <a:r>
              <a:rPr lang="en-US" dirty="0" smtClean="0"/>
              <a:t>Course identification numbering system</a:t>
            </a:r>
          </a:p>
          <a:p>
            <a:pPr lvl="1">
              <a:buFont typeface="Wingdings" panose="05000000000000000000" pitchFamily="2" charset="2"/>
              <a:buChar char="§"/>
            </a:pPr>
            <a:r>
              <a:rPr lang="en-US" dirty="0" smtClean="0"/>
              <a:t>CSU/CC faculty write a descriptor, which is vetted by faculty in both systems</a:t>
            </a:r>
            <a:endParaRPr lang="en-US" dirty="0"/>
          </a:p>
          <a:p>
            <a:pPr lvl="1">
              <a:buFont typeface="Wingdings" panose="05000000000000000000" pitchFamily="2" charset="2"/>
              <a:buChar char="§"/>
            </a:pPr>
            <a:r>
              <a:rPr lang="en-US" dirty="0" smtClean="0"/>
              <a:t>CC submit courses to review – Are they equivalent to the descriptor?</a:t>
            </a:r>
          </a:p>
          <a:p>
            <a:pPr lvl="2">
              <a:buFont typeface="Wingdings" panose="05000000000000000000" pitchFamily="2" charset="2"/>
              <a:buChar char="§"/>
            </a:pPr>
            <a:r>
              <a:rPr lang="en-US" dirty="0" smtClean="0"/>
              <a:t>Review by both CSU and CC discipline faculty – can take up to 2 years for review, some disciplines are pickier than others</a:t>
            </a:r>
            <a:endParaRPr lang="en-US" dirty="0"/>
          </a:p>
          <a:p>
            <a:pPr lvl="2">
              <a:buFont typeface="Wingdings" panose="05000000000000000000" pitchFamily="2" charset="2"/>
              <a:buChar char="§"/>
            </a:pPr>
            <a:r>
              <a:rPr lang="en-US" dirty="0" smtClean="0"/>
              <a:t>Course can be approved, conditionally approved or not approved</a:t>
            </a:r>
          </a:p>
          <a:p>
            <a:pPr lvl="2">
              <a:buFont typeface="Wingdings" panose="05000000000000000000" pitchFamily="2" charset="2"/>
              <a:buChar char="§"/>
            </a:pPr>
            <a:r>
              <a:rPr lang="en-US" dirty="0" smtClean="0"/>
              <a:t>Prerequisites and units on the descriptor are the minimum</a:t>
            </a:r>
            <a:endParaRPr lang="en-US" dirty="0"/>
          </a:p>
          <a:p>
            <a:pPr>
              <a:buFont typeface="Wingdings" panose="05000000000000000000" pitchFamily="2" charset="2"/>
              <a:buChar char="§"/>
            </a:pPr>
            <a:r>
              <a:rPr lang="en-US" dirty="0" smtClean="0"/>
              <a:t>Now seeing course to course articulation based on C-ID approvals and also seeing interest from UC faculty</a:t>
            </a:r>
          </a:p>
          <a:p>
            <a:pPr lvl="1">
              <a:buFont typeface="Wingdings" panose="05000000000000000000" pitchFamily="2" charset="2"/>
              <a:buChar char="§"/>
            </a:pPr>
            <a:r>
              <a:rPr lang="en-US" dirty="0" smtClean="0"/>
              <a:t>Understanding of the reduction in workload for course articulation</a:t>
            </a:r>
          </a:p>
        </p:txBody>
      </p:sp>
    </p:spTree>
    <p:extLst>
      <p:ext uri="{BB962C8B-B14F-4D97-AF65-F5344CB8AC3E}">
        <p14:creationId xmlns:p14="http://schemas.microsoft.com/office/powerpoint/2010/main" val="24709681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600" b="1" dirty="0" smtClean="0"/>
              <a:t>Test </a:t>
            </a:r>
            <a:r>
              <a:rPr lang="en-US" sz="6600" b="1" smtClean="0"/>
              <a:t>your understanding</a:t>
            </a:r>
            <a:endParaRPr lang="en-US" sz="6600" b="1" dirty="0"/>
          </a:p>
        </p:txBody>
      </p:sp>
      <p:graphicFrame>
        <p:nvGraphicFramePr>
          <p:cNvPr id="4" name="Content Placeholder 3"/>
          <p:cNvGraphicFramePr>
            <a:graphicFrameLocks noGrp="1"/>
          </p:cNvGraphicFramePr>
          <p:nvPr>
            <p:ph idx="1"/>
            <p:extLst/>
          </p:nvPr>
        </p:nvGraphicFramePr>
        <p:xfrm>
          <a:off x="838200" y="4548237"/>
          <a:ext cx="10515600" cy="1854200"/>
        </p:xfrm>
        <a:graphic>
          <a:graphicData uri="http://schemas.openxmlformats.org/drawingml/2006/table">
            <a:tbl>
              <a:tblPr firstRow="1" bandRow="1">
                <a:tableStyleId>{5C22544A-7EE6-4342-B048-85BDC9FD1C3A}</a:tableStyleId>
              </a:tblPr>
              <a:tblGrid>
                <a:gridCol w="2238632">
                  <a:extLst>
                    <a:ext uri="{9D8B030D-6E8A-4147-A177-3AD203B41FA5}">
                      <a16:colId xmlns:a16="http://schemas.microsoft.com/office/drawing/2014/main" val="20000"/>
                    </a:ext>
                  </a:extLst>
                </a:gridCol>
                <a:gridCol w="3954163">
                  <a:extLst>
                    <a:ext uri="{9D8B030D-6E8A-4147-A177-3AD203B41FA5}">
                      <a16:colId xmlns:a16="http://schemas.microsoft.com/office/drawing/2014/main" val="20001"/>
                    </a:ext>
                  </a:extLst>
                </a:gridCol>
                <a:gridCol w="4322805">
                  <a:extLst>
                    <a:ext uri="{9D8B030D-6E8A-4147-A177-3AD203B41FA5}">
                      <a16:colId xmlns:a16="http://schemas.microsoft.com/office/drawing/2014/main" val="20002"/>
                    </a:ext>
                  </a:extLst>
                </a:gridCol>
              </a:tblGrid>
              <a:tr h="370840">
                <a:tc>
                  <a:txBody>
                    <a:bodyPr/>
                    <a:lstStyle/>
                    <a:p>
                      <a:endParaRPr lang="en-US" dirty="0"/>
                    </a:p>
                  </a:txBody>
                  <a:tcPr/>
                </a:tc>
                <a:tc>
                  <a:txBody>
                    <a:bodyPr/>
                    <a:lstStyle/>
                    <a:p>
                      <a:r>
                        <a:rPr lang="en-US" dirty="0" smtClean="0"/>
                        <a:t>CSU</a:t>
                      </a:r>
                      <a:endParaRPr lang="en-US" dirty="0"/>
                    </a:p>
                  </a:txBody>
                  <a:tcPr/>
                </a:tc>
                <a:tc>
                  <a:txBody>
                    <a:bodyPr/>
                    <a:lstStyle/>
                    <a:p>
                      <a:r>
                        <a:rPr lang="en-US" dirty="0" smtClean="0"/>
                        <a:t>UC</a:t>
                      </a:r>
                      <a:endParaRPr lang="en-US" dirty="0"/>
                    </a:p>
                  </a:txBody>
                  <a:tcPr/>
                </a:tc>
                <a:extLst>
                  <a:ext uri="{0D108BD9-81ED-4DB2-BD59-A6C34878D82A}">
                    <a16:rowId xmlns:a16="http://schemas.microsoft.com/office/drawing/2014/main" val="10000"/>
                  </a:ext>
                </a:extLst>
              </a:tr>
              <a:tr h="370840">
                <a:tc>
                  <a:txBody>
                    <a:bodyPr/>
                    <a:lstStyle/>
                    <a:p>
                      <a:r>
                        <a:rPr lang="en-US" dirty="0" smtClean="0"/>
                        <a:t>Course</a:t>
                      </a:r>
                      <a:r>
                        <a:rPr lang="en-US" baseline="0" dirty="0" smtClean="0"/>
                        <a:t> credit</a:t>
                      </a:r>
                      <a:endParaRPr lang="en-US" dirty="0"/>
                    </a:p>
                  </a:txBody>
                  <a:tcPr/>
                </a:tc>
                <a:tc>
                  <a:txBody>
                    <a:bodyPr/>
                    <a:lstStyle/>
                    <a:p>
                      <a:r>
                        <a:rPr lang="en-US" dirty="0" smtClean="0"/>
                        <a:t>CC determine</a:t>
                      </a:r>
                      <a:endParaRPr lang="en-US" dirty="0"/>
                    </a:p>
                  </a:txBody>
                  <a:tcPr/>
                </a:tc>
                <a:tc>
                  <a:txBody>
                    <a:bodyPr/>
                    <a:lstStyle/>
                    <a:p>
                      <a:r>
                        <a:rPr lang="en-US" dirty="0" smtClean="0"/>
                        <a:t>UC – submit in June</a:t>
                      </a:r>
                      <a:endParaRPr lang="en-US" dirty="0"/>
                    </a:p>
                  </a:txBody>
                  <a:tcPr/>
                </a:tc>
                <a:extLst>
                  <a:ext uri="{0D108BD9-81ED-4DB2-BD59-A6C34878D82A}">
                    <a16:rowId xmlns:a16="http://schemas.microsoft.com/office/drawing/2014/main" val="10001"/>
                  </a:ext>
                </a:extLst>
              </a:tr>
              <a:tr h="370840">
                <a:tc>
                  <a:txBody>
                    <a:bodyPr/>
                    <a:lstStyle/>
                    <a:p>
                      <a:r>
                        <a:rPr lang="en-US" dirty="0" smtClean="0"/>
                        <a:t>CSU</a:t>
                      </a:r>
                      <a:r>
                        <a:rPr lang="en-US" baseline="0" dirty="0" smtClean="0"/>
                        <a:t> GE</a:t>
                      </a:r>
                      <a:endParaRPr lang="en-US" dirty="0"/>
                    </a:p>
                  </a:txBody>
                  <a:tcPr/>
                </a:tc>
                <a:tc>
                  <a:txBody>
                    <a:bodyPr/>
                    <a:lstStyle/>
                    <a:p>
                      <a:r>
                        <a:rPr lang="en-US" dirty="0" smtClean="0"/>
                        <a:t>CSU determine – submit in Dec</a:t>
                      </a:r>
                      <a:endParaRPr lang="en-US" dirty="0"/>
                    </a:p>
                  </a:txBody>
                  <a:tcPr/>
                </a:tc>
                <a:tc>
                  <a:txBody>
                    <a:bodyPr/>
                    <a:lstStyle/>
                    <a:p>
                      <a:endParaRPr lang="en-US"/>
                    </a:p>
                  </a:txBody>
                  <a:tcPr/>
                </a:tc>
                <a:extLst>
                  <a:ext uri="{0D108BD9-81ED-4DB2-BD59-A6C34878D82A}">
                    <a16:rowId xmlns:a16="http://schemas.microsoft.com/office/drawing/2014/main" val="10002"/>
                  </a:ext>
                </a:extLst>
              </a:tr>
              <a:tr h="370840">
                <a:tc>
                  <a:txBody>
                    <a:bodyPr/>
                    <a:lstStyle/>
                    <a:p>
                      <a:r>
                        <a:rPr lang="en-US" dirty="0" smtClean="0"/>
                        <a:t>IGETC</a:t>
                      </a:r>
                      <a:endParaRPr lang="en-US" dirty="0"/>
                    </a:p>
                  </a:txBody>
                  <a:tcPr/>
                </a:tc>
                <a:tc>
                  <a:txBody>
                    <a:bodyPr/>
                    <a:lstStyle/>
                    <a:p>
                      <a:r>
                        <a:rPr lang="en-US" dirty="0" smtClean="0"/>
                        <a:t>CSU and UC determine- submit in Dec</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CSU and UC determine- submit in Dec</a:t>
                      </a:r>
                    </a:p>
                  </a:txBody>
                  <a:tcPr/>
                </a:tc>
                <a:extLst>
                  <a:ext uri="{0D108BD9-81ED-4DB2-BD59-A6C34878D82A}">
                    <a16:rowId xmlns:a16="http://schemas.microsoft.com/office/drawing/2014/main" val="10003"/>
                  </a:ext>
                </a:extLst>
              </a:tr>
              <a:tr h="370840">
                <a:tc>
                  <a:txBody>
                    <a:bodyPr/>
                    <a:lstStyle/>
                    <a:p>
                      <a:r>
                        <a:rPr lang="en-US" dirty="0" smtClean="0"/>
                        <a:t>Course level</a:t>
                      </a:r>
                      <a:endParaRPr lang="en-US" dirty="0"/>
                    </a:p>
                  </a:txBody>
                  <a:tcPr/>
                </a:tc>
                <a:tc>
                  <a:txBody>
                    <a:bodyPr/>
                    <a:lstStyle/>
                    <a:p>
                      <a:r>
                        <a:rPr lang="en-US" dirty="0" smtClean="0"/>
                        <a:t>Individual schools determine</a:t>
                      </a:r>
                      <a:endParaRPr lang="en-US" dirty="0"/>
                    </a:p>
                  </a:txBody>
                  <a:tcPr/>
                </a:tc>
                <a:tc>
                  <a:txBody>
                    <a:bodyPr/>
                    <a:lstStyle/>
                    <a:p>
                      <a:r>
                        <a:rPr lang="en-US" dirty="0" smtClean="0"/>
                        <a:t>Individual schools determine</a:t>
                      </a:r>
                      <a:endParaRPr lang="en-US" dirty="0"/>
                    </a:p>
                  </a:txBody>
                  <a:tcPr/>
                </a:tc>
                <a:extLst>
                  <a:ext uri="{0D108BD9-81ED-4DB2-BD59-A6C34878D82A}">
                    <a16:rowId xmlns:a16="http://schemas.microsoft.com/office/drawing/2014/main" val="10004"/>
                  </a:ext>
                </a:extLst>
              </a:tr>
            </a:tbl>
          </a:graphicData>
        </a:graphic>
      </p:graphicFrame>
      <p:sp>
        <p:nvSpPr>
          <p:cNvPr id="6" name="TextBox 5"/>
          <p:cNvSpPr txBox="1"/>
          <p:nvPr/>
        </p:nvSpPr>
        <p:spPr>
          <a:xfrm>
            <a:off x="838200" y="1690688"/>
            <a:ext cx="10515600" cy="1200329"/>
          </a:xfrm>
          <a:prstGeom prst="rect">
            <a:avLst/>
          </a:prstGeom>
          <a:noFill/>
        </p:spPr>
        <p:txBody>
          <a:bodyPr wrap="square" rtlCol="0">
            <a:spAutoFit/>
          </a:bodyPr>
          <a:lstStyle/>
          <a:p>
            <a:r>
              <a:rPr lang="en-US" sz="2400" dirty="0" smtClean="0"/>
              <a:t>1) A new biology course is approved by the Cañada College curriculum committee in Sept. 2016.  When is the earliest that it could be articulated for the Biology major at San Jose State University?</a:t>
            </a:r>
          </a:p>
        </p:txBody>
      </p:sp>
      <p:sp>
        <p:nvSpPr>
          <p:cNvPr id="8" name="TextBox 7"/>
          <p:cNvSpPr txBox="1"/>
          <p:nvPr/>
        </p:nvSpPr>
        <p:spPr>
          <a:xfrm>
            <a:off x="838200" y="3016251"/>
            <a:ext cx="10515600" cy="461665"/>
          </a:xfrm>
          <a:prstGeom prst="rect">
            <a:avLst/>
          </a:prstGeom>
          <a:noFill/>
        </p:spPr>
        <p:txBody>
          <a:bodyPr wrap="square" rtlCol="0">
            <a:spAutoFit/>
          </a:bodyPr>
          <a:lstStyle/>
          <a:p>
            <a:r>
              <a:rPr lang="en-US" sz="2400" dirty="0"/>
              <a:t>2) …for GE at San Jose State</a:t>
            </a:r>
            <a:r>
              <a:rPr lang="en-US" sz="2400" dirty="0" smtClean="0"/>
              <a:t>?</a:t>
            </a:r>
            <a:endParaRPr lang="en-US" sz="2400" dirty="0"/>
          </a:p>
        </p:txBody>
      </p:sp>
      <p:sp>
        <p:nvSpPr>
          <p:cNvPr id="9" name="TextBox 8"/>
          <p:cNvSpPr txBox="1"/>
          <p:nvPr/>
        </p:nvSpPr>
        <p:spPr>
          <a:xfrm>
            <a:off x="838200" y="3682314"/>
            <a:ext cx="10515600" cy="461665"/>
          </a:xfrm>
          <a:prstGeom prst="rect">
            <a:avLst/>
          </a:prstGeom>
          <a:noFill/>
        </p:spPr>
        <p:txBody>
          <a:bodyPr wrap="square" rtlCol="0">
            <a:spAutoFit/>
          </a:bodyPr>
          <a:lstStyle/>
          <a:p>
            <a:r>
              <a:rPr lang="en-US" sz="2400" dirty="0" smtClean="0"/>
              <a:t>3</a:t>
            </a:r>
            <a:r>
              <a:rPr lang="en-US" sz="2400" dirty="0"/>
              <a:t>) What if the course was approved by the curriculum committee in April </a:t>
            </a:r>
            <a:r>
              <a:rPr lang="en-US" sz="2400" dirty="0" smtClean="0"/>
              <a:t>2016?</a:t>
            </a:r>
            <a:endParaRPr lang="en-US" sz="2400" dirty="0"/>
          </a:p>
        </p:txBody>
      </p:sp>
    </p:spTree>
    <p:extLst>
      <p:ext uri="{BB962C8B-B14F-4D97-AF65-F5344CB8AC3E}">
        <p14:creationId xmlns:p14="http://schemas.microsoft.com/office/powerpoint/2010/main" val="39181762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600" b="1" dirty="0" smtClean="0"/>
              <a:t>Test </a:t>
            </a:r>
            <a:r>
              <a:rPr lang="en-US" sz="6600" b="1" smtClean="0"/>
              <a:t>your understanding</a:t>
            </a:r>
            <a:endParaRPr lang="en-US" sz="6600" b="1" dirty="0"/>
          </a:p>
        </p:txBody>
      </p:sp>
      <p:graphicFrame>
        <p:nvGraphicFramePr>
          <p:cNvPr id="4" name="Content Placeholder 3"/>
          <p:cNvGraphicFramePr>
            <a:graphicFrameLocks noGrp="1"/>
          </p:cNvGraphicFramePr>
          <p:nvPr>
            <p:ph idx="1"/>
            <p:extLst/>
          </p:nvPr>
        </p:nvGraphicFramePr>
        <p:xfrm>
          <a:off x="838200" y="4548237"/>
          <a:ext cx="10515600" cy="1854200"/>
        </p:xfrm>
        <a:graphic>
          <a:graphicData uri="http://schemas.openxmlformats.org/drawingml/2006/table">
            <a:tbl>
              <a:tblPr firstRow="1" bandRow="1">
                <a:tableStyleId>{5C22544A-7EE6-4342-B048-85BDC9FD1C3A}</a:tableStyleId>
              </a:tblPr>
              <a:tblGrid>
                <a:gridCol w="2238632">
                  <a:extLst>
                    <a:ext uri="{9D8B030D-6E8A-4147-A177-3AD203B41FA5}">
                      <a16:colId xmlns:a16="http://schemas.microsoft.com/office/drawing/2014/main" val="20000"/>
                    </a:ext>
                  </a:extLst>
                </a:gridCol>
                <a:gridCol w="3954163">
                  <a:extLst>
                    <a:ext uri="{9D8B030D-6E8A-4147-A177-3AD203B41FA5}">
                      <a16:colId xmlns:a16="http://schemas.microsoft.com/office/drawing/2014/main" val="20001"/>
                    </a:ext>
                  </a:extLst>
                </a:gridCol>
                <a:gridCol w="4322805">
                  <a:extLst>
                    <a:ext uri="{9D8B030D-6E8A-4147-A177-3AD203B41FA5}">
                      <a16:colId xmlns:a16="http://schemas.microsoft.com/office/drawing/2014/main" val="20002"/>
                    </a:ext>
                  </a:extLst>
                </a:gridCol>
              </a:tblGrid>
              <a:tr h="370840">
                <a:tc>
                  <a:txBody>
                    <a:bodyPr/>
                    <a:lstStyle/>
                    <a:p>
                      <a:endParaRPr lang="en-US" dirty="0"/>
                    </a:p>
                  </a:txBody>
                  <a:tcPr/>
                </a:tc>
                <a:tc>
                  <a:txBody>
                    <a:bodyPr/>
                    <a:lstStyle/>
                    <a:p>
                      <a:r>
                        <a:rPr lang="en-US" dirty="0" smtClean="0"/>
                        <a:t>CSU</a:t>
                      </a:r>
                      <a:endParaRPr lang="en-US" dirty="0"/>
                    </a:p>
                  </a:txBody>
                  <a:tcPr/>
                </a:tc>
                <a:tc>
                  <a:txBody>
                    <a:bodyPr/>
                    <a:lstStyle/>
                    <a:p>
                      <a:r>
                        <a:rPr lang="en-US" dirty="0" smtClean="0"/>
                        <a:t>UC</a:t>
                      </a:r>
                      <a:endParaRPr lang="en-US" dirty="0"/>
                    </a:p>
                  </a:txBody>
                  <a:tcPr/>
                </a:tc>
                <a:extLst>
                  <a:ext uri="{0D108BD9-81ED-4DB2-BD59-A6C34878D82A}">
                    <a16:rowId xmlns:a16="http://schemas.microsoft.com/office/drawing/2014/main" val="10000"/>
                  </a:ext>
                </a:extLst>
              </a:tr>
              <a:tr h="370840">
                <a:tc>
                  <a:txBody>
                    <a:bodyPr/>
                    <a:lstStyle/>
                    <a:p>
                      <a:r>
                        <a:rPr lang="en-US" dirty="0" smtClean="0"/>
                        <a:t>Course</a:t>
                      </a:r>
                      <a:r>
                        <a:rPr lang="en-US" baseline="0" dirty="0" smtClean="0"/>
                        <a:t> credit</a:t>
                      </a:r>
                      <a:endParaRPr lang="en-US" dirty="0"/>
                    </a:p>
                  </a:txBody>
                  <a:tcPr/>
                </a:tc>
                <a:tc>
                  <a:txBody>
                    <a:bodyPr/>
                    <a:lstStyle/>
                    <a:p>
                      <a:r>
                        <a:rPr lang="en-US" dirty="0" smtClean="0"/>
                        <a:t>CC determine</a:t>
                      </a:r>
                      <a:endParaRPr lang="en-US" dirty="0"/>
                    </a:p>
                  </a:txBody>
                  <a:tcPr/>
                </a:tc>
                <a:tc>
                  <a:txBody>
                    <a:bodyPr/>
                    <a:lstStyle/>
                    <a:p>
                      <a:r>
                        <a:rPr lang="en-US" dirty="0" smtClean="0"/>
                        <a:t>UC – submit in June</a:t>
                      </a:r>
                      <a:endParaRPr lang="en-US" dirty="0"/>
                    </a:p>
                  </a:txBody>
                  <a:tcPr/>
                </a:tc>
                <a:extLst>
                  <a:ext uri="{0D108BD9-81ED-4DB2-BD59-A6C34878D82A}">
                    <a16:rowId xmlns:a16="http://schemas.microsoft.com/office/drawing/2014/main" val="10001"/>
                  </a:ext>
                </a:extLst>
              </a:tr>
              <a:tr h="370840">
                <a:tc>
                  <a:txBody>
                    <a:bodyPr/>
                    <a:lstStyle/>
                    <a:p>
                      <a:r>
                        <a:rPr lang="en-US" dirty="0" smtClean="0"/>
                        <a:t>CSU</a:t>
                      </a:r>
                      <a:r>
                        <a:rPr lang="en-US" baseline="0" dirty="0" smtClean="0"/>
                        <a:t> GE</a:t>
                      </a:r>
                      <a:endParaRPr lang="en-US" dirty="0"/>
                    </a:p>
                  </a:txBody>
                  <a:tcPr/>
                </a:tc>
                <a:tc>
                  <a:txBody>
                    <a:bodyPr/>
                    <a:lstStyle/>
                    <a:p>
                      <a:r>
                        <a:rPr lang="en-US" dirty="0" smtClean="0"/>
                        <a:t>CSU determine – submit in Dec</a:t>
                      </a:r>
                      <a:endParaRPr lang="en-US" dirty="0"/>
                    </a:p>
                  </a:txBody>
                  <a:tcPr/>
                </a:tc>
                <a:tc>
                  <a:txBody>
                    <a:bodyPr/>
                    <a:lstStyle/>
                    <a:p>
                      <a:endParaRPr lang="en-US"/>
                    </a:p>
                  </a:txBody>
                  <a:tcPr/>
                </a:tc>
                <a:extLst>
                  <a:ext uri="{0D108BD9-81ED-4DB2-BD59-A6C34878D82A}">
                    <a16:rowId xmlns:a16="http://schemas.microsoft.com/office/drawing/2014/main" val="10002"/>
                  </a:ext>
                </a:extLst>
              </a:tr>
              <a:tr h="370840">
                <a:tc>
                  <a:txBody>
                    <a:bodyPr/>
                    <a:lstStyle/>
                    <a:p>
                      <a:r>
                        <a:rPr lang="en-US" dirty="0" smtClean="0"/>
                        <a:t>IGETC</a:t>
                      </a:r>
                      <a:endParaRPr lang="en-US" dirty="0"/>
                    </a:p>
                  </a:txBody>
                  <a:tcPr/>
                </a:tc>
                <a:tc>
                  <a:txBody>
                    <a:bodyPr/>
                    <a:lstStyle/>
                    <a:p>
                      <a:r>
                        <a:rPr lang="en-US" dirty="0" smtClean="0"/>
                        <a:t>CSU and UC determine- submit in Dec</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CSU and UC determine- submit in Dec</a:t>
                      </a:r>
                    </a:p>
                  </a:txBody>
                  <a:tcPr/>
                </a:tc>
                <a:extLst>
                  <a:ext uri="{0D108BD9-81ED-4DB2-BD59-A6C34878D82A}">
                    <a16:rowId xmlns:a16="http://schemas.microsoft.com/office/drawing/2014/main" val="10003"/>
                  </a:ext>
                </a:extLst>
              </a:tr>
              <a:tr h="370840">
                <a:tc>
                  <a:txBody>
                    <a:bodyPr/>
                    <a:lstStyle/>
                    <a:p>
                      <a:r>
                        <a:rPr lang="en-US" dirty="0" smtClean="0"/>
                        <a:t>Course level</a:t>
                      </a:r>
                      <a:endParaRPr lang="en-US" dirty="0"/>
                    </a:p>
                  </a:txBody>
                  <a:tcPr/>
                </a:tc>
                <a:tc>
                  <a:txBody>
                    <a:bodyPr/>
                    <a:lstStyle/>
                    <a:p>
                      <a:r>
                        <a:rPr lang="en-US" dirty="0" smtClean="0"/>
                        <a:t>Individual schools determine</a:t>
                      </a:r>
                      <a:endParaRPr lang="en-US" dirty="0"/>
                    </a:p>
                  </a:txBody>
                  <a:tcPr/>
                </a:tc>
                <a:tc>
                  <a:txBody>
                    <a:bodyPr/>
                    <a:lstStyle/>
                    <a:p>
                      <a:r>
                        <a:rPr lang="en-US" dirty="0" smtClean="0"/>
                        <a:t>Individual schools determine</a:t>
                      </a:r>
                      <a:endParaRPr lang="en-US" dirty="0"/>
                    </a:p>
                  </a:txBody>
                  <a:tcPr/>
                </a:tc>
                <a:extLst>
                  <a:ext uri="{0D108BD9-81ED-4DB2-BD59-A6C34878D82A}">
                    <a16:rowId xmlns:a16="http://schemas.microsoft.com/office/drawing/2014/main" val="10004"/>
                  </a:ext>
                </a:extLst>
              </a:tr>
            </a:tbl>
          </a:graphicData>
        </a:graphic>
      </p:graphicFrame>
      <p:sp>
        <p:nvSpPr>
          <p:cNvPr id="6" name="TextBox 5"/>
          <p:cNvSpPr txBox="1"/>
          <p:nvPr/>
        </p:nvSpPr>
        <p:spPr>
          <a:xfrm>
            <a:off x="838200" y="1690688"/>
            <a:ext cx="10515600" cy="1200329"/>
          </a:xfrm>
          <a:prstGeom prst="rect">
            <a:avLst/>
          </a:prstGeom>
          <a:noFill/>
        </p:spPr>
        <p:txBody>
          <a:bodyPr wrap="square" rtlCol="0">
            <a:spAutoFit/>
          </a:bodyPr>
          <a:lstStyle/>
          <a:p>
            <a:r>
              <a:rPr lang="en-US" sz="2400" dirty="0" smtClean="0"/>
              <a:t>1) A new biology course is approved by the Cañada College curriculum committee in Sept. 2016.  When is the earliest that it could be articulated for the Biology major at UC Davis?</a:t>
            </a:r>
          </a:p>
        </p:txBody>
      </p:sp>
      <p:sp>
        <p:nvSpPr>
          <p:cNvPr id="3" name="TextBox 2"/>
          <p:cNvSpPr txBox="1"/>
          <p:nvPr/>
        </p:nvSpPr>
        <p:spPr>
          <a:xfrm>
            <a:off x="838200" y="3150973"/>
            <a:ext cx="10604157" cy="461665"/>
          </a:xfrm>
          <a:prstGeom prst="rect">
            <a:avLst/>
          </a:prstGeom>
          <a:noFill/>
        </p:spPr>
        <p:txBody>
          <a:bodyPr wrap="square" rtlCol="0">
            <a:spAutoFit/>
          </a:bodyPr>
          <a:lstStyle/>
          <a:p>
            <a:r>
              <a:rPr lang="en-US" sz="2400" dirty="0"/>
              <a:t>2) …for GE at UC Davis</a:t>
            </a:r>
            <a:r>
              <a:rPr lang="en-US" sz="2400" dirty="0" smtClean="0"/>
              <a:t>?</a:t>
            </a:r>
            <a:endParaRPr lang="en-US" sz="2400" dirty="0"/>
          </a:p>
        </p:txBody>
      </p:sp>
      <p:sp>
        <p:nvSpPr>
          <p:cNvPr id="5" name="TextBox 4"/>
          <p:cNvSpPr txBox="1"/>
          <p:nvPr/>
        </p:nvSpPr>
        <p:spPr>
          <a:xfrm>
            <a:off x="838200" y="3892378"/>
            <a:ext cx="10665941" cy="461665"/>
          </a:xfrm>
          <a:prstGeom prst="rect">
            <a:avLst/>
          </a:prstGeom>
          <a:noFill/>
        </p:spPr>
        <p:txBody>
          <a:bodyPr wrap="square" rtlCol="0">
            <a:spAutoFit/>
          </a:bodyPr>
          <a:lstStyle/>
          <a:p>
            <a:r>
              <a:rPr lang="en-US" sz="2400" dirty="0" smtClean="0"/>
              <a:t>3</a:t>
            </a:r>
            <a:r>
              <a:rPr lang="en-US" sz="2400" dirty="0"/>
              <a:t>) What if the course was approved by the curriculum committee in April </a:t>
            </a:r>
            <a:r>
              <a:rPr lang="en-US" sz="2400" dirty="0" smtClean="0"/>
              <a:t>2016?</a:t>
            </a:r>
            <a:endParaRPr lang="en-US" sz="2400" dirty="0"/>
          </a:p>
        </p:txBody>
      </p:sp>
    </p:spTree>
    <p:extLst>
      <p:ext uri="{BB962C8B-B14F-4D97-AF65-F5344CB8AC3E}">
        <p14:creationId xmlns:p14="http://schemas.microsoft.com/office/powerpoint/2010/main" val="29575697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115</TotalTime>
  <Words>630</Words>
  <Application>Microsoft Office PowerPoint</Application>
  <PresentationFormat>Widescreen</PresentationFormat>
  <Paragraphs>101</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Calibri Light</vt:lpstr>
      <vt:lpstr>Wingdings</vt:lpstr>
      <vt:lpstr>Office Theme</vt:lpstr>
      <vt:lpstr>Articulation 101</vt:lpstr>
      <vt:lpstr>Step 1</vt:lpstr>
      <vt:lpstr>Step 2</vt:lpstr>
      <vt:lpstr>Step 3</vt:lpstr>
      <vt:lpstr>Summary</vt:lpstr>
      <vt:lpstr>What is C-ID and how does it help?</vt:lpstr>
      <vt:lpstr>Test your understanding</vt:lpstr>
      <vt:lpstr>Test your understanding</vt:lpstr>
    </vt:vector>
  </TitlesOfParts>
  <Company>SMCCCD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Articulation 101</dc:title>
  <dc:creator>Stringer, Janet</dc:creator>
  <cp:lastModifiedBy>Murphy, Joan</cp:lastModifiedBy>
  <cp:revision>13</cp:revision>
  <dcterms:created xsi:type="dcterms:W3CDTF">2016-05-24T23:53:52Z</dcterms:created>
  <dcterms:modified xsi:type="dcterms:W3CDTF">2016-11-04T21:14:11Z</dcterms:modified>
</cp:coreProperties>
</file>