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6029" autoAdjust="0"/>
  </p:normalViewPr>
  <p:slideViewPr>
    <p:cSldViewPr snapToGrid="0">
      <p:cViewPr varScale="1">
        <p:scale>
          <a:sx n="76" d="100"/>
          <a:sy n="76" d="100"/>
        </p:scale>
        <p:origin x="126" y="4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C31D02-7CC4-4C08-BB96-275952A50B47}"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80CED-B804-44BE-8CAB-811131BEDCBC}" type="slidenum">
              <a:rPr lang="en-US" smtClean="0"/>
              <a:t>‹#›</a:t>
            </a:fld>
            <a:endParaRPr lang="en-US"/>
          </a:p>
        </p:txBody>
      </p:sp>
    </p:spTree>
    <p:extLst>
      <p:ext uri="{BB962C8B-B14F-4D97-AF65-F5344CB8AC3E}">
        <p14:creationId xmlns:p14="http://schemas.microsoft.com/office/powerpoint/2010/main" val="632995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F80CED-B804-44BE-8CAB-811131BEDCBC}" type="slidenum">
              <a:rPr lang="en-US" smtClean="0"/>
              <a:t>1</a:t>
            </a:fld>
            <a:endParaRPr lang="en-US"/>
          </a:p>
        </p:txBody>
      </p:sp>
    </p:spTree>
    <p:extLst>
      <p:ext uri="{BB962C8B-B14F-4D97-AF65-F5344CB8AC3E}">
        <p14:creationId xmlns:p14="http://schemas.microsoft.com/office/powerpoint/2010/main" val="555322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including multiple planning assumptions</a:t>
            </a:r>
            <a:r>
              <a:rPr lang="en-US" baseline="0" dirty="0" smtClean="0"/>
              <a:t> and/or values per goal.</a:t>
            </a:r>
            <a:endParaRPr lang="en-US" dirty="0"/>
          </a:p>
        </p:txBody>
      </p:sp>
      <p:sp>
        <p:nvSpPr>
          <p:cNvPr id="4" name="Slide Number Placeholder 3"/>
          <p:cNvSpPr>
            <a:spLocks noGrp="1"/>
          </p:cNvSpPr>
          <p:nvPr>
            <p:ph type="sldNum" sz="quarter" idx="10"/>
          </p:nvPr>
        </p:nvSpPr>
        <p:spPr/>
        <p:txBody>
          <a:bodyPr/>
          <a:lstStyle/>
          <a:p>
            <a:fld id="{18F80CED-B804-44BE-8CAB-811131BEDCBC}" type="slidenum">
              <a:rPr lang="en-US" smtClean="0"/>
              <a:t>5</a:t>
            </a:fld>
            <a:endParaRPr lang="en-US"/>
          </a:p>
        </p:txBody>
      </p:sp>
    </p:spTree>
    <p:extLst>
      <p:ext uri="{BB962C8B-B14F-4D97-AF65-F5344CB8AC3E}">
        <p14:creationId xmlns:p14="http://schemas.microsoft.com/office/powerpoint/2010/main" val="1221720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66BF7F-FCC2-49BA-902D-A6F12E9CE701}"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298015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6BF7F-FCC2-49BA-902D-A6F12E9CE701}"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441643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6BF7F-FCC2-49BA-902D-A6F12E9CE701}"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625586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66BF7F-FCC2-49BA-902D-A6F12E9CE701}"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0705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66BF7F-FCC2-49BA-902D-A6F12E9CE701}"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552363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66BF7F-FCC2-49BA-902D-A6F12E9CE701}"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660506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66BF7F-FCC2-49BA-902D-A6F12E9CE701}"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35133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66BF7F-FCC2-49BA-902D-A6F12E9CE701}"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219330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6BF7F-FCC2-49BA-902D-A6F12E9CE701}"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040621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66BF7F-FCC2-49BA-902D-A6F12E9CE701}"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4279191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66BF7F-FCC2-49BA-902D-A6F12E9CE701}"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A3D0CD-190D-40B7-9F48-FFD54EC05AFF}" type="slidenum">
              <a:rPr lang="en-US" smtClean="0"/>
              <a:t>‹#›</a:t>
            </a:fld>
            <a:endParaRPr lang="en-US"/>
          </a:p>
        </p:txBody>
      </p:sp>
    </p:spTree>
    <p:extLst>
      <p:ext uri="{BB962C8B-B14F-4D97-AF65-F5344CB8AC3E}">
        <p14:creationId xmlns:p14="http://schemas.microsoft.com/office/powerpoint/2010/main" val="180079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66BF7F-FCC2-49BA-902D-A6F12E9CE701}"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3D0CD-190D-40B7-9F48-FFD54EC05AFF}" type="slidenum">
              <a:rPr lang="en-US" smtClean="0"/>
              <a:t>‹#›</a:t>
            </a:fld>
            <a:endParaRPr lang="en-US"/>
          </a:p>
        </p:txBody>
      </p:sp>
    </p:spTree>
    <p:extLst>
      <p:ext uri="{BB962C8B-B14F-4D97-AF65-F5344CB8AC3E}">
        <p14:creationId xmlns:p14="http://schemas.microsoft.com/office/powerpoint/2010/main" val="3780390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spreadsheets/d/1e4m0Y7mvxKCQ1nwBbI930E3R79vK3Jgp3pTtWXe-rYg/edit?usp=sharing" TargetMode="External"/><Relationship Id="rId2" Type="http://schemas.openxmlformats.org/officeDocument/2006/relationships/hyperlink" Target="https://docs.google.com/forms/d/e/1FAIpQLSdqynw2pElDYB0rL1CrVx8AvYFxyFlNnfNghp7e35zSweUf5A/viewfor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Cañada College</a:t>
            </a:r>
            <a:br>
              <a:rPr lang="en-US" dirty="0" smtClean="0"/>
            </a:br>
            <a:r>
              <a:rPr lang="en-US" dirty="0" smtClean="0"/>
              <a:t>Educational Master Plan</a:t>
            </a:r>
            <a:br>
              <a:rPr lang="en-US" dirty="0" smtClean="0"/>
            </a:br>
            <a:r>
              <a:rPr lang="en-US" dirty="0" smtClean="0"/>
              <a:t>Public Forum</a:t>
            </a:r>
            <a:endParaRPr lang="en-US" dirty="0"/>
          </a:p>
        </p:txBody>
      </p:sp>
      <p:sp>
        <p:nvSpPr>
          <p:cNvPr id="3" name="Subtitle 2"/>
          <p:cNvSpPr>
            <a:spLocks noGrp="1"/>
          </p:cNvSpPr>
          <p:nvPr>
            <p:ph type="subTitle" idx="1"/>
          </p:nvPr>
        </p:nvSpPr>
        <p:spPr>
          <a:xfrm>
            <a:off x="1524000" y="3850640"/>
            <a:ext cx="9144000" cy="1828800"/>
          </a:xfrm>
        </p:spPr>
        <p:txBody>
          <a:bodyPr>
            <a:normAutofit fontScale="92500" lnSpcReduction="10000"/>
          </a:bodyPr>
          <a:lstStyle/>
          <a:p>
            <a:endParaRPr lang="en-US" sz="2800" dirty="0" smtClean="0"/>
          </a:p>
          <a:p>
            <a:r>
              <a:rPr lang="en-US" sz="2800" dirty="0" smtClean="0"/>
              <a:t>The Educational Master Plan Team</a:t>
            </a:r>
          </a:p>
          <a:p>
            <a:endParaRPr lang="en-US" sz="2800" dirty="0" smtClean="0"/>
          </a:p>
          <a:p>
            <a:r>
              <a:rPr lang="en-US" sz="2800" dirty="0" smtClean="0"/>
              <a:t>October 2016</a:t>
            </a:r>
            <a:endParaRPr lang="en-US" sz="2800" dirty="0"/>
          </a:p>
        </p:txBody>
      </p:sp>
    </p:spTree>
    <p:extLst>
      <p:ext uri="{BB962C8B-B14F-4D97-AF65-F5344CB8AC3E}">
        <p14:creationId xmlns:p14="http://schemas.microsoft.com/office/powerpoint/2010/main" val="2993325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385" y="931025"/>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smtClean="0"/>
              <a:t>-Internal demographics</a:t>
            </a:r>
          </a:p>
          <a:p>
            <a:r>
              <a:rPr lang="en-US" sz="1400" dirty="0" smtClean="0"/>
              <a:t>-Catalog</a:t>
            </a:r>
            <a:endParaRPr lang="en-US" sz="1400" dirty="0"/>
          </a:p>
        </p:txBody>
      </p:sp>
      <p:sp>
        <p:nvSpPr>
          <p:cNvPr id="3" name="Rectangle 2"/>
          <p:cNvSpPr/>
          <p:nvPr/>
        </p:nvSpPr>
        <p:spPr>
          <a:xfrm>
            <a:off x="382385" y="2078183"/>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dirty="0" smtClean="0"/>
              <a:t>-Equity plan</a:t>
            </a:r>
          </a:p>
          <a:p>
            <a:r>
              <a:rPr lang="en-US" sz="1600" dirty="0" smtClean="0"/>
              <a:t>-ACES</a:t>
            </a:r>
          </a:p>
          <a:p>
            <a:r>
              <a:rPr lang="en-US" sz="1600" dirty="0" smtClean="0"/>
              <a:t>-ACCEL</a:t>
            </a:r>
            <a:endParaRPr lang="en-US" sz="1600" dirty="0"/>
          </a:p>
        </p:txBody>
      </p:sp>
      <p:sp>
        <p:nvSpPr>
          <p:cNvPr id="4" name="Rectangle 3"/>
          <p:cNvSpPr/>
          <p:nvPr/>
        </p:nvSpPr>
        <p:spPr>
          <a:xfrm>
            <a:off x="382385" y="3235038"/>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dirty="0" smtClean="0"/>
              <a:t>-Catalog</a:t>
            </a:r>
          </a:p>
          <a:p>
            <a:r>
              <a:rPr lang="en-US" sz="1600" dirty="0" smtClean="0"/>
              <a:t>-Schedule</a:t>
            </a:r>
            <a:endParaRPr lang="en-US" sz="1600" dirty="0"/>
          </a:p>
        </p:txBody>
      </p:sp>
      <p:sp>
        <p:nvSpPr>
          <p:cNvPr id="5" name="Rectangle 4"/>
          <p:cNvSpPr/>
          <p:nvPr/>
        </p:nvSpPr>
        <p:spPr>
          <a:xfrm>
            <a:off x="382385" y="4401590"/>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 of people taking advantage of these funds</a:t>
            </a:r>
          </a:p>
          <a:p>
            <a:r>
              <a:rPr lang="en-US" sz="1200" dirty="0" smtClean="0"/>
              <a:t>-Budgeted for PD</a:t>
            </a:r>
            <a:endParaRPr lang="en-US" sz="1200" dirty="0"/>
          </a:p>
        </p:txBody>
      </p:sp>
      <p:sp>
        <p:nvSpPr>
          <p:cNvPr id="6" name="Rectangle 5"/>
          <p:cNvSpPr/>
          <p:nvPr/>
        </p:nvSpPr>
        <p:spPr>
          <a:xfrm>
            <a:off x="382385" y="5568142"/>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smtClean="0"/>
              <a:t>-ACCEL</a:t>
            </a:r>
          </a:p>
          <a:p>
            <a:r>
              <a:rPr lang="en-US" sz="1400" dirty="0" smtClean="0"/>
              <a:t>-Middle College</a:t>
            </a:r>
          </a:p>
          <a:p>
            <a:r>
              <a:rPr lang="en-US" sz="1400" dirty="0" smtClean="0"/>
              <a:t>-</a:t>
            </a:r>
            <a:r>
              <a:rPr lang="en-US" sz="1400" dirty="0" err="1" smtClean="0"/>
              <a:t>Sparkpoint</a:t>
            </a:r>
            <a:endParaRPr lang="en-US" sz="1400" dirty="0"/>
          </a:p>
        </p:txBody>
      </p:sp>
      <p:sp>
        <p:nvSpPr>
          <p:cNvPr id="7" name="Rectangle 6"/>
          <p:cNvSpPr/>
          <p:nvPr/>
        </p:nvSpPr>
        <p:spPr>
          <a:xfrm>
            <a:off x="382385" y="182878"/>
            <a:ext cx="1263534" cy="515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Example of Evidence</a:t>
            </a:r>
            <a:endParaRPr lang="en-US" dirty="0">
              <a:solidFill>
                <a:schemeClr val="tx1"/>
              </a:solidFill>
            </a:endParaRPr>
          </a:p>
        </p:txBody>
      </p:sp>
      <p:sp>
        <p:nvSpPr>
          <p:cNvPr id="8" name="Rounded Rectangle 7"/>
          <p:cNvSpPr/>
          <p:nvPr/>
        </p:nvSpPr>
        <p:spPr>
          <a:xfrm>
            <a:off x="2078181" y="868680"/>
            <a:ext cx="6101543" cy="103909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base"/>
            <a:r>
              <a:rPr lang="en-US" dirty="0" smtClean="0"/>
              <a:t>1. The </a:t>
            </a:r>
            <a:r>
              <a:rPr lang="en-US" dirty="0"/>
              <a:t>College provides intellectual, cultural, social, economic, and health and wellness programs and services that attract the San Mateo County community members to our Campus.</a:t>
            </a:r>
          </a:p>
        </p:txBody>
      </p:sp>
      <p:sp>
        <p:nvSpPr>
          <p:cNvPr id="9" name="Rounded Rectangle 8"/>
          <p:cNvSpPr/>
          <p:nvPr/>
        </p:nvSpPr>
        <p:spPr>
          <a:xfrm>
            <a:off x="2078181" y="2078183"/>
            <a:ext cx="6101542"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2. Access </a:t>
            </a:r>
            <a:r>
              <a:rPr lang="en-US" dirty="0"/>
              <a:t>and student equity are key values.</a:t>
            </a:r>
          </a:p>
        </p:txBody>
      </p:sp>
      <p:sp>
        <p:nvSpPr>
          <p:cNvPr id="10" name="Rounded Rectangle 9"/>
          <p:cNvSpPr/>
          <p:nvPr/>
        </p:nvSpPr>
        <p:spPr>
          <a:xfrm>
            <a:off x="2078181" y="3164377"/>
            <a:ext cx="6101543" cy="123721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3. The </a:t>
            </a:r>
            <a:r>
              <a:rPr lang="en-US" dirty="0"/>
              <a:t>College delivers relevant, timely, and effective programs for transfer and degree attainment, career and technical certification, workforce development, and the acquisition of basic skills necessary to pursue higher learning.</a:t>
            </a:r>
          </a:p>
        </p:txBody>
      </p:sp>
      <p:sp>
        <p:nvSpPr>
          <p:cNvPr id="11" name="Rounded Rectangle 10"/>
          <p:cNvSpPr/>
          <p:nvPr/>
        </p:nvSpPr>
        <p:spPr>
          <a:xfrm>
            <a:off x="2078181" y="4519403"/>
            <a:ext cx="6101543"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4. The </a:t>
            </a:r>
            <a:r>
              <a:rPr lang="en-US" dirty="0"/>
              <a:t>College provides professional development opportunities.</a:t>
            </a:r>
          </a:p>
        </p:txBody>
      </p:sp>
      <p:sp>
        <p:nvSpPr>
          <p:cNvPr id="12" name="Rounded Rectangle 11"/>
          <p:cNvSpPr/>
          <p:nvPr/>
        </p:nvSpPr>
        <p:spPr>
          <a:xfrm>
            <a:off x="2078181" y="5587536"/>
            <a:ext cx="6101541"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5. The </a:t>
            </a:r>
            <a:r>
              <a:rPr lang="en-US" dirty="0"/>
              <a:t>College values collaboration with other community organizations.</a:t>
            </a:r>
          </a:p>
        </p:txBody>
      </p:sp>
      <p:sp>
        <p:nvSpPr>
          <p:cNvPr id="13" name="Rounded Rectangle 12"/>
          <p:cNvSpPr/>
          <p:nvPr/>
        </p:nvSpPr>
        <p:spPr>
          <a:xfrm>
            <a:off x="2203270" y="182878"/>
            <a:ext cx="5895702" cy="54309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Planning Assumptions</a:t>
            </a:r>
            <a:endParaRPr lang="en-US" dirty="0">
              <a:solidFill>
                <a:schemeClr val="tx1"/>
              </a:solidFill>
            </a:endParaRPr>
          </a:p>
        </p:txBody>
      </p:sp>
      <p:sp>
        <p:nvSpPr>
          <p:cNvPr id="14" name="Rectangle 13"/>
          <p:cNvSpPr/>
          <p:nvPr/>
        </p:nvSpPr>
        <p:spPr>
          <a:xfrm>
            <a:off x="8486896" y="993370"/>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fontAlgn="base"/>
            <a:r>
              <a:rPr lang="en-US" dirty="0" smtClean="0"/>
              <a:t>Transforming Lives</a:t>
            </a:r>
            <a:endParaRPr lang="en-US" dirty="0"/>
          </a:p>
        </p:txBody>
      </p:sp>
      <p:sp>
        <p:nvSpPr>
          <p:cNvPr id="17" name="Rectangle 16"/>
          <p:cNvSpPr/>
          <p:nvPr/>
        </p:nvSpPr>
        <p:spPr>
          <a:xfrm>
            <a:off x="11138487" y="3185075"/>
            <a:ext cx="91440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Goals </a:t>
            </a:r>
            <a:endParaRPr lang="en-US" dirty="0"/>
          </a:p>
        </p:txBody>
      </p:sp>
      <p:sp>
        <p:nvSpPr>
          <p:cNvPr id="19" name="Rectangle 18"/>
          <p:cNvSpPr/>
          <p:nvPr/>
        </p:nvSpPr>
        <p:spPr>
          <a:xfrm>
            <a:off x="8478981" y="2216725"/>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High Academic Standards</a:t>
            </a:r>
          </a:p>
        </p:txBody>
      </p:sp>
      <p:sp>
        <p:nvSpPr>
          <p:cNvPr id="21" name="Rectangle 20"/>
          <p:cNvSpPr/>
          <p:nvPr/>
        </p:nvSpPr>
        <p:spPr>
          <a:xfrm>
            <a:off x="8478981" y="3332022"/>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Diverse and Inclusive Environment</a:t>
            </a:r>
          </a:p>
        </p:txBody>
      </p:sp>
      <p:sp>
        <p:nvSpPr>
          <p:cNvPr id="22" name="Rectangle 21"/>
          <p:cNvSpPr/>
          <p:nvPr/>
        </p:nvSpPr>
        <p:spPr>
          <a:xfrm>
            <a:off x="8478981" y="4498224"/>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Student Success in Achieving Educational Goals</a:t>
            </a:r>
          </a:p>
        </p:txBody>
      </p:sp>
      <p:sp>
        <p:nvSpPr>
          <p:cNvPr id="23" name="Rectangle 22"/>
          <p:cNvSpPr/>
          <p:nvPr/>
        </p:nvSpPr>
        <p:spPr>
          <a:xfrm>
            <a:off x="8478981" y="5664426"/>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Community, Education, and Industry Partnerships</a:t>
            </a:r>
          </a:p>
        </p:txBody>
      </p:sp>
      <p:cxnSp>
        <p:nvCxnSpPr>
          <p:cNvPr id="25" name="Straight Connector 24"/>
          <p:cNvCxnSpPr>
            <a:stCxn id="2" idx="3"/>
            <a:endCxn id="8" idx="1"/>
          </p:cNvCxnSpPr>
          <p:nvPr/>
        </p:nvCxnSpPr>
        <p:spPr>
          <a:xfrm>
            <a:off x="1645919" y="1388225"/>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7" name="Straight Connector 26"/>
          <p:cNvCxnSpPr/>
          <p:nvPr/>
        </p:nvCxnSpPr>
        <p:spPr>
          <a:xfrm>
            <a:off x="1645919" y="2535383"/>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8" name="Straight Connector 27"/>
          <p:cNvCxnSpPr/>
          <p:nvPr/>
        </p:nvCxnSpPr>
        <p:spPr>
          <a:xfrm>
            <a:off x="1645919" y="3782983"/>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9" name="Straight Connector 28"/>
          <p:cNvCxnSpPr/>
          <p:nvPr/>
        </p:nvCxnSpPr>
        <p:spPr>
          <a:xfrm>
            <a:off x="1645919" y="4949685"/>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0" name="Straight Connector 29"/>
          <p:cNvCxnSpPr/>
          <p:nvPr/>
        </p:nvCxnSpPr>
        <p:spPr>
          <a:xfrm>
            <a:off x="1645919" y="6011487"/>
            <a:ext cx="432262" cy="0"/>
          </a:xfrm>
          <a:prstGeom prst="line">
            <a:avLst/>
          </a:prstGeom>
        </p:spPr>
        <p:style>
          <a:lnRef idx="3">
            <a:schemeClr val="accent5"/>
          </a:lnRef>
          <a:fillRef idx="0">
            <a:schemeClr val="accent5"/>
          </a:fillRef>
          <a:effectRef idx="2">
            <a:schemeClr val="accent5"/>
          </a:effectRef>
          <a:fontRef idx="minor">
            <a:schemeClr val="tx1"/>
          </a:fontRef>
        </p:style>
      </p:cxnSp>
      <p:sp>
        <p:nvSpPr>
          <p:cNvPr id="31" name="Right Brace 30"/>
          <p:cNvSpPr/>
          <p:nvPr/>
        </p:nvSpPr>
        <p:spPr>
          <a:xfrm>
            <a:off x="8098971" y="1273037"/>
            <a:ext cx="452053" cy="4738450"/>
          </a:xfrm>
          <a:prstGeom prst="rightBrace">
            <a:avLst>
              <a:gd name="adj1" fmla="val 32005"/>
              <a:gd name="adj2" fmla="val 48897"/>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2" name="Right Brace 31"/>
          <p:cNvSpPr/>
          <p:nvPr/>
        </p:nvSpPr>
        <p:spPr>
          <a:xfrm>
            <a:off x="10684626" y="1377335"/>
            <a:ext cx="452053" cy="4738450"/>
          </a:xfrm>
          <a:prstGeom prst="rightBrace">
            <a:avLst>
              <a:gd name="adj1" fmla="val 32005"/>
              <a:gd name="adj2" fmla="val 4889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3" name="Rectangle 32"/>
          <p:cNvSpPr/>
          <p:nvPr/>
        </p:nvSpPr>
        <p:spPr>
          <a:xfrm>
            <a:off x="8470273" y="185358"/>
            <a:ext cx="2277688" cy="52034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fontAlgn="base"/>
            <a:r>
              <a:rPr lang="en-US" dirty="0" smtClean="0">
                <a:solidFill>
                  <a:schemeClr val="tx1"/>
                </a:solidFill>
              </a:rPr>
              <a:t>College Values</a:t>
            </a:r>
            <a:endParaRPr lang="en-US" dirty="0">
              <a:solidFill>
                <a:schemeClr val="tx1"/>
              </a:solidFill>
            </a:endParaRPr>
          </a:p>
        </p:txBody>
      </p:sp>
      <p:cxnSp>
        <p:nvCxnSpPr>
          <p:cNvPr id="35" name="Straight Connector 34"/>
          <p:cNvCxnSpPr/>
          <p:nvPr/>
        </p:nvCxnSpPr>
        <p:spPr>
          <a:xfrm>
            <a:off x="287383" y="792473"/>
            <a:ext cx="11756571" cy="17523"/>
          </a:xfrm>
          <a:prstGeom prst="line">
            <a:avLst/>
          </a:prstGeom>
        </p:spPr>
        <p:style>
          <a:lnRef idx="3">
            <a:schemeClr val="accent3"/>
          </a:lnRef>
          <a:fillRef idx="0">
            <a:schemeClr val="accent3"/>
          </a:fillRef>
          <a:effectRef idx="2">
            <a:schemeClr val="accent3"/>
          </a:effectRef>
          <a:fontRef idx="minor">
            <a:schemeClr val="tx1"/>
          </a:fontRef>
        </p:style>
      </p:cxnSp>
      <p:sp>
        <p:nvSpPr>
          <p:cNvPr id="36" name="Rectangle 35"/>
          <p:cNvSpPr/>
          <p:nvPr/>
        </p:nvSpPr>
        <p:spPr>
          <a:xfrm>
            <a:off x="11055927" y="164948"/>
            <a:ext cx="914400" cy="5192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Goals </a:t>
            </a:r>
            <a:endParaRPr lang="en-US" dirty="0">
              <a:solidFill>
                <a:schemeClr val="tx1"/>
              </a:solidFill>
            </a:endParaRPr>
          </a:p>
        </p:txBody>
      </p:sp>
    </p:spTree>
    <p:extLst>
      <p:ext uri="{BB962C8B-B14F-4D97-AF65-F5344CB8AC3E}">
        <p14:creationId xmlns:p14="http://schemas.microsoft.com/office/powerpoint/2010/main" val="19235426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385" y="931025"/>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-Basic aid status</a:t>
            </a:r>
          </a:p>
          <a:p>
            <a:r>
              <a:rPr lang="en-US" sz="1200" dirty="0" smtClean="0"/>
              <a:t>-Innovation funds</a:t>
            </a:r>
          </a:p>
          <a:p>
            <a:r>
              <a:rPr lang="en-US" sz="1200" dirty="0" smtClean="0"/>
              <a:t>-CWA</a:t>
            </a:r>
            <a:endParaRPr lang="en-US" sz="1200" dirty="0"/>
          </a:p>
        </p:txBody>
      </p:sp>
      <p:sp>
        <p:nvSpPr>
          <p:cNvPr id="3" name="Rectangle 2"/>
          <p:cNvSpPr/>
          <p:nvPr/>
        </p:nvSpPr>
        <p:spPr>
          <a:xfrm>
            <a:off x="382385" y="2078183"/>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400" dirty="0" smtClean="0"/>
              <a:t>-Funded DRC director</a:t>
            </a:r>
          </a:p>
          <a:p>
            <a:r>
              <a:rPr lang="en-US" sz="1400" dirty="0" smtClean="0"/>
              <a:t>-LD specialist</a:t>
            </a:r>
          </a:p>
          <a:p>
            <a:r>
              <a:rPr lang="en-US" sz="1400" dirty="0" smtClean="0"/>
              <a:t>-Counselor</a:t>
            </a:r>
            <a:endParaRPr lang="en-US" sz="1400" dirty="0"/>
          </a:p>
        </p:txBody>
      </p:sp>
      <p:sp>
        <p:nvSpPr>
          <p:cNvPr id="4" name="Rectangle 3"/>
          <p:cNvSpPr/>
          <p:nvPr/>
        </p:nvSpPr>
        <p:spPr>
          <a:xfrm>
            <a:off x="382385" y="3235038"/>
            <a:ext cx="126353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-Internal demographics </a:t>
            </a:r>
          </a:p>
          <a:p>
            <a:r>
              <a:rPr lang="en-US" sz="1200" dirty="0" smtClean="0"/>
              <a:t>-Puente program</a:t>
            </a:r>
          </a:p>
          <a:p>
            <a:r>
              <a:rPr lang="en-US" sz="1200" dirty="0" smtClean="0"/>
              <a:t>-HSI grants</a:t>
            </a:r>
            <a:endParaRPr lang="en-US" sz="1200" dirty="0"/>
          </a:p>
        </p:txBody>
      </p:sp>
      <p:sp>
        <p:nvSpPr>
          <p:cNvPr id="5" name="Rectangle 4"/>
          <p:cNvSpPr/>
          <p:nvPr/>
        </p:nvSpPr>
        <p:spPr>
          <a:xfrm>
            <a:off x="382385" y="4401589"/>
            <a:ext cx="1263534" cy="99544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-Mobile friendly website</a:t>
            </a:r>
          </a:p>
          <a:p>
            <a:r>
              <a:rPr lang="en-US" sz="1200" dirty="0" smtClean="0"/>
              <a:t>-Tech plan</a:t>
            </a:r>
          </a:p>
          <a:p>
            <a:r>
              <a:rPr lang="en-US" sz="1200" dirty="0" smtClean="0"/>
              <a:t>-Instructional technologist hire</a:t>
            </a:r>
            <a:endParaRPr lang="en-US" sz="1200" dirty="0"/>
          </a:p>
        </p:txBody>
      </p:sp>
      <p:sp>
        <p:nvSpPr>
          <p:cNvPr id="6" name="Rectangle 5"/>
          <p:cNvSpPr/>
          <p:nvPr/>
        </p:nvSpPr>
        <p:spPr>
          <a:xfrm>
            <a:off x="382385" y="5568142"/>
            <a:ext cx="1263534" cy="9337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200" dirty="0" smtClean="0"/>
              <a:t>-ACES</a:t>
            </a:r>
          </a:p>
          <a:p>
            <a:r>
              <a:rPr lang="en-US" sz="1200" dirty="0" smtClean="0"/>
              <a:t>-Program Review</a:t>
            </a:r>
          </a:p>
          <a:p>
            <a:r>
              <a:rPr lang="en-US" sz="1200" dirty="0" smtClean="0"/>
              <a:t>-Data Dashboard</a:t>
            </a:r>
            <a:endParaRPr lang="en-US" sz="1200" dirty="0"/>
          </a:p>
        </p:txBody>
      </p:sp>
      <p:sp>
        <p:nvSpPr>
          <p:cNvPr id="7" name="Rectangle 6"/>
          <p:cNvSpPr/>
          <p:nvPr/>
        </p:nvSpPr>
        <p:spPr>
          <a:xfrm>
            <a:off x="382385" y="182878"/>
            <a:ext cx="1263534" cy="5153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Example of Evidence</a:t>
            </a:r>
            <a:endParaRPr lang="en-US" dirty="0">
              <a:solidFill>
                <a:schemeClr val="tx1"/>
              </a:solidFill>
            </a:endParaRPr>
          </a:p>
        </p:txBody>
      </p:sp>
      <p:sp>
        <p:nvSpPr>
          <p:cNvPr id="8" name="Rounded Rectangle 7"/>
          <p:cNvSpPr/>
          <p:nvPr/>
        </p:nvSpPr>
        <p:spPr>
          <a:xfrm>
            <a:off x="2078181" y="868680"/>
            <a:ext cx="6101543" cy="103909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base"/>
            <a:r>
              <a:rPr lang="en-US" dirty="0"/>
              <a:t>6</a:t>
            </a:r>
            <a:r>
              <a:rPr lang="en-US" dirty="0" smtClean="0"/>
              <a:t>. </a:t>
            </a:r>
            <a:r>
              <a:rPr lang="en-US" dirty="0"/>
              <a:t>The College is accountable to taxpayers for effective deployment of resources.</a:t>
            </a:r>
          </a:p>
        </p:txBody>
      </p:sp>
      <p:sp>
        <p:nvSpPr>
          <p:cNvPr id="9" name="Rounded Rectangle 8"/>
          <p:cNvSpPr/>
          <p:nvPr/>
        </p:nvSpPr>
        <p:spPr>
          <a:xfrm>
            <a:off x="2078181" y="2078183"/>
            <a:ext cx="6101542" cy="100312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fontAlgn="base"/>
            <a:r>
              <a:rPr lang="en-US" dirty="0"/>
              <a:t>7</a:t>
            </a:r>
            <a:r>
              <a:rPr lang="en-US" dirty="0" smtClean="0"/>
              <a:t>. </a:t>
            </a:r>
            <a:r>
              <a:rPr lang="en-US" dirty="0"/>
              <a:t>The College’s planning process and the outcomes of that process places the needs of students and potential students first among many competing priorities.</a:t>
            </a:r>
          </a:p>
        </p:txBody>
      </p:sp>
      <p:sp>
        <p:nvSpPr>
          <p:cNvPr id="10" name="Rounded Rectangle 9"/>
          <p:cNvSpPr/>
          <p:nvPr/>
        </p:nvSpPr>
        <p:spPr>
          <a:xfrm>
            <a:off x="2078181" y="3235038"/>
            <a:ext cx="6101543" cy="101138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a:t>8</a:t>
            </a:r>
            <a:r>
              <a:rPr lang="en-US" dirty="0" smtClean="0"/>
              <a:t>. </a:t>
            </a:r>
            <a:r>
              <a:rPr lang="en-US" dirty="0"/>
              <a:t>The College is a Hispanic Serving Institution (HSI).</a:t>
            </a:r>
          </a:p>
        </p:txBody>
      </p:sp>
      <p:sp>
        <p:nvSpPr>
          <p:cNvPr id="11" name="Rounded Rectangle 10"/>
          <p:cNvSpPr/>
          <p:nvPr/>
        </p:nvSpPr>
        <p:spPr>
          <a:xfrm>
            <a:off x="2078181" y="4519403"/>
            <a:ext cx="6101543"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a:t>9</a:t>
            </a:r>
            <a:r>
              <a:rPr lang="en-US" dirty="0" smtClean="0"/>
              <a:t>. </a:t>
            </a:r>
            <a:r>
              <a:rPr lang="en-US" dirty="0"/>
              <a:t>Students’ increasing familiarity with technology impacts teaching and learning.</a:t>
            </a:r>
          </a:p>
        </p:txBody>
      </p:sp>
      <p:sp>
        <p:nvSpPr>
          <p:cNvPr id="12" name="Rounded Rectangle 11"/>
          <p:cNvSpPr/>
          <p:nvPr/>
        </p:nvSpPr>
        <p:spPr>
          <a:xfrm>
            <a:off x="2078181" y="5587536"/>
            <a:ext cx="6101541"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dirty="0" smtClean="0"/>
              <a:t>10. </a:t>
            </a:r>
            <a:r>
              <a:rPr lang="en-US" dirty="0"/>
              <a:t>The College supports a culture of evidence and promotes a culture of inquiry.</a:t>
            </a:r>
          </a:p>
        </p:txBody>
      </p:sp>
      <p:sp>
        <p:nvSpPr>
          <p:cNvPr id="13" name="Rounded Rectangle 12"/>
          <p:cNvSpPr/>
          <p:nvPr/>
        </p:nvSpPr>
        <p:spPr>
          <a:xfrm>
            <a:off x="2203270" y="182878"/>
            <a:ext cx="5895702" cy="54309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solidFill>
                  <a:schemeClr val="tx1"/>
                </a:solidFill>
              </a:rPr>
              <a:t>Planning Assumptions</a:t>
            </a:r>
            <a:endParaRPr lang="en-US" dirty="0">
              <a:solidFill>
                <a:schemeClr val="tx1"/>
              </a:solidFill>
            </a:endParaRPr>
          </a:p>
        </p:txBody>
      </p:sp>
      <p:sp>
        <p:nvSpPr>
          <p:cNvPr id="14" name="Rectangle 13"/>
          <p:cNvSpPr/>
          <p:nvPr/>
        </p:nvSpPr>
        <p:spPr>
          <a:xfrm>
            <a:off x="8486896" y="993370"/>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Communication and Collaboration</a:t>
            </a:r>
          </a:p>
        </p:txBody>
      </p:sp>
      <p:sp>
        <p:nvSpPr>
          <p:cNvPr id="17" name="Rectangle 16"/>
          <p:cNvSpPr/>
          <p:nvPr/>
        </p:nvSpPr>
        <p:spPr>
          <a:xfrm>
            <a:off x="11136679" y="3318893"/>
            <a:ext cx="91440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Goals </a:t>
            </a:r>
            <a:endParaRPr lang="en-US" dirty="0"/>
          </a:p>
        </p:txBody>
      </p:sp>
      <p:sp>
        <p:nvSpPr>
          <p:cNvPr id="19" name="Rectangle 18"/>
          <p:cNvSpPr/>
          <p:nvPr/>
        </p:nvSpPr>
        <p:spPr>
          <a:xfrm>
            <a:off x="8478981" y="2216725"/>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Engaging Student Life</a:t>
            </a:r>
          </a:p>
        </p:txBody>
      </p:sp>
      <p:sp>
        <p:nvSpPr>
          <p:cNvPr id="21" name="Rectangle 20"/>
          <p:cNvSpPr/>
          <p:nvPr/>
        </p:nvSpPr>
        <p:spPr>
          <a:xfrm>
            <a:off x="8478981" y="3332022"/>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Accountability</a:t>
            </a:r>
          </a:p>
        </p:txBody>
      </p:sp>
      <p:sp>
        <p:nvSpPr>
          <p:cNvPr id="22" name="Rectangle 21"/>
          <p:cNvSpPr/>
          <p:nvPr/>
        </p:nvSpPr>
        <p:spPr>
          <a:xfrm>
            <a:off x="8478981" y="4498224"/>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Sustainability</a:t>
            </a:r>
          </a:p>
        </p:txBody>
      </p:sp>
      <p:sp>
        <p:nvSpPr>
          <p:cNvPr id="23" name="Rectangle 22"/>
          <p:cNvSpPr/>
          <p:nvPr/>
        </p:nvSpPr>
        <p:spPr>
          <a:xfrm>
            <a:off x="8478981" y="5664426"/>
            <a:ext cx="2277688"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Transparency</a:t>
            </a:r>
          </a:p>
        </p:txBody>
      </p:sp>
      <p:cxnSp>
        <p:nvCxnSpPr>
          <p:cNvPr id="25" name="Straight Connector 24"/>
          <p:cNvCxnSpPr>
            <a:stCxn id="2" idx="3"/>
            <a:endCxn id="8" idx="1"/>
          </p:cNvCxnSpPr>
          <p:nvPr/>
        </p:nvCxnSpPr>
        <p:spPr>
          <a:xfrm>
            <a:off x="1645919" y="1388225"/>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7" name="Straight Connector 26"/>
          <p:cNvCxnSpPr/>
          <p:nvPr/>
        </p:nvCxnSpPr>
        <p:spPr>
          <a:xfrm>
            <a:off x="1645919" y="2535383"/>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8" name="Straight Connector 27"/>
          <p:cNvCxnSpPr/>
          <p:nvPr/>
        </p:nvCxnSpPr>
        <p:spPr>
          <a:xfrm>
            <a:off x="1645919" y="3782983"/>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29" name="Straight Connector 28"/>
          <p:cNvCxnSpPr/>
          <p:nvPr/>
        </p:nvCxnSpPr>
        <p:spPr>
          <a:xfrm>
            <a:off x="1645919" y="4949685"/>
            <a:ext cx="432262"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30" name="Straight Connector 29"/>
          <p:cNvCxnSpPr/>
          <p:nvPr/>
        </p:nvCxnSpPr>
        <p:spPr>
          <a:xfrm>
            <a:off x="1645919" y="6011487"/>
            <a:ext cx="432262" cy="0"/>
          </a:xfrm>
          <a:prstGeom prst="line">
            <a:avLst/>
          </a:prstGeom>
        </p:spPr>
        <p:style>
          <a:lnRef idx="3">
            <a:schemeClr val="accent5"/>
          </a:lnRef>
          <a:fillRef idx="0">
            <a:schemeClr val="accent5"/>
          </a:fillRef>
          <a:effectRef idx="2">
            <a:schemeClr val="accent5"/>
          </a:effectRef>
          <a:fontRef idx="minor">
            <a:schemeClr val="tx1"/>
          </a:fontRef>
        </p:style>
      </p:cxnSp>
      <p:sp>
        <p:nvSpPr>
          <p:cNvPr id="31" name="Right Brace 30"/>
          <p:cNvSpPr/>
          <p:nvPr/>
        </p:nvSpPr>
        <p:spPr>
          <a:xfrm>
            <a:off x="8098971" y="1273037"/>
            <a:ext cx="452053" cy="4738450"/>
          </a:xfrm>
          <a:prstGeom prst="rightBrace">
            <a:avLst>
              <a:gd name="adj1" fmla="val 32005"/>
              <a:gd name="adj2" fmla="val 48897"/>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2" name="Right Brace 31"/>
          <p:cNvSpPr/>
          <p:nvPr/>
        </p:nvSpPr>
        <p:spPr>
          <a:xfrm>
            <a:off x="10684626" y="1377335"/>
            <a:ext cx="452053" cy="4738450"/>
          </a:xfrm>
          <a:prstGeom prst="rightBrace">
            <a:avLst>
              <a:gd name="adj1" fmla="val 32005"/>
              <a:gd name="adj2" fmla="val 4889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3" name="Rectangle 32"/>
          <p:cNvSpPr/>
          <p:nvPr/>
        </p:nvSpPr>
        <p:spPr>
          <a:xfrm>
            <a:off x="8470273" y="185358"/>
            <a:ext cx="2277688" cy="52034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fontAlgn="base"/>
            <a:r>
              <a:rPr lang="en-US" dirty="0" smtClean="0">
                <a:solidFill>
                  <a:schemeClr val="tx1"/>
                </a:solidFill>
              </a:rPr>
              <a:t>College Values</a:t>
            </a:r>
            <a:endParaRPr lang="en-US" dirty="0">
              <a:solidFill>
                <a:schemeClr val="tx1"/>
              </a:solidFill>
            </a:endParaRPr>
          </a:p>
        </p:txBody>
      </p:sp>
      <p:cxnSp>
        <p:nvCxnSpPr>
          <p:cNvPr id="35" name="Straight Connector 34"/>
          <p:cNvCxnSpPr/>
          <p:nvPr/>
        </p:nvCxnSpPr>
        <p:spPr>
          <a:xfrm>
            <a:off x="287383" y="792473"/>
            <a:ext cx="11756571" cy="17523"/>
          </a:xfrm>
          <a:prstGeom prst="line">
            <a:avLst/>
          </a:prstGeom>
        </p:spPr>
        <p:style>
          <a:lnRef idx="3">
            <a:schemeClr val="accent3"/>
          </a:lnRef>
          <a:fillRef idx="0">
            <a:schemeClr val="accent3"/>
          </a:fillRef>
          <a:effectRef idx="2">
            <a:schemeClr val="accent3"/>
          </a:effectRef>
          <a:fontRef idx="minor">
            <a:schemeClr val="tx1"/>
          </a:fontRef>
        </p:style>
      </p:cxnSp>
      <p:sp>
        <p:nvSpPr>
          <p:cNvPr id="36" name="Rectangle 35"/>
          <p:cNvSpPr/>
          <p:nvPr/>
        </p:nvSpPr>
        <p:spPr>
          <a:xfrm>
            <a:off x="11055927" y="164948"/>
            <a:ext cx="914400" cy="5192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Goals </a:t>
            </a:r>
            <a:endParaRPr lang="en-US" dirty="0">
              <a:solidFill>
                <a:schemeClr val="tx1"/>
              </a:solidFill>
            </a:endParaRPr>
          </a:p>
        </p:txBody>
      </p:sp>
    </p:spTree>
    <p:extLst>
      <p:ext uri="{BB962C8B-B14F-4D97-AF65-F5344CB8AC3E}">
        <p14:creationId xmlns:p14="http://schemas.microsoft.com/office/powerpoint/2010/main" val="10055866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469273" y="1226861"/>
            <a:ext cx="3264526"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fontAlgn="base"/>
            <a:r>
              <a:rPr lang="en-US" dirty="0" smtClean="0"/>
              <a:t>Transforming Lives</a:t>
            </a:r>
            <a:endParaRPr lang="en-US" dirty="0"/>
          </a:p>
        </p:txBody>
      </p:sp>
      <p:sp>
        <p:nvSpPr>
          <p:cNvPr id="15" name="Rectangle 14"/>
          <p:cNvSpPr/>
          <p:nvPr/>
        </p:nvSpPr>
        <p:spPr>
          <a:xfrm>
            <a:off x="8433658" y="1226861"/>
            <a:ext cx="178001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 1 </a:t>
            </a:r>
            <a:endParaRPr lang="en-US" dirty="0"/>
          </a:p>
        </p:txBody>
      </p:sp>
      <p:sp>
        <p:nvSpPr>
          <p:cNvPr id="16" name="Rectangle 15"/>
          <p:cNvSpPr/>
          <p:nvPr/>
        </p:nvSpPr>
        <p:spPr>
          <a:xfrm>
            <a:off x="8433658" y="5151211"/>
            <a:ext cx="1750816"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 4 </a:t>
            </a:r>
            <a:endParaRPr lang="en-US" dirty="0"/>
          </a:p>
        </p:txBody>
      </p:sp>
      <p:sp>
        <p:nvSpPr>
          <p:cNvPr id="17" name="Rectangle 16"/>
          <p:cNvSpPr/>
          <p:nvPr/>
        </p:nvSpPr>
        <p:spPr>
          <a:xfrm>
            <a:off x="8448255" y="3838091"/>
            <a:ext cx="1750816"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 3 </a:t>
            </a:r>
            <a:endParaRPr lang="en-US" dirty="0"/>
          </a:p>
        </p:txBody>
      </p:sp>
      <p:sp>
        <p:nvSpPr>
          <p:cNvPr id="18" name="Rectangle 17"/>
          <p:cNvSpPr/>
          <p:nvPr/>
        </p:nvSpPr>
        <p:spPr>
          <a:xfrm>
            <a:off x="8433658" y="2507929"/>
            <a:ext cx="1780010" cy="9144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Goal 2 </a:t>
            </a:r>
            <a:endParaRPr lang="en-US" dirty="0"/>
          </a:p>
        </p:txBody>
      </p:sp>
      <p:sp>
        <p:nvSpPr>
          <p:cNvPr id="19" name="Rectangle 18"/>
          <p:cNvSpPr/>
          <p:nvPr/>
        </p:nvSpPr>
        <p:spPr>
          <a:xfrm>
            <a:off x="469273" y="2209069"/>
            <a:ext cx="3264526"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a:t>High Academic Standards</a:t>
            </a:r>
          </a:p>
        </p:txBody>
      </p:sp>
      <p:sp>
        <p:nvSpPr>
          <p:cNvPr id="21" name="Rectangle 20"/>
          <p:cNvSpPr/>
          <p:nvPr/>
        </p:nvSpPr>
        <p:spPr>
          <a:xfrm>
            <a:off x="469273" y="3222940"/>
            <a:ext cx="3264526"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Diverse and Inclusive Environment</a:t>
            </a:r>
          </a:p>
        </p:txBody>
      </p:sp>
      <p:sp>
        <p:nvSpPr>
          <p:cNvPr id="22" name="Rectangle 21"/>
          <p:cNvSpPr/>
          <p:nvPr/>
        </p:nvSpPr>
        <p:spPr>
          <a:xfrm>
            <a:off x="483920" y="4236811"/>
            <a:ext cx="3264526"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Student Success in Achieving Educational Goals</a:t>
            </a:r>
          </a:p>
        </p:txBody>
      </p:sp>
      <p:sp>
        <p:nvSpPr>
          <p:cNvPr id="23" name="Rectangle 22"/>
          <p:cNvSpPr/>
          <p:nvPr/>
        </p:nvSpPr>
        <p:spPr>
          <a:xfrm>
            <a:off x="469272" y="5250682"/>
            <a:ext cx="3264527"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Community, Education, and Industry Partnerships</a:t>
            </a:r>
          </a:p>
        </p:txBody>
      </p:sp>
      <p:sp>
        <p:nvSpPr>
          <p:cNvPr id="32" name="Right Brace 31"/>
          <p:cNvSpPr/>
          <p:nvPr/>
        </p:nvSpPr>
        <p:spPr>
          <a:xfrm>
            <a:off x="7397140" y="1226861"/>
            <a:ext cx="452053" cy="4938221"/>
          </a:xfrm>
          <a:prstGeom prst="rightBrace">
            <a:avLst>
              <a:gd name="adj1" fmla="val 32005"/>
              <a:gd name="adj2" fmla="val 48897"/>
            </a:avLst>
          </a:prstGeom>
        </p:spPr>
        <p:style>
          <a:lnRef idx="3">
            <a:schemeClr val="accent5"/>
          </a:lnRef>
          <a:fillRef idx="0">
            <a:schemeClr val="accent5"/>
          </a:fillRef>
          <a:effectRef idx="2">
            <a:schemeClr val="accent5"/>
          </a:effectRef>
          <a:fontRef idx="minor">
            <a:schemeClr val="tx1"/>
          </a:fontRef>
        </p:style>
        <p:txBody>
          <a:bodyPr rtlCol="0" anchor="ctr"/>
          <a:lstStyle/>
          <a:p>
            <a:pPr algn="ctr"/>
            <a:endParaRPr lang="en-US"/>
          </a:p>
        </p:txBody>
      </p:sp>
      <p:sp>
        <p:nvSpPr>
          <p:cNvPr id="33" name="Rectangle 32"/>
          <p:cNvSpPr/>
          <p:nvPr/>
        </p:nvSpPr>
        <p:spPr>
          <a:xfrm>
            <a:off x="469272" y="163866"/>
            <a:ext cx="6769727" cy="52034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fontAlgn="base"/>
            <a:r>
              <a:rPr lang="en-US" dirty="0" smtClean="0">
                <a:solidFill>
                  <a:schemeClr val="tx1"/>
                </a:solidFill>
              </a:rPr>
              <a:t>College Values</a:t>
            </a:r>
            <a:endParaRPr lang="en-US" dirty="0">
              <a:solidFill>
                <a:schemeClr val="tx1"/>
              </a:solidFill>
            </a:endParaRPr>
          </a:p>
        </p:txBody>
      </p:sp>
      <p:sp>
        <p:nvSpPr>
          <p:cNvPr id="36" name="Rectangle 35"/>
          <p:cNvSpPr/>
          <p:nvPr/>
        </p:nvSpPr>
        <p:spPr>
          <a:xfrm>
            <a:off x="8433658" y="163866"/>
            <a:ext cx="1887188" cy="51925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solidFill>
                  <a:schemeClr val="tx1"/>
                </a:solidFill>
              </a:rPr>
              <a:t>Goals </a:t>
            </a:r>
            <a:endParaRPr lang="en-US" dirty="0">
              <a:solidFill>
                <a:schemeClr val="tx1"/>
              </a:solidFill>
            </a:endParaRPr>
          </a:p>
        </p:txBody>
      </p:sp>
      <p:sp>
        <p:nvSpPr>
          <p:cNvPr id="34" name="Rectangle 33"/>
          <p:cNvSpPr/>
          <p:nvPr/>
        </p:nvSpPr>
        <p:spPr>
          <a:xfrm>
            <a:off x="3872247" y="1226861"/>
            <a:ext cx="3279174"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Communication and Collaboration</a:t>
            </a:r>
          </a:p>
        </p:txBody>
      </p:sp>
      <p:sp>
        <p:nvSpPr>
          <p:cNvPr id="37" name="Rectangle 36"/>
          <p:cNvSpPr/>
          <p:nvPr/>
        </p:nvSpPr>
        <p:spPr>
          <a:xfrm>
            <a:off x="3872247" y="2209069"/>
            <a:ext cx="3279174"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Engaging Student Life</a:t>
            </a:r>
          </a:p>
        </p:txBody>
      </p:sp>
      <p:sp>
        <p:nvSpPr>
          <p:cNvPr id="38" name="Rectangle 37"/>
          <p:cNvSpPr/>
          <p:nvPr/>
        </p:nvSpPr>
        <p:spPr>
          <a:xfrm>
            <a:off x="3872247" y="3233662"/>
            <a:ext cx="3279174"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Accountability</a:t>
            </a:r>
          </a:p>
        </p:txBody>
      </p:sp>
      <p:sp>
        <p:nvSpPr>
          <p:cNvPr id="39" name="Rectangle 38"/>
          <p:cNvSpPr/>
          <p:nvPr/>
        </p:nvSpPr>
        <p:spPr>
          <a:xfrm>
            <a:off x="3872247" y="4236811"/>
            <a:ext cx="3279174"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Sustainability</a:t>
            </a:r>
          </a:p>
        </p:txBody>
      </p:sp>
      <p:sp>
        <p:nvSpPr>
          <p:cNvPr id="40" name="Rectangle 39"/>
          <p:cNvSpPr/>
          <p:nvPr/>
        </p:nvSpPr>
        <p:spPr>
          <a:xfrm>
            <a:off x="3872247" y="5250682"/>
            <a:ext cx="3279174" cy="91440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en-US" dirty="0"/>
              <a:t>Transparency</a:t>
            </a:r>
          </a:p>
        </p:txBody>
      </p:sp>
      <p:cxnSp>
        <p:nvCxnSpPr>
          <p:cNvPr id="24" name="Straight Connector 23"/>
          <p:cNvCxnSpPr/>
          <p:nvPr/>
        </p:nvCxnSpPr>
        <p:spPr>
          <a:xfrm>
            <a:off x="319938" y="923383"/>
            <a:ext cx="11088290" cy="10886"/>
          </a:xfrm>
          <a:prstGeom prst="line">
            <a:avLst/>
          </a:prstGeom>
        </p:spPr>
        <p:style>
          <a:lnRef idx="3">
            <a:schemeClr val="accent3"/>
          </a:lnRef>
          <a:fillRef idx="0">
            <a:schemeClr val="accent3"/>
          </a:fillRef>
          <a:effectRef idx="2">
            <a:schemeClr val="accent3"/>
          </a:effectRef>
          <a:fontRef idx="minor">
            <a:schemeClr val="tx1"/>
          </a:fontRef>
        </p:style>
      </p:cxnSp>
      <p:sp>
        <p:nvSpPr>
          <p:cNvPr id="26" name="Oval 25"/>
          <p:cNvSpPr/>
          <p:nvPr/>
        </p:nvSpPr>
        <p:spPr>
          <a:xfrm>
            <a:off x="10591799" y="1731597"/>
            <a:ext cx="1393372" cy="298268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solidFill>
                  <a:schemeClr val="tx1"/>
                </a:solidFill>
              </a:rPr>
              <a:t>Enter your goals into Survey</a:t>
            </a:r>
            <a:endParaRPr lang="en-US" dirty="0">
              <a:solidFill>
                <a:schemeClr val="tx1"/>
              </a:solidFill>
            </a:endParaRPr>
          </a:p>
        </p:txBody>
      </p:sp>
    </p:spTree>
    <p:extLst>
      <p:ext uri="{BB962C8B-B14F-4D97-AF65-F5344CB8AC3E}">
        <p14:creationId xmlns:p14="http://schemas.microsoft.com/office/powerpoint/2010/main" val="2617152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2304"/>
          </a:xfrm>
        </p:spPr>
        <p:txBody>
          <a:bodyPr/>
          <a:lstStyle/>
          <a:p>
            <a:r>
              <a:rPr lang="en-US" dirty="0" smtClean="0"/>
              <a:t>Definition and Example</a:t>
            </a:r>
            <a:endParaRPr lang="en-US" dirty="0"/>
          </a:p>
        </p:txBody>
      </p:sp>
      <p:sp>
        <p:nvSpPr>
          <p:cNvPr id="3" name="Content Placeholder 2"/>
          <p:cNvSpPr>
            <a:spLocks noGrp="1"/>
          </p:cNvSpPr>
          <p:nvPr>
            <p:ph idx="1"/>
          </p:nvPr>
        </p:nvSpPr>
        <p:spPr>
          <a:xfrm>
            <a:off x="838200" y="1197430"/>
            <a:ext cx="10515600" cy="4979533"/>
          </a:xfrm>
        </p:spPr>
        <p:txBody>
          <a:bodyPr>
            <a:noAutofit/>
          </a:bodyPr>
          <a:lstStyle/>
          <a:p>
            <a:r>
              <a:rPr lang="en-US" sz="2400" b="1" dirty="0">
                <a:latin typeface="Adobe Devanagari" panose="02040503050201020203" pitchFamily="18" charset="0"/>
                <a:cs typeface="Adobe Devanagari" panose="02040503050201020203" pitchFamily="18" charset="0"/>
              </a:rPr>
              <a:t>Goals</a:t>
            </a:r>
            <a:endParaRPr lang="en-US" sz="2400" b="0" dirty="0" smtClean="0">
              <a:effectLst/>
              <a:latin typeface="Adobe Devanagari" panose="02040503050201020203" pitchFamily="18" charset="0"/>
              <a:cs typeface="Adobe Devanagari" panose="02040503050201020203" pitchFamily="18" charset="0"/>
            </a:endParaRPr>
          </a:p>
          <a:p>
            <a:pPr marL="0" indent="0">
              <a:buNone/>
            </a:pPr>
            <a:r>
              <a:rPr lang="en-US" sz="2400" dirty="0">
                <a:latin typeface="Adobe Devanagari" panose="02040503050201020203" pitchFamily="18" charset="0"/>
                <a:cs typeface="Adobe Devanagari" panose="02040503050201020203" pitchFamily="18" charset="0"/>
              </a:rPr>
              <a:t>Goals establish broad directions and do not tend to change over time. In fact, goals can be carried over from one planning cycle to the next with only minor modification. Goals are fundamental issues that the College must address. Goals are desired ends, which are not necessarily attainable or quantifiable. </a:t>
            </a:r>
            <a:endParaRPr lang="en-US" sz="2400" b="0" dirty="0" smtClean="0">
              <a:effectLst/>
              <a:latin typeface="Adobe Devanagari" panose="02040503050201020203" pitchFamily="18" charset="0"/>
              <a:cs typeface="Adobe Devanagari" panose="02040503050201020203" pitchFamily="18" charset="0"/>
            </a:endParaRPr>
          </a:p>
          <a:p>
            <a:pPr marL="457200" lvl="1" indent="0">
              <a:buNone/>
            </a:pPr>
            <a:r>
              <a:rPr lang="en-US" sz="1800" dirty="0" smtClean="0">
                <a:latin typeface="Adobe Devanagari" panose="02040503050201020203" pitchFamily="18" charset="0"/>
                <a:cs typeface="Adobe Devanagari" panose="02040503050201020203" pitchFamily="18" charset="0"/>
              </a:rPr>
              <a:t>Example: </a:t>
            </a:r>
            <a:r>
              <a:rPr lang="en-US" sz="1800" i="1" dirty="0">
                <a:latin typeface="Adobe Devanagari" panose="02040503050201020203" pitchFamily="18" charset="0"/>
                <a:cs typeface="Adobe Devanagari" panose="02040503050201020203" pitchFamily="18" charset="0"/>
              </a:rPr>
              <a:t>"Build an educational environment that fosters passion for education and the leadership and the personal skills necessary for civic engagement and participation.”</a:t>
            </a:r>
            <a:endParaRPr lang="en-US" sz="1800" dirty="0">
              <a:latin typeface="Adobe Devanagari" panose="02040503050201020203" pitchFamily="18" charset="0"/>
              <a:cs typeface="Adobe Devanagari" panose="02040503050201020203" pitchFamily="18" charset="0"/>
            </a:endParaRPr>
          </a:p>
          <a:p>
            <a:pPr marL="457200" lvl="1" indent="0">
              <a:buNone/>
            </a:pPr>
            <a:r>
              <a:rPr lang="en-US" sz="1800" i="1" dirty="0" smtClean="0">
                <a:latin typeface="Adobe Devanagari" panose="02040503050201020203" pitchFamily="18" charset="0"/>
                <a:cs typeface="Adobe Devanagari" panose="02040503050201020203" pitchFamily="18" charset="0"/>
              </a:rPr>
              <a:t>“Provide </a:t>
            </a:r>
            <a:r>
              <a:rPr lang="en-US" sz="1800" i="1" dirty="0">
                <a:latin typeface="Adobe Devanagari" panose="02040503050201020203" pitchFamily="18" charset="0"/>
                <a:cs typeface="Adobe Devanagari" panose="02040503050201020203" pitchFamily="18" charset="0"/>
              </a:rPr>
              <a:t>better customer </a:t>
            </a:r>
            <a:r>
              <a:rPr lang="en-US" sz="1800" i="1" dirty="0" smtClean="0">
                <a:latin typeface="Adobe Devanagari" panose="02040503050201020203" pitchFamily="18" charset="0"/>
                <a:cs typeface="Adobe Devanagari" panose="02040503050201020203" pitchFamily="18" charset="0"/>
              </a:rPr>
              <a:t>service”</a:t>
            </a:r>
            <a:endParaRPr lang="en-US" sz="1800" dirty="0">
              <a:latin typeface="Adobe Devanagari" panose="02040503050201020203" pitchFamily="18" charset="0"/>
              <a:cs typeface="Adobe Devanagari" panose="02040503050201020203" pitchFamily="18" charset="0"/>
            </a:endParaRPr>
          </a:p>
          <a:p>
            <a:r>
              <a:rPr lang="en-US" sz="2400" b="1" dirty="0" smtClean="0">
                <a:latin typeface="Adobe Devanagari" panose="02040503050201020203" pitchFamily="18" charset="0"/>
                <a:cs typeface="Adobe Devanagari" panose="02040503050201020203" pitchFamily="18" charset="0"/>
              </a:rPr>
              <a:t>Objectives</a:t>
            </a:r>
            <a:endParaRPr lang="en-US" sz="2400" b="0" dirty="0" smtClean="0">
              <a:effectLst/>
              <a:latin typeface="Adobe Devanagari" panose="02040503050201020203" pitchFamily="18" charset="0"/>
              <a:cs typeface="Adobe Devanagari" panose="02040503050201020203" pitchFamily="18" charset="0"/>
            </a:endParaRPr>
          </a:p>
          <a:p>
            <a:pPr marL="0" indent="0">
              <a:buNone/>
            </a:pPr>
            <a:r>
              <a:rPr lang="en-US" sz="2400" dirty="0">
                <a:latin typeface="Adobe Devanagari" panose="02040503050201020203" pitchFamily="18" charset="0"/>
                <a:cs typeface="Adobe Devanagari" panose="02040503050201020203" pitchFamily="18" charset="0"/>
              </a:rPr>
              <a:t>Objectives are a means of achieving, or moving toward, a goal. Sometimes called “strategies” or “initiatives,” objectives are measurable and quantifiable. They focus efforts on demonstrable results and provide broad categories for resource allocation. Strong objectives are SMART: Specific, Measureable, Attainable, Realistic, and Time-Based. </a:t>
            </a:r>
            <a:endParaRPr lang="en-US" sz="2400" b="0" dirty="0" smtClean="0">
              <a:effectLst/>
              <a:latin typeface="Adobe Devanagari" panose="02040503050201020203" pitchFamily="18" charset="0"/>
              <a:cs typeface="Adobe Devanagari" panose="02040503050201020203" pitchFamily="18" charset="0"/>
            </a:endParaRPr>
          </a:p>
          <a:p>
            <a:pPr marL="457200" lvl="1" indent="0">
              <a:buNone/>
            </a:pPr>
            <a:r>
              <a:rPr lang="en-US" sz="1800" dirty="0" smtClean="0">
                <a:latin typeface="Adobe Devanagari" panose="02040503050201020203" pitchFamily="18" charset="0"/>
                <a:cs typeface="Adobe Devanagari" panose="02040503050201020203" pitchFamily="18" charset="0"/>
              </a:rPr>
              <a:t>Example: </a:t>
            </a:r>
            <a:r>
              <a:rPr lang="en-US" sz="1800" i="1" dirty="0" smtClean="0">
                <a:latin typeface="Adobe Devanagari" panose="02040503050201020203" pitchFamily="18" charset="0"/>
                <a:cs typeface="Adobe Devanagari" panose="02040503050201020203" pitchFamily="18" charset="0"/>
              </a:rPr>
              <a:t>“Reduce </a:t>
            </a:r>
            <a:r>
              <a:rPr lang="en-US" sz="1800" i="1" dirty="0">
                <a:latin typeface="Adobe Devanagari" panose="02040503050201020203" pitchFamily="18" charset="0"/>
                <a:cs typeface="Adobe Devanagari" panose="02040503050201020203" pitchFamily="18" charset="0"/>
              </a:rPr>
              <a:t>the call-back time of customer inquiries and questions to no more than four hours</a:t>
            </a:r>
            <a:r>
              <a:rPr lang="en-US" sz="1800" i="1" dirty="0" smtClean="0">
                <a:latin typeface="Adobe Devanagari" panose="02040503050201020203" pitchFamily="18" charset="0"/>
                <a:cs typeface="Adobe Devanagari" panose="02040503050201020203" pitchFamily="18" charset="0"/>
              </a:rPr>
              <a:t>.”</a:t>
            </a:r>
            <a:r>
              <a:rPr lang="en-US" sz="1800" dirty="0" smtClean="0">
                <a:latin typeface="Adobe Devanagari" panose="02040503050201020203" pitchFamily="18" charset="0"/>
                <a:cs typeface="Adobe Devanagari" panose="02040503050201020203" pitchFamily="18" charset="0"/>
              </a:rPr>
              <a:t/>
            </a:r>
            <a:br>
              <a:rPr lang="en-US" sz="1800" dirty="0" smtClean="0">
                <a:latin typeface="Adobe Devanagari" panose="02040503050201020203" pitchFamily="18" charset="0"/>
                <a:cs typeface="Adobe Devanagari" panose="02040503050201020203" pitchFamily="18" charset="0"/>
              </a:rPr>
            </a:br>
            <a:endParaRPr lang="en-US" sz="1800" dirty="0">
              <a:latin typeface="Adobe Devanagari" panose="02040503050201020203" pitchFamily="18" charset="0"/>
              <a:cs typeface="Adobe Devanagari" panose="02040503050201020203" pitchFamily="18" charset="0"/>
            </a:endParaRPr>
          </a:p>
        </p:txBody>
      </p:sp>
    </p:spTree>
    <p:extLst>
      <p:ext uri="{BB962C8B-B14F-4D97-AF65-F5344CB8AC3E}">
        <p14:creationId xmlns:p14="http://schemas.microsoft.com/office/powerpoint/2010/main" val="276629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of the Public Forums</a:t>
            </a:r>
            <a:endParaRPr lang="en-US" dirty="0"/>
          </a:p>
        </p:txBody>
      </p:sp>
      <p:sp>
        <p:nvSpPr>
          <p:cNvPr id="3" name="Content Placeholder 2"/>
          <p:cNvSpPr>
            <a:spLocks noGrp="1"/>
          </p:cNvSpPr>
          <p:nvPr>
            <p:ph idx="1"/>
          </p:nvPr>
        </p:nvSpPr>
        <p:spPr/>
        <p:txBody>
          <a:bodyPr>
            <a:normAutofit/>
          </a:bodyPr>
          <a:lstStyle/>
          <a:p>
            <a:r>
              <a:rPr lang="en-US" sz="3200" dirty="0" smtClean="0"/>
              <a:t>The EMP Team will come up with manageable set of goals that reflect our values and represent </a:t>
            </a:r>
            <a:r>
              <a:rPr lang="en-US" sz="3200" smtClean="0"/>
              <a:t>consensus in </a:t>
            </a:r>
            <a:r>
              <a:rPr lang="en-US" sz="3200" dirty="0" smtClean="0"/>
              <a:t>the college.</a:t>
            </a:r>
          </a:p>
          <a:p>
            <a:r>
              <a:rPr lang="en-US" sz="3200" dirty="0" smtClean="0"/>
              <a:t>The EMP Team will share the set of draft goals with the campus and seek feedback in November.</a:t>
            </a:r>
            <a:endParaRPr lang="en-US" sz="3200" dirty="0"/>
          </a:p>
        </p:txBody>
      </p:sp>
    </p:spTree>
    <p:extLst>
      <p:ext uri="{BB962C8B-B14F-4D97-AF65-F5344CB8AC3E}">
        <p14:creationId xmlns:p14="http://schemas.microsoft.com/office/powerpoint/2010/main" val="3942660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pPr lvl="0"/>
            <a:r>
              <a:rPr lang="en-US" u="sng" dirty="0" smtClean="0">
                <a:hlinkClick r:id="rId2"/>
              </a:rPr>
              <a:t>Complete </a:t>
            </a:r>
            <a:r>
              <a:rPr lang="en-US" u="sng" dirty="0">
                <a:hlinkClick r:id="rId2"/>
              </a:rPr>
              <a:t>this form</a:t>
            </a:r>
            <a:endParaRPr lang="en-US" dirty="0"/>
          </a:p>
          <a:p>
            <a:r>
              <a:rPr lang="en-US" u="sng" dirty="0">
                <a:hlinkClick r:id="rId3"/>
              </a:rPr>
              <a:t>View the responses here</a:t>
            </a:r>
            <a:endParaRPr lang="en-US" dirty="0" smtClean="0"/>
          </a:p>
          <a:p>
            <a:r>
              <a:rPr lang="en-US" dirty="0" smtClean="0"/>
              <a:t>Data sets</a:t>
            </a:r>
          </a:p>
          <a:p>
            <a:r>
              <a:rPr lang="en-US" dirty="0" smtClean="0"/>
              <a:t>Diagram</a:t>
            </a:r>
          </a:p>
          <a:p>
            <a:r>
              <a:rPr lang="en-US" dirty="0" smtClean="0"/>
              <a:t>SWOT</a:t>
            </a:r>
          </a:p>
          <a:p>
            <a:r>
              <a:rPr lang="en-US" dirty="0" smtClean="0"/>
              <a:t>Mission, Vision, and Values</a:t>
            </a:r>
          </a:p>
          <a:p>
            <a:endParaRPr lang="en-US" dirty="0"/>
          </a:p>
        </p:txBody>
      </p:sp>
    </p:spTree>
    <p:extLst>
      <p:ext uri="{BB962C8B-B14F-4D97-AF65-F5344CB8AC3E}">
        <p14:creationId xmlns:p14="http://schemas.microsoft.com/office/powerpoint/2010/main" val="34791135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615</Words>
  <Application>Microsoft Office PowerPoint</Application>
  <PresentationFormat>Widescreen</PresentationFormat>
  <Paragraphs>100</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Adobe Devanagari</vt:lpstr>
      <vt:lpstr>Arial</vt:lpstr>
      <vt:lpstr>Calibri</vt:lpstr>
      <vt:lpstr>Calibri Light</vt:lpstr>
      <vt:lpstr>Office Theme</vt:lpstr>
      <vt:lpstr>Cañada College Educational Master Plan Public Forum</vt:lpstr>
      <vt:lpstr>PowerPoint Presentation</vt:lpstr>
      <vt:lpstr>PowerPoint Presentation</vt:lpstr>
      <vt:lpstr>PowerPoint Presentation</vt:lpstr>
      <vt:lpstr>Definition and Example</vt:lpstr>
      <vt:lpstr>Outcomes of the Public Forums</vt:lpstr>
      <vt:lpstr>Links</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Hsieh, Chialin</dc:creator>
  <cp:lastModifiedBy>Murphy, Joan</cp:lastModifiedBy>
  <cp:revision>57</cp:revision>
  <dcterms:created xsi:type="dcterms:W3CDTF">2016-10-05T02:47:07Z</dcterms:created>
  <dcterms:modified xsi:type="dcterms:W3CDTF">2016-10-10T19:10:15Z</dcterms:modified>
</cp:coreProperties>
</file>