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93" r:id="rId3"/>
    <p:sldId id="294" r:id="rId4"/>
    <p:sldId id="295" r:id="rId5"/>
    <p:sldId id="273" r:id="rId6"/>
    <p:sldId id="298" r:id="rId7"/>
    <p:sldId id="258" r:id="rId8"/>
    <p:sldId id="259" r:id="rId9"/>
    <p:sldId id="284" r:id="rId10"/>
    <p:sldId id="329" r:id="rId11"/>
    <p:sldId id="330" r:id="rId12"/>
    <p:sldId id="331" r:id="rId13"/>
    <p:sldId id="332" r:id="rId14"/>
    <p:sldId id="333" r:id="rId15"/>
    <p:sldId id="280" r:id="rId16"/>
    <p:sldId id="282" r:id="rId17"/>
    <p:sldId id="311" r:id="rId18"/>
    <p:sldId id="328" r:id="rId19"/>
    <p:sldId id="325" r:id="rId20"/>
    <p:sldId id="326" r:id="rId21"/>
    <p:sldId id="29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7CE"/>
    <a:srgbClr val="3A0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60"/>
  </p:normalViewPr>
  <p:slideViewPr>
    <p:cSldViewPr snapToGrid="0">
      <p:cViewPr varScale="1">
        <p:scale>
          <a:sx n="81" d="100"/>
          <a:sy n="81" d="100"/>
        </p:scale>
        <p:origin x="90" y="5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0C3426-A9ED-6C49-A193-493DE144ECE7}" type="datetimeFigureOut">
              <a:rPr lang="en-US" smtClean="0"/>
              <a:pPr/>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77D5E9-518D-9C43-9322-05E01D2E87F1}" type="slidenum">
              <a:rPr lang="en-US" smtClean="0"/>
              <a:pPr/>
              <a:t>‹#›</a:t>
            </a:fld>
            <a:endParaRPr lang="en-US"/>
          </a:p>
        </p:txBody>
      </p:sp>
    </p:spTree>
    <p:extLst>
      <p:ext uri="{BB962C8B-B14F-4D97-AF65-F5344CB8AC3E}">
        <p14:creationId xmlns:p14="http://schemas.microsoft.com/office/powerpoint/2010/main" val="10442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CCAB6-F1F2-4E10-81EC-9D3E6DA9C6E8}" type="datetimeFigureOut">
              <a:rPr lang="en-US" smtClean="0"/>
              <a:pPr/>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C8F83-62FA-481C-AD2F-1B0F495DB3EB}" type="slidenum">
              <a:rPr lang="en-US" smtClean="0"/>
              <a:pPr/>
              <a:t>‹#›</a:t>
            </a:fld>
            <a:endParaRPr lang="en-US"/>
          </a:p>
        </p:txBody>
      </p:sp>
    </p:spTree>
    <p:extLst>
      <p:ext uri="{BB962C8B-B14F-4D97-AF65-F5344CB8AC3E}">
        <p14:creationId xmlns:p14="http://schemas.microsoft.com/office/powerpoint/2010/main" val="403723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Private meeting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 might then say, “Oh </a:t>
            </a:r>
            <a:r>
              <a:rPr lang="en-US" dirty="0" err="1" smtClean="0"/>
              <a:t>ya</a:t>
            </a:r>
            <a:r>
              <a:rPr lang="en-US" dirty="0" smtClean="0"/>
              <a:t> I had an IEP” or “</a:t>
            </a:r>
            <a:r>
              <a:rPr lang="en-US" dirty="0" err="1" smtClean="0"/>
              <a:t>Ya</a:t>
            </a:r>
            <a:r>
              <a:rPr lang="en-US" dirty="0" smtClean="0"/>
              <a:t>, I went to the resource room.” If you hear this tell them that they should then contact the DRC. They might qualify for the same type of supports that they did in </a:t>
            </a:r>
            <a:r>
              <a:rPr lang="en-US" dirty="0" err="1" smtClean="0"/>
              <a:t>highschool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FAC8F83-62FA-481C-AD2F-1B0F495DB3EB}" type="slidenum">
              <a:rPr lang="en-US" smtClean="0"/>
              <a:pPr/>
              <a:t>15</a:t>
            </a:fld>
            <a:endParaRPr lang="en-US"/>
          </a:p>
        </p:txBody>
      </p:sp>
    </p:spTree>
    <p:extLst>
      <p:ext uri="{BB962C8B-B14F-4D97-AF65-F5344CB8AC3E}">
        <p14:creationId xmlns:p14="http://schemas.microsoft.com/office/powerpoint/2010/main" val="329989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mail.sfsu.edu/owa/redir.aspx?C=AMlv-yi-k0C1upSDaCpTO-Ia9iYpo9IIVMBuYyA1Ken0o4GzSLNdBtK-OueIH4xBuDx8CxsOXUI.&amp;URL=mailto:jfrench@sf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613" y="419100"/>
            <a:ext cx="8915399" cy="2262781"/>
          </a:xfrm>
        </p:spPr>
        <p:txBody>
          <a:bodyPr>
            <a:normAutofit/>
          </a:bodyPr>
          <a:lstStyle/>
          <a:p>
            <a:r>
              <a:rPr lang="en-US" dirty="0" smtClean="0"/>
              <a:t>Learning Disability Assessment </a:t>
            </a:r>
            <a:endParaRPr lang="en-US" dirty="0"/>
          </a:p>
        </p:txBody>
      </p:sp>
      <p:sp>
        <p:nvSpPr>
          <p:cNvPr id="3" name="Subtitle 2"/>
          <p:cNvSpPr>
            <a:spLocks noGrp="1"/>
          </p:cNvSpPr>
          <p:nvPr>
            <p:ph type="subTitle" idx="1"/>
          </p:nvPr>
        </p:nvSpPr>
        <p:spPr>
          <a:xfrm>
            <a:off x="2589213" y="4394200"/>
            <a:ext cx="8915399" cy="2463800"/>
          </a:xfrm>
        </p:spPr>
        <p:txBody>
          <a:bodyPr>
            <a:normAutofit/>
          </a:bodyPr>
          <a:lstStyle/>
          <a:p>
            <a:r>
              <a:rPr lang="en-US" dirty="0" smtClean="0"/>
              <a:t>November 4</a:t>
            </a:r>
            <a:r>
              <a:rPr lang="en-US" baseline="30000" dirty="0" smtClean="0"/>
              <a:t>th</a:t>
            </a:r>
            <a:r>
              <a:rPr lang="en-US" dirty="0" smtClean="0"/>
              <a:t>, 2016 </a:t>
            </a:r>
          </a:p>
          <a:p>
            <a:endParaRPr lang="en-US" b="1" dirty="0" smtClean="0"/>
          </a:p>
          <a:p>
            <a:r>
              <a:rPr lang="en-US" b="1" dirty="0" smtClean="0"/>
              <a:t>Jenna French, M.S.</a:t>
            </a:r>
            <a:endParaRPr lang="en-US" dirty="0" smtClean="0"/>
          </a:p>
          <a:p>
            <a:r>
              <a:rPr lang="en-US" dirty="0" smtClean="0"/>
              <a:t>Learning Disability Specialist / DRC Counselor</a:t>
            </a:r>
          </a:p>
          <a:p>
            <a:r>
              <a:rPr lang="en-US" dirty="0" smtClean="0">
                <a:hlinkClick r:id="rId2" tooltip="Ctrl+Click or tap to follow the link"/>
              </a:rPr>
              <a:t>frenchj@smccd.edu</a:t>
            </a:r>
            <a:r>
              <a:rPr lang="en-US" dirty="0" smtClean="0"/>
              <a:t>  Ext 3368</a:t>
            </a:r>
          </a:p>
          <a:p>
            <a:endParaRPr lang="en-US" dirty="0" smtClean="0"/>
          </a:p>
        </p:txBody>
      </p:sp>
    </p:spTree>
    <p:extLst>
      <p:ext uri="{BB962C8B-B14F-4D97-AF65-F5344CB8AC3E}">
        <p14:creationId xmlns:p14="http://schemas.microsoft.com/office/powerpoint/2010/main" val="95108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Learning Disability? </a:t>
            </a:r>
            <a:endParaRPr lang="en-US" sz="2000" b="1" dirty="0">
              <a:solidFill>
                <a:srgbClr val="3A08C8"/>
              </a:solidFill>
            </a:endParaRPr>
          </a:p>
        </p:txBody>
      </p:sp>
      <p:sp>
        <p:nvSpPr>
          <p:cNvPr id="3" name="Content Placeholder 2"/>
          <p:cNvSpPr>
            <a:spLocks noGrp="1"/>
          </p:cNvSpPr>
          <p:nvPr>
            <p:ph idx="1"/>
          </p:nvPr>
        </p:nvSpPr>
        <p:spPr>
          <a:xfrm>
            <a:off x="2538412" y="1930400"/>
            <a:ext cx="8915400" cy="3777622"/>
          </a:xfrm>
        </p:spPr>
        <p:txBody>
          <a:bodyPr>
            <a:normAutofit/>
          </a:bodyPr>
          <a:lstStyle/>
          <a:p>
            <a:r>
              <a:rPr lang="en-US" dirty="0" smtClean="0"/>
              <a:t>Persistent/Chronic condition</a:t>
            </a:r>
          </a:p>
          <a:p>
            <a:r>
              <a:rPr lang="en-US" dirty="0" smtClean="0"/>
              <a:t>Significant processing deficit </a:t>
            </a:r>
          </a:p>
          <a:p>
            <a:pPr lvl="1"/>
            <a:r>
              <a:rPr lang="en-US" dirty="0" smtClean="0"/>
              <a:t>Memory, verbal skills, non-verbal reasoning/visual-spatial skills or processing speed</a:t>
            </a:r>
          </a:p>
          <a:p>
            <a:r>
              <a:rPr lang="en-US" dirty="0" smtClean="0"/>
              <a:t>Difficulty in major subjects like reading, writing, math, or listening.</a:t>
            </a:r>
          </a:p>
          <a:p>
            <a:r>
              <a:rPr lang="en-US" dirty="0" smtClean="0"/>
              <a:t>A learning disability is not difficulty with a challenging subject like higher level science or math. </a:t>
            </a:r>
          </a:p>
          <a:p>
            <a:r>
              <a:rPr lang="en-US" dirty="0" smtClean="0"/>
              <a:t>It is not a psychological condition: </a:t>
            </a:r>
          </a:p>
          <a:p>
            <a:pPr lvl="1"/>
            <a:r>
              <a:rPr lang="en-US" dirty="0" smtClean="0"/>
              <a:t>Not test anxiety</a:t>
            </a:r>
          </a:p>
          <a:p>
            <a:pPr lvl="1"/>
            <a:r>
              <a:rPr lang="en-US" dirty="0" smtClean="0"/>
              <a:t>Not ADHD </a:t>
            </a:r>
          </a:p>
        </p:txBody>
      </p:sp>
    </p:spTree>
    <p:extLst>
      <p:ext uri="{BB962C8B-B14F-4D97-AF65-F5344CB8AC3E}">
        <p14:creationId xmlns:p14="http://schemas.microsoft.com/office/powerpoint/2010/main" val="209220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 student might have an LD </a:t>
            </a:r>
            <a:br>
              <a:rPr lang="en-US" dirty="0" smtClean="0"/>
            </a:br>
            <a:r>
              <a:rPr lang="en-US" dirty="0" smtClean="0"/>
              <a:t>																</a:t>
            </a:r>
            <a:r>
              <a:rPr lang="en-US" sz="2000" b="1" dirty="0" smtClean="0">
                <a:solidFill>
                  <a:srgbClr val="0207CE"/>
                </a:solidFill>
              </a:rPr>
              <a:t>- HANDOUT</a:t>
            </a:r>
            <a:endParaRPr lang="en-US" sz="2000" b="1" dirty="0">
              <a:solidFill>
                <a:srgbClr val="0207CE"/>
              </a:solidFill>
            </a:endParaRPr>
          </a:p>
        </p:txBody>
      </p:sp>
      <p:sp>
        <p:nvSpPr>
          <p:cNvPr id="3" name="Content Placeholder 2"/>
          <p:cNvSpPr>
            <a:spLocks noGrp="1"/>
          </p:cNvSpPr>
          <p:nvPr>
            <p:ph idx="1"/>
          </p:nvPr>
        </p:nvSpPr>
        <p:spPr>
          <a:xfrm>
            <a:off x="2373312" y="1968500"/>
            <a:ext cx="8915400" cy="3777622"/>
          </a:xfrm>
        </p:spPr>
        <p:txBody>
          <a:bodyPr>
            <a:normAutofit/>
          </a:bodyPr>
          <a:lstStyle/>
          <a:p>
            <a:r>
              <a:rPr lang="en-US" sz="2400" dirty="0" smtClean="0"/>
              <a:t>Learning difference in the way a person takes in, understands, remembers, and/or expresses information</a:t>
            </a:r>
          </a:p>
          <a:p>
            <a:r>
              <a:rPr lang="en-US" sz="2400" dirty="0" smtClean="0"/>
              <a:t>Difficulties with reading, writing, and/or math</a:t>
            </a:r>
          </a:p>
          <a:p>
            <a:r>
              <a:rPr lang="en-US" sz="2400" dirty="0" smtClean="0"/>
              <a:t>Repeating courses</a:t>
            </a:r>
          </a:p>
          <a:p>
            <a:r>
              <a:rPr lang="en-US" sz="2400" dirty="0" smtClean="0"/>
              <a:t>Mentions they had an IEP/504 plan in high school (could be a different type of disability)</a:t>
            </a:r>
          </a:p>
          <a:p>
            <a:r>
              <a:rPr lang="en-US" sz="2400" dirty="0" smtClean="0"/>
              <a:t>Mentions any of characteristics on the “What are Learning Disabilities” Handout</a:t>
            </a:r>
          </a:p>
          <a:p>
            <a:endParaRPr lang="en-US" dirty="0"/>
          </a:p>
        </p:txBody>
      </p:sp>
    </p:spTree>
    <p:extLst>
      <p:ext uri="{BB962C8B-B14F-4D97-AF65-F5344CB8AC3E}">
        <p14:creationId xmlns:p14="http://schemas.microsoft.com/office/powerpoint/2010/main" val="14554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Disability Testing Process</a:t>
            </a:r>
            <a:endParaRPr lang="en-US" dirty="0"/>
          </a:p>
        </p:txBody>
      </p:sp>
      <p:sp>
        <p:nvSpPr>
          <p:cNvPr id="3" name="Content Placeholder 2"/>
          <p:cNvSpPr>
            <a:spLocks noGrp="1"/>
          </p:cNvSpPr>
          <p:nvPr>
            <p:ph idx="1"/>
          </p:nvPr>
        </p:nvSpPr>
        <p:spPr>
          <a:xfrm>
            <a:off x="2654526" y="1739900"/>
            <a:ext cx="8915400" cy="5118100"/>
          </a:xfrm>
        </p:spPr>
        <p:txBody>
          <a:bodyPr numCol="1">
            <a:normAutofit/>
          </a:bodyPr>
          <a:lstStyle/>
          <a:p>
            <a:pPr>
              <a:buNone/>
            </a:pPr>
            <a:r>
              <a:rPr lang="en-US" b="1" dirty="0" smtClean="0"/>
              <a:t>To Request Testing a Student Must:</a:t>
            </a:r>
          </a:p>
          <a:p>
            <a:pPr lvl="1"/>
            <a:r>
              <a:rPr lang="en-US" dirty="0" smtClean="0"/>
              <a:t>Be enrolled in at least one course</a:t>
            </a:r>
          </a:p>
          <a:p>
            <a:pPr lvl="1"/>
            <a:r>
              <a:rPr lang="en-US" dirty="0" smtClean="0"/>
              <a:t>Make an intake appointment with the learning disability specialist by calling 650-306-3259.</a:t>
            </a:r>
          </a:p>
          <a:p>
            <a:pPr>
              <a:buNone/>
            </a:pPr>
            <a:r>
              <a:rPr lang="en-US" b="1" dirty="0" smtClean="0"/>
              <a:t>How does LD Testing help the student?</a:t>
            </a:r>
          </a:p>
          <a:p>
            <a:pPr lvl="1"/>
            <a:r>
              <a:rPr lang="en-US" dirty="0" smtClean="0"/>
              <a:t>Find out if they have a learning disability</a:t>
            </a:r>
          </a:p>
          <a:p>
            <a:pPr lvl="1"/>
            <a:r>
              <a:rPr lang="en-US" dirty="0" smtClean="0"/>
              <a:t>Discover their abilities and strengths</a:t>
            </a:r>
          </a:p>
          <a:p>
            <a:pPr lvl="1"/>
            <a:r>
              <a:rPr lang="en-US" dirty="0" smtClean="0"/>
              <a:t>Determine their limitations and accommodations </a:t>
            </a:r>
          </a:p>
          <a:p>
            <a:pPr lvl="1"/>
            <a:r>
              <a:rPr lang="en-US" dirty="0" smtClean="0"/>
              <a:t>Learn Study Strategies specific for the student learning</a:t>
            </a:r>
          </a:p>
          <a:p>
            <a:pPr>
              <a:buNone/>
            </a:pPr>
            <a:r>
              <a:rPr lang="en-US" b="1" dirty="0" smtClean="0"/>
              <a:t>	</a:t>
            </a:r>
          </a:p>
          <a:p>
            <a:pPr>
              <a:buNone/>
            </a:pPr>
            <a:endParaRPr lang="en-US" b="1" dirty="0" smtClean="0"/>
          </a:p>
          <a:p>
            <a:endParaRPr lang="en-US" dirty="0"/>
          </a:p>
        </p:txBody>
      </p:sp>
    </p:spTree>
    <p:extLst>
      <p:ext uri="{BB962C8B-B14F-4D97-AF65-F5344CB8AC3E}">
        <p14:creationId xmlns:p14="http://schemas.microsoft.com/office/powerpoint/2010/main" val="247697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Disability Testing Process</a:t>
            </a:r>
            <a:endParaRPr lang="en-US" dirty="0"/>
          </a:p>
        </p:txBody>
      </p:sp>
      <p:sp>
        <p:nvSpPr>
          <p:cNvPr id="3" name="Content Placeholder 2"/>
          <p:cNvSpPr>
            <a:spLocks noGrp="1"/>
          </p:cNvSpPr>
          <p:nvPr>
            <p:ph idx="1"/>
          </p:nvPr>
        </p:nvSpPr>
        <p:spPr>
          <a:xfrm>
            <a:off x="2758205" y="1739900"/>
            <a:ext cx="8915400" cy="5118100"/>
          </a:xfrm>
        </p:spPr>
        <p:txBody>
          <a:bodyPr numCol="1">
            <a:normAutofit/>
          </a:bodyPr>
          <a:lstStyle/>
          <a:p>
            <a:pPr>
              <a:buNone/>
            </a:pPr>
            <a:r>
              <a:rPr lang="en-US" b="1" dirty="0" smtClean="0"/>
              <a:t>Does the student get after testing?</a:t>
            </a:r>
          </a:p>
          <a:p>
            <a:pPr lvl="1"/>
            <a:r>
              <a:rPr lang="en-US" dirty="0" smtClean="0"/>
              <a:t>All the testing documentation, this can be brought to the 4 year college</a:t>
            </a:r>
          </a:p>
          <a:p>
            <a:pPr lvl="1"/>
            <a:r>
              <a:rPr lang="en-US" dirty="0" smtClean="0"/>
              <a:t>This documentation can be brought to other community college</a:t>
            </a:r>
          </a:p>
          <a:p>
            <a:pPr lvl="1">
              <a:buNone/>
            </a:pPr>
            <a:endParaRPr lang="en-US" dirty="0" smtClean="0"/>
          </a:p>
          <a:p>
            <a:pPr>
              <a:buNone/>
            </a:pPr>
            <a:r>
              <a:rPr lang="en-US" b="1" dirty="0" smtClean="0"/>
              <a:t>	Testing Process</a:t>
            </a:r>
          </a:p>
          <a:p>
            <a:pPr lvl="1"/>
            <a:r>
              <a:rPr lang="en-US" dirty="0" smtClean="0"/>
              <a:t>1 hour Interview</a:t>
            </a:r>
          </a:p>
          <a:p>
            <a:pPr lvl="1"/>
            <a:r>
              <a:rPr lang="en-US" dirty="0" smtClean="0"/>
              <a:t>Two 3 hour testing</a:t>
            </a:r>
          </a:p>
          <a:p>
            <a:pPr lvl="1"/>
            <a:r>
              <a:rPr lang="en-US" dirty="0" smtClean="0"/>
              <a:t>1 hour results – set up accommodations</a:t>
            </a:r>
          </a:p>
          <a:p>
            <a:pPr>
              <a:buNone/>
            </a:pPr>
            <a:r>
              <a:rPr lang="en-US" b="1" dirty="0" smtClean="0"/>
              <a:t>	</a:t>
            </a:r>
          </a:p>
          <a:p>
            <a:pPr>
              <a:buNone/>
            </a:pPr>
            <a:endParaRPr lang="en-US" b="1" dirty="0" smtClean="0"/>
          </a:p>
          <a:p>
            <a:endParaRPr lang="en-US" dirty="0"/>
          </a:p>
        </p:txBody>
      </p:sp>
    </p:spTree>
    <p:extLst>
      <p:ext uri="{BB962C8B-B14F-4D97-AF65-F5344CB8AC3E}">
        <p14:creationId xmlns:p14="http://schemas.microsoft.com/office/powerpoint/2010/main" val="417561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Reasons to Refer a Student for LD Testing</a:t>
            </a:r>
            <a:r>
              <a:rPr lang="en-US" dirty="0" smtClean="0"/>
              <a:t> </a:t>
            </a:r>
            <a:endParaRPr lang="en-US" dirty="0"/>
          </a:p>
        </p:txBody>
      </p:sp>
      <p:sp>
        <p:nvSpPr>
          <p:cNvPr id="3" name="Content Placeholder 2"/>
          <p:cNvSpPr>
            <a:spLocks noGrp="1"/>
          </p:cNvSpPr>
          <p:nvPr>
            <p:ph idx="1"/>
          </p:nvPr>
        </p:nvSpPr>
        <p:spPr>
          <a:xfrm>
            <a:off x="2589212" y="2133600"/>
            <a:ext cx="8915400" cy="4397212"/>
          </a:xfrm>
        </p:spPr>
        <p:txBody>
          <a:bodyPr>
            <a:normAutofit/>
          </a:bodyPr>
          <a:lstStyle/>
          <a:p>
            <a:r>
              <a:rPr lang="en-US" dirty="0" smtClean="0"/>
              <a:t>2-3 hours per every hour they spend in the classroom, but the evaluations of their learning do not reflect</a:t>
            </a:r>
          </a:p>
          <a:p>
            <a:endParaRPr lang="en-US" dirty="0" smtClean="0"/>
          </a:p>
          <a:p>
            <a:r>
              <a:rPr lang="en-US" dirty="0" smtClean="0"/>
              <a:t>Significant discrepancies between any of the following: </a:t>
            </a:r>
          </a:p>
          <a:p>
            <a:pPr lvl="1"/>
            <a:r>
              <a:rPr lang="en-US" dirty="0" smtClean="0"/>
              <a:t>the student’s test scores, homework, written work, verbally expressed understanding of course concepts, or any other evaluative process.</a:t>
            </a:r>
          </a:p>
          <a:p>
            <a:pPr lvl="1"/>
            <a:endParaRPr lang="en-US" dirty="0" smtClean="0"/>
          </a:p>
          <a:p>
            <a:r>
              <a:rPr lang="en-US" dirty="0" smtClean="0"/>
              <a:t>Significant discrepancy in achievement from one type of course to another, </a:t>
            </a:r>
          </a:p>
          <a:p>
            <a:pPr lvl="1"/>
            <a:r>
              <a:rPr lang="en-US" dirty="0" smtClean="0"/>
              <a:t>passing grades in math and sciences, while receiving failing grades in English and social sciences.</a:t>
            </a:r>
          </a:p>
          <a:p>
            <a:endParaRPr lang="en-US" dirty="0"/>
          </a:p>
        </p:txBody>
      </p:sp>
    </p:spTree>
    <p:extLst>
      <p:ext uri="{BB962C8B-B14F-4D97-AF65-F5344CB8AC3E}">
        <p14:creationId xmlns:p14="http://schemas.microsoft.com/office/powerpoint/2010/main" val="41117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225" y="586010"/>
            <a:ext cx="8911687" cy="1280890"/>
          </a:xfrm>
        </p:spPr>
        <p:txBody>
          <a:bodyPr>
            <a:normAutofit/>
          </a:bodyPr>
          <a:lstStyle/>
          <a:p>
            <a:r>
              <a:rPr lang="en-US" dirty="0" smtClean="0"/>
              <a:t>How to refer a student to the DRC?</a:t>
            </a:r>
            <a:br>
              <a:rPr lang="en-US" dirty="0" smtClean="0"/>
            </a:br>
            <a:endParaRPr lang="en-US" dirty="0"/>
          </a:p>
        </p:txBody>
      </p:sp>
      <p:sp>
        <p:nvSpPr>
          <p:cNvPr id="3" name="Content Placeholder 2"/>
          <p:cNvSpPr>
            <a:spLocks noGrp="1"/>
          </p:cNvSpPr>
          <p:nvPr>
            <p:ph idx="1"/>
          </p:nvPr>
        </p:nvSpPr>
        <p:spPr>
          <a:xfrm>
            <a:off x="2580225" y="1804737"/>
            <a:ext cx="7718807" cy="4692316"/>
          </a:xfrm>
        </p:spPr>
        <p:txBody>
          <a:bodyPr>
            <a:normAutofit/>
          </a:bodyPr>
          <a:lstStyle/>
          <a:p>
            <a:r>
              <a:rPr lang="en-US" dirty="0" smtClean="0"/>
              <a:t>Do not ask the student directly if they have a disability.</a:t>
            </a:r>
          </a:p>
          <a:p>
            <a:pPr lvl="0"/>
            <a:r>
              <a:rPr lang="en-US" dirty="0" smtClean="0"/>
              <a:t>Use the </a:t>
            </a:r>
            <a:r>
              <a:rPr lang="en-US" b="1" dirty="0" smtClean="0">
                <a:solidFill>
                  <a:srgbClr val="0207CE"/>
                </a:solidFill>
              </a:rPr>
              <a:t>class schedule </a:t>
            </a:r>
            <a:r>
              <a:rPr lang="en-US" dirty="0" smtClean="0"/>
              <a:t>on page 13-14, to show contact information for: </a:t>
            </a:r>
            <a:r>
              <a:rPr lang="en-US" dirty="0" smtClean="0">
                <a:solidFill>
                  <a:srgbClr val="FF0000"/>
                </a:solidFill>
              </a:rPr>
              <a:t>Learning Center, Career Center, Counseling Center, Transfer Center, Bookstore, EOPS/CARE/CalWorks/Former Foster Youth, Health Center, Psychological Services, International Students, TRiO SSS, Veterans Services </a:t>
            </a:r>
            <a:r>
              <a:rPr lang="en-US" dirty="0" smtClean="0"/>
              <a:t>etc.. You might say, "I want to share some information on campus services that you might find helpful."</a:t>
            </a:r>
          </a:p>
          <a:p>
            <a:pPr lvl="0"/>
            <a:r>
              <a:rPr lang="en-US" dirty="0" smtClean="0"/>
              <a:t>When you mention the DRC, you could ask the student, </a:t>
            </a:r>
            <a:r>
              <a:rPr lang="en-US" b="1" i="1" dirty="0" smtClean="0"/>
              <a:t>"Are you aware of the DRC office? The DRC provides a number of services for students with a variety of disabilities</a:t>
            </a:r>
            <a:r>
              <a:rPr lang="en-US" dirty="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refer a student to the DRC?</a:t>
            </a:r>
            <a:endParaRPr lang="en-US" dirty="0"/>
          </a:p>
        </p:txBody>
      </p:sp>
      <p:sp>
        <p:nvSpPr>
          <p:cNvPr id="3" name="Content Placeholder 2"/>
          <p:cNvSpPr>
            <a:spLocks noGrp="1"/>
          </p:cNvSpPr>
          <p:nvPr>
            <p:ph idx="1"/>
          </p:nvPr>
        </p:nvSpPr>
        <p:spPr>
          <a:xfrm>
            <a:off x="2527300" y="1790700"/>
            <a:ext cx="8977312" cy="4120522"/>
          </a:xfrm>
        </p:spPr>
        <p:txBody>
          <a:bodyPr>
            <a:normAutofit/>
          </a:bodyPr>
          <a:lstStyle/>
          <a:p>
            <a:r>
              <a:rPr lang="en-US" b="1" dirty="0" smtClean="0"/>
              <a:t>Ultimately it is up to the student</a:t>
            </a:r>
          </a:p>
          <a:p>
            <a:r>
              <a:rPr lang="en-US" b="1" dirty="0" smtClean="0"/>
              <a:t>Do not force a student to walk over the to DRC</a:t>
            </a:r>
            <a:r>
              <a:rPr lang="en-US" dirty="0" smtClean="0"/>
              <a:t>.</a:t>
            </a:r>
          </a:p>
          <a:p>
            <a:pPr lvl="0"/>
            <a:r>
              <a:rPr lang="en-US" b="1" dirty="0" smtClean="0"/>
              <a:t>Please do not ask the student to provide you any disability related documentation</a:t>
            </a:r>
            <a:r>
              <a:rPr lang="en-US" dirty="0" smtClean="0"/>
              <a:t>. </a:t>
            </a:r>
          </a:p>
          <a:p>
            <a:pPr lvl="0"/>
            <a:r>
              <a:rPr lang="en-US" dirty="0" smtClean="0"/>
              <a:t>Examples of what to say:</a:t>
            </a:r>
          </a:p>
          <a:p>
            <a:pPr marL="0" lvl="0" indent="0" algn="ctr">
              <a:buNone/>
            </a:pPr>
            <a:r>
              <a:rPr lang="en-US" i="1" dirty="0" smtClean="0"/>
              <a:t> </a:t>
            </a:r>
            <a:r>
              <a:rPr lang="en-US" b="1" i="1" dirty="0" smtClean="0">
                <a:solidFill>
                  <a:srgbClr val="FF0000"/>
                </a:solidFill>
              </a:rPr>
              <a:t>“There is the DRC, this service is for students with disabilities to get academic accommodations. Any student who had an IEP/504 plan or attended the resource room might qualify for these services. Example of some accommodations are extra time on exams, and </a:t>
            </a:r>
            <a:r>
              <a:rPr lang="en-US" b="1" i="1" dirty="0" err="1" smtClean="0">
                <a:solidFill>
                  <a:srgbClr val="FF0000"/>
                </a:solidFill>
              </a:rPr>
              <a:t>notetaking</a:t>
            </a:r>
            <a:r>
              <a:rPr lang="en-US" b="1" i="1" dirty="0" smtClean="0">
                <a:solidFill>
                  <a:srgbClr val="FF0000"/>
                </a:solidFill>
              </a:rPr>
              <a:t> support. They also provide Learning Disability testing for students who are interested in being tested.”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Syllabus – Add a disability statement</a:t>
            </a:r>
            <a:endParaRPr lang="en-US" dirty="0"/>
          </a:p>
        </p:txBody>
      </p:sp>
      <p:sp>
        <p:nvSpPr>
          <p:cNvPr id="3" name="Content Placeholder 2"/>
          <p:cNvSpPr>
            <a:spLocks noGrp="1"/>
          </p:cNvSpPr>
          <p:nvPr>
            <p:ph idx="1"/>
          </p:nvPr>
        </p:nvSpPr>
        <p:spPr>
          <a:xfrm>
            <a:off x="2868612" y="1422400"/>
            <a:ext cx="8637588" cy="3777622"/>
          </a:xfrm>
        </p:spPr>
        <p:txBody>
          <a:bodyPr/>
          <a:lstStyle/>
          <a:p>
            <a:pPr>
              <a:buNone/>
            </a:pPr>
            <a:r>
              <a:rPr lang="en-US" dirty="0" smtClean="0"/>
              <a:t>All faculty will want to put a statement about accommodations in their syllabus or first day handout to inform students about their right. You can use a statement like this:</a:t>
            </a:r>
          </a:p>
          <a:p>
            <a:pPr algn="ctr">
              <a:buNone/>
            </a:pPr>
            <a:r>
              <a:rPr lang="en-US" b="1" i="1" dirty="0" smtClean="0"/>
              <a:t> “Any student who feels he or she may need an accommodation based on the impact of a disability should contact the DRC by calling 650-306-3259, or visit 5- 303  to coordinate reasonable accommodations for students with documented disabilities.” </a:t>
            </a:r>
          </a:p>
          <a:p>
            <a:endParaRPr lang="en-US" dirty="0"/>
          </a:p>
        </p:txBody>
      </p:sp>
      <p:pic>
        <p:nvPicPr>
          <p:cNvPr id="4" name="Picture 3" descr="2750943_orig.gif"/>
          <p:cNvPicPr>
            <a:picLocks noChangeAspect="1"/>
          </p:cNvPicPr>
          <p:nvPr/>
        </p:nvPicPr>
        <p:blipFill>
          <a:blip r:embed="rId2"/>
          <a:stretch>
            <a:fillRect/>
          </a:stretch>
        </p:blipFill>
        <p:spPr>
          <a:xfrm>
            <a:off x="4914900" y="3605763"/>
            <a:ext cx="4953000" cy="29635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 our Website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829" y="1395662"/>
            <a:ext cx="7360960" cy="5281407"/>
          </a:xfrm>
        </p:spPr>
      </p:pic>
    </p:spTree>
    <p:extLst>
      <p:ext uri="{BB962C8B-B14F-4D97-AF65-F5344CB8AC3E}">
        <p14:creationId xmlns:p14="http://schemas.microsoft.com/office/powerpoint/2010/main" val="104885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Jenna French – My Story</a:t>
            </a:r>
            <a:endParaRPr lang="en-US" dirty="0"/>
          </a:p>
        </p:txBody>
      </p:sp>
      <p:sp>
        <p:nvSpPr>
          <p:cNvPr id="3" name="Content Placeholder 2"/>
          <p:cNvSpPr>
            <a:spLocks noGrp="1"/>
          </p:cNvSpPr>
          <p:nvPr>
            <p:ph idx="1"/>
          </p:nvPr>
        </p:nvSpPr>
        <p:spPr>
          <a:xfrm>
            <a:off x="2654300" y="1930400"/>
            <a:ext cx="4775200" cy="4191000"/>
          </a:xfrm>
        </p:spPr>
        <p:txBody>
          <a:bodyPr/>
          <a:lstStyle/>
          <a:p>
            <a:r>
              <a:rPr lang="en-US" dirty="0" smtClean="0"/>
              <a:t>Diagnosis in 2</a:t>
            </a:r>
            <a:r>
              <a:rPr lang="en-US" baseline="30000" dirty="0" smtClean="0"/>
              <a:t>nd</a:t>
            </a:r>
            <a:r>
              <a:rPr lang="en-US" dirty="0" smtClean="0"/>
              <a:t> Grade with Dyslexia</a:t>
            </a:r>
          </a:p>
          <a:p>
            <a:r>
              <a:rPr lang="en-US" dirty="0" smtClean="0"/>
              <a:t>Self Esteem </a:t>
            </a:r>
          </a:p>
          <a:p>
            <a:r>
              <a:rPr lang="en-US" dirty="0" smtClean="0"/>
              <a:t>High School Experience</a:t>
            </a:r>
          </a:p>
          <a:p>
            <a:r>
              <a:rPr lang="en-US" dirty="0" smtClean="0"/>
              <a:t>UCSC – Took while to ask for accommodations</a:t>
            </a:r>
          </a:p>
          <a:p>
            <a:r>
              <a:rPr lang="en-US" dirty="0" smtClean="0"/>
              <a:t>MS Rehabilitation Counseling</a:t>
            </a:r>
          </a:p>
          <a:p>
            <a:r>
              <a:rPr lang="en-US" dirty="0" smtClean="0"/>
              <a:t>What did I do to help me be successful?</a:t>
            </a:r>
          </a:p>
          <a:p>
            <a:r>
              <a:rPr lang="en-US" b="1" dirty="0" smtClean="0"/>
              <a:t>What did professors do to help me be successful?</a:t>
            </a:r>
          </a:p>
        </p:txBody>
      </p:sp>
      <p:pic>
        <p:nvPicPr>
          <p:cNvPr id="4" name="Picture 3" descr="976865_10100798704691258_319741179_o.jpg"/>
          <p:cNvPicPr>
            <a:picLocks noChangeAspect="1"/>
          </p:cNvPicPr>
          <p:nvPr/>
        </p:nvPicPr>
        <p:blipFill>
          <a:blip r:embed="rId2"/>
          <a:stretch>
            <a:fillRect/>
          </a:stretch>
        </p:blipFill>
        <p:spPr>
          <a:xfrm>
            <a:off x="7518400" y="1401233"/>
            <a:ext cx="3911600" cy="5215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4318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441700" y="2228851"/>
            <a:ext cx="5443266" cy="40068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25" y="700310"/>
            <a:ext cx="8911687" cy="1280890"/>
          </a:xfrm>
        </p:spPr>
        <p:txBody>
          <a:bodyPr/>
          <a:lstStyle/>
          <a:p>
            <a:pPr algn="ctr"/>
            <a:r>
              <a:rPr lang="en-US" dirty="0" smtClean="0"/>
              <a:t>Any Questions?</a:t>
            </a:r>
            <a:endParaRPr lang="en-US" dirty="0"/>
          </a:p>
        </p:txBody>
      </p:sp>
      <p:pic>
        <p:nvPicPr>
          <p:cNvPr id="3" name="Picture 2" descr="images.jpg"/>
          <p:cNvPicPr>
            <a:picLocks noChangeAspect="1"/>
          </p:cNvPicPr>
          <p:nvPr/>
        </p:nvPicPr>
        <p:blipFill>
          <a:blip r:embed="rId2"/>
          <a:stretch>
            <a:fillRect/>
          </a:stretch>
        </p:blipFill>
        <p:spPr>
          <a:xfrm>
            <a:off x="4225851" y="2590800"/>
            <a:ext cx="5045149" cy="2971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most important thing to take away today….. </a:t>
            </a:r>
            <a:endParaRPr lang="en-US" dirty="0"/>
          </a:p>
        </p:txBody>
      </p:sp>
      <p:sp>
        <p:nvSpPr>
          <p:cNvPr id="3" name="Content Placeholder 2"/>
          <p:cNvSpPr>
            <a:spLocks noGrp="1"/>
          </p:cNvSpPr>
          <p:nvPr>
            <p:ph idx="1"/>
          </p:nvPr>
        </p:nvSpPr>
        <p:spPr/>
        <p:txBody>
          <a:bodyPr>
            <a:normAutofit/>
          </a:bodyPr>
          <a:lstStyle/>
          <a:p>
            <a:pPr>
              <a:buNone/>
            </a:pPr>
            <a:r>
              <a:rPr lang="en-US" sz="5400" b="1" dirty="0" smtClean="0"/>
              <a:t>What is the best thing a professor can do for a student with a disability?</a:t>
            </a:r>
          </a:p>
          <a:p>
            <a:pPr>
              <a:buNone/>
            </a:pPr>
            <a:endParaRPr lang="en-US" sz="5400" b="1" dirty="0" smtClean="0"/>
          </a:p>
          <a:p>
            <a:pPr algn="ctr">
              <a:buNone/>
            </a:pPr>
            <a:endParaRPr lang="en-US" sz="3200"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712" y="279400"/>
            <a:ext cx="9602788" cy="5626100"/>
          </a:xfrm>
        </p:spPr>
        <p:txBody>
          <a:bodyPr>
            <a:normAutofit/>
          </a:bodyPr>
          <a:lstStyle/>
          <a:p>
            <a:pPr>
              <a:buNone/>
            </a:pPr>
            <a:r>
              <a:rPr lang="en-US" sz="8800" dirty="0" smtClean="0"/>
              <a:t>ASK THE STUDENT</a:t>
            </a:r>
            <a:endParaRPr lang="en-US" sz="8800" dirty="0"/>
          </a:p>
        </p:txBody>
      </p:sp>
      <p:pic>
        <p:nvPicPr>
          <p:cNvPr id="4" name="Picture 3" descr="students-working-together-clipart-school_five_students.gif"/>
          <p:cNvPicPr>
            <a:picLocks noChangeAspect="1"/>
          </p:cNvPicPr>
          <p:nvPr/>
        </p:nvPicPr>
        <p:blipFill>
          <a:blip r:embed="rId2"/>
          <a:stretch>
            <a:fillRect/>
          </a:stretch>
        </p:blipFill>
        <p:spPr>
          <a:xfrm>
            <a:off x="3200400" y="2317751"/>
            <a:ext cx="5443266" cy="40068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Role</a:t>
            </a:r>
            <a:endParaRPr lang="en-US" dirty="0"/>
          </a:p>
        </p:txBody>
      </p:sp>
      <p:sp>
        <p:nvSpPr>
          <p:cNvPr id="3" name="Content Placeholder 2"/>
          <p:cNvSpPr>
            <a:spLocks noGrp="1"/>
          </p:cNvSpPr>
          <p:nvPr>
            <p:ph idx="1"/>
          </p:nvPr>
        </p:nvSpPr>
        <p:spPr>
          <a:xfrm>
            <a:off x="2589212" y="2413000"/>
            <a:ext cx="9285288" cy="3860800"/>
          </a:xfrm>
        </p:spPr>
        <p:txBody>
          <a:bodyPr>
            <a:normAutofit lnSpcReduction="10000"/>
          </a:bodyPr>
          <a:lstStyle/>
          <a:p>
            <a:pPr marL="0" indent="0"/>
            <a:r>
              <a:rPr lang="en-US" sz="2400" dirty="0" smtClean="0"/>
              <a:t>DRC role is to </a:t>
            </a:r>
            <a:r>
              <a:rPr lang="en-US" sz="2400" b="1" dirty="0" smtClean="0"/>
              <a:t>provide accommodations </a:t>
            </a:r>
            <a:r>
              <a:rPr lang="en-US" sz="2400" dirty="0" smtClean="0"/>
              <a:t>and assistance to students with disabilities that facilitate their </a:t>
            </a:r>
            <a:r>
              <a:rPr lang="en-US" sz="2400" b="1" dirty="0" smtClean="0"/>
              <a:t>achieving their educational goals</a:t>
            </a:r>
            <a:r>
              <a:rPr lang="en-US" sz="2400" dirty="0" smtClean="0"/>
              <a:t>.  </a:t>
            </a:r>
          </a:p>
          <a:p>
            <a:pPr marL="0" indent="0">
              <a:buNone/>
            </a:pPr>
            <a:endParaRPr lang="en-US" sz="2400" dirty="0" smtClean="0"/>
          </a:p>
          <a:p>
            <a:pPr marL="0" indent="0"/>
            <a:r>
              <a:rPr lang="en-US" sz="2400" dirty="0" smtClean="0"/>
              <a:t>We are committed to ensuring that students receive </a:t>
            </a:r>
            <a:r>
              <a:rPr lang="en-US" sz="2400" b="1" dirty="0" smtClean="0"/>
              <a:t>equal access to all programs and services</a:t>
            </a:r>
            <a:r>
              <a:rPr lang="en-US" sz="2400" dirty="0" smtClean="0"/>
              <a:t>. </a:t>
            </a:r>
          </a:p>
          <a:p>
            <a:pPr marL="0" indent="0">
              <a:buNone/>
            </a:pPr>
            <a:endParaRPr lang="en-US" sz="2400" dirty="0" smtClean="0"/>
          </a:p>
          <a:p>
            <a:pPr marL="0" indent="0"/>
            <a:r>
              <a:rPr lang="en-US" sz="2400" dirty="0" smtClean="0"/>
              <a:t>With our obligation to protect the integrity of our college’s programs and services.</a:t>
            </a:r>
            <a:endParaRPr lang="en-US" sz="2400" dirty="0" smtClean="0">
              <a:cs typeface="Tahoma" charset="0"/>
            </a:endParaRPr>
          </a:p>
          <a:p>
            <a:pPr>
              <a:buNone/>
            </a:pPr>
            <a:endParaRPr lang="en-US" dirty="0" smtClean="0"/>
          </a:p>
        </p:txBody>
      </p:sp>
      <p:pic>
        <p:nvPicPr>
          <p:cNvPr id="5" name="Picture 4" descr="WellnessCenter_LogoHeader.jpg"/>
          <p:cNvPicPr>
            <a:picLocks noChangeAspect="1"/>
          </p:cNvPicPr>
          <p:nvPr/>
        </p:nvPicPr>
        <p:blipFill>
          <a:blip r:embed="rId2"/>
          <a:stretch>
            <a:fillRect/>
          </a:stretch>
        </p:blipFill>
        <p:spPr>
          <a:xfrm>
            <a:off x="5216073" y="396876"/>
            <a:ext cx="6366327" cy="14954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a:xfrm>
            <a:off x="2489200" y="1562100"/>
            <a:ext cx="9334500" cy="5130800"/>
          </a:xfrm>
        </p:spPr>
        <p:txBody>
          <a:bodyPr numCol="3">
            <a:normAutofit fontScale="25000" lnSpcReduction="20000"/>
          </a:bodyPr>
          <a:lstStyle/>
          <a:p>
            <a:r>
              <a:rPr lang="en-US" sz="7200" b="1" dirty="0" smtClean="0"/>
              <a:t>Developmental Disabilities</a:t>
            </a:r>
            <a:endParaRPr lang="en-US" sz="7200" dirty="0" smtClean="0"/>
          </a:p>
          <a:p>
            <a:pPr lvl="1"/>
            <a:r>
              <a:rPr lang="en-US" sz="7200" dirty="0" smtClean="0"/>
              <a:t>ADHD</a:t>
            </a:r>
          </a:p>
          <a:p>
            <a:pPr lvl="1"/>
            <a:r>
              <a:rPr lang="en-US" sz="7200" dirty="0" smtClean="0"/>
              <a:t>Autism Spectrum Disorder</a:t>
            </a:r>
          </a:p>
          <a:p>
            <a:pPr lvl="1"/>
            <a:r>
              <a:rPr lang="en-US" sz="7200" dirty="0" smtClean="0"/>
              <a:t>Learning Disabilities</a:t>
            </a:r>
          </a:p>
          <a:p>
            <a:pPr>
              <a:buNone/>
            </a:pPr>
            <a:endParaRPr lang="en-US" sz="7200" dirty="0" smtClean="0"/>
          </a:p>
          <a:p>
            <a:r>
              <a:rPr lang="en-US" sz="7200" b="1" dirty="0" smtClean="0"/>
              <a:t>Psychological Disabilities</a:t>
            </a:r>
            <a:endParaRPr lang="en-US" sz="7200" dirty="0" smtClean="0"/>
          </a:p>
          <a:p>
            <a:pPr lvl="1"/>
            <a:r>
              <a:rPr lang="en-US" sz="7200" dirty="0" smtClean="0"/>
              <a:t>Anxiety</a:t>
            </a:r>
          </a:p>
          <a:p>
            <a:pPr lvl="1"/>
            <a:r>
              <a:rPr lang="en-US" sz="7200" dirty="0" smtClean="0"/>
              <a:t>Depression</a:t>
            </a:r>
          </a:p>
          <a:p>
            <a:pPr lvl="1"/>
            <a:r>
              <a:rPr lang="en-US" sz="7200" dirty="0" smtClean="0"/>
              <a:t>Bi Polar</a:t>
            </a:r>
          </a:p>
          <a:p>
            <a:pPr lvl="1"/>
            <a:r>
              <a:rPr lang="en-US" sz="7200" dirty="0" smtClean="0"/>
              <a:t>Schizophrenia</a:t>
            </a:r>
          </a:p>
          <a:p>
            <a:pPr lvl="1"/>
            <a:r>
              <a:rPr lang="en-US" sz="7200" dirty="0" smtClean="0"/>
              <a:t>Personality Disorders</a:t>
            </a:r>
          </a:p>
          <a:p>
            <a:pPr>
              <a:buNone/>
            </a:pPr>
            <a:endParaRPr lang="en-US" sz="7200" b="1" dirty="0" smtClean="0"/>
          </a:p>
          <a:p>
            <a:pPr>
              <a:buNone/>
            </a:pPr>
            <a:endParaRPr lang="en-US" sz="7200" b="1" dirty="0" smtClean="0"/>
          </a:p>
          <a:p>
            <a:r>
              <a:rPr lang="en-US" sz="7200" b="1" dirty="0" smtClean="0"/>
              <a:t>Acquired Disabilities</a:t>
            </a:r>
            <a:endParaRPr lang="en-US" sz="7200" dirty="0" smtClean="0"/>
          </a:p>
          <a:p>
            <a:pPr lvl="1"/>
            <a:r>
              <a:rPr lang="en-US" sz="7200" dirty="0" smtClean="0"/>
              <a:t>Traumatic Brain Injury</a:t>
            </a:r>
          </a:p>
          <a:p>
            <a:pPr lvl="1"/>
            <a:r>
              <a:rPr lang="en-US" sz="7200" dirty="0" smtClean="0"/>
              <a:t>Temporary Disabilities</a:t>
            </a:r>
          </a:p>
          <a:p>
            <a:pPr>
              <a:buNone/>
            </a:pPr>
            <a:r>
              <a:rPr lang="en-US" sz="7200" dirty="0" smtClean="0"/>
              <a:t> </a:t>
            </a:r>
          </a:p>
          <a:p>
            <a:r>
              <a:rPr lang="en-US" sz="7200" b="1" dirty="0" smtClean="0"/>
              <a:t>Legal Blindness or Visual Impairment</a:t>
            </a:r>
          </a:p>
          <a:p>
            <a:pPr>
              <a:buNone/>
            </a:pPr>
            <a:endParaRPr lang="en-US" sz="7200" dirty="0" smtClean="0"/>
          </a:p>
          <a:p>
            <a:r>
              <a:rPr lang="en-US" sz="7200" b="1" dirty="0" smtClean="0"/>
              <a:t>Deaf and Hard of Hearing</a:t>
            </a:r>
            <a:endParaRPr lang="en-US" sz="7200" dirty="0" smtClean="0"/>
          </a:p>
          <a:p>
            <a:pPr>
              <a:buNone/>
            </a:pPr>
            <a:endParaRPr lang="en-US" sz="7200" dirty="0" smtClean="0"/>
          </a:p>
          <a:p>
            <a:r>
              <a:rPr lang="en-US" sz="7200" b="1" dirty="0" smtClean="0"/>
              <a:t>Physical Disabilities</a:t>
            </a:r>
            <a:endParaRPr lang="en-US" sz="7200" dirty="0" smtClean="0"/>
          </a:p>
          <a:p>
            <a:pPr lvl="1"/>
            <a:r>
              <a:rPr lang="en-US" sz="7200" dirty="0" smtClean="0"/>
              <a:t>Back Impairments</a:t>
            </a:r>
          </a:p>
          <a:p>
            <a:pPr lvl="1"/>
            <a:r>
              <a:rPr lang="en-US" sz="7200" dirty="0" smtClean="0"/>
              <a:t>Paraplegia</a:t>
            </a:r>
          </a:p>
          <a:p>
            <a:pPr lvl="1"/>
            <a:r>
              <a:rPr lang="en-US" sz="7200" dirty="0" smtClean="0"/>
              <a:t>Quadriplegia</a:t>
            </a:r>
          </a:p>
          <a:p>
            <a:r>
              <a:rPr lang="en-US" sz="7200" b="1" dirty="0" smtClean="0"/>
              <a:t>Chronic Health Conditions</a:t>
            </a:r>
            <a:endParaRPr lang="en-US" sz="7200" dirty="0" smtClean="0"/>
          </a:p>
          <a:p>
            <a:pPr lvl="1"/>
            <a:r>
              <a:rPr lang="en-US" sz="7200" dirty="0" smtClean="0"/>
              <a:t>Addison's</a:t>
            </a:r>
          </a:p>
          <a:p>
            <a:pPr lvl="1"/>
            <a:r>
              <a:rPr lang="en-US" sz="7200" dirty="0" smtClean="0"/>
              <a:t>HIV</a:t>
            </a:r>
          </a:p>
          <a:p>
            <a:pPr lvl="1"/>
            <a:r>
              <a:rPr lang="en-US" sz="7200" dirty="0" smtClean="0"/>
              <a:t>MS</a:t>
            </a:r>
          </a:p>
          <a:p>
            <a:pPr lvl="1"/>
            <a:r>
              <a:rPr lang="en-US" sz="7200" dirty="0" smtClean="0"/>
              <a:t>Fibromyalgia</a:t>
            </a:r>
          </a:p>
          <a:p>
            <a:pPr lvl="1"/>
            <a:r>
              <a:rPr lang="en-US" sz="7200" dirty="0" smtClean="0"/>
              <a:t>Diabetes</a:t>
            </a:r>
          </a:p>
          <a:p>
            <a:pPr lvl="1"/>
            <a:r>
              <a:rPr lang="en-US" sz="7200" dirty="0" smtClean="0"/>
              <a:t>Cerebral Palsy</a:t>
            </a:r>
          </a:p>
          <a:p>
            <a:pPr lvl="1"/>
            <a:r>
              <a:rPr lang="en-US" sz="7200" dirty="0" smtClean="0"/>
              <a:t>Gastrointestinal Disorders</a:t>
            </a:r>
          </a:p>
          <a:p>
            <a:pPr lvl="1"/>
            <a:r>
              <a:rPr lang="en-US" sz="7200" dirty="0" smtClean="0"/>
              <a:t>Migraine Headaches</a:t>
            </a:r>
          </a:p>
          <a:p>
            <a:pPr lvl="1"/>
            <a:r>
              <a:rPr lang="en-US" sz="7200" dirty="0" smtClean="0"/>
              <a:t>Sickle Cell Anemia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Student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182636"/>
              </p:ext>
            </p:extLst>
          </p:nvPr>
        </p:nvGraphicFramePr>
        <p:xfrm>
          <a:off x="479516" y="1424666"/>
          <a:ext cx="11430563" cy="4885860"/>
        </p:xfrm>
        <a:graphic>
          <a:graphicData uri="http://schemas.openxmlformats.org/drawingml/2006/table">
            <a:tbl>
              <a:tblPr firstRow="1" bandRow="1">
                <a:tableStyleId>{5C22544A-7EE6-4342-B048-85BDC9FD1C3A}</a:tableStyleId>
              </a:tblPr>
              <a:tblGrid>
                <a:gridCol w="2656773">
                  <a:extLst>
                    <a:ext uri="{9D8B030D-6E8A-4147-A177-3AD203B41FA5}">
                      <a16:colId xmlns:a16="http://schemas.microsoft.com/office/drawing/2014/main" val="20000"/>
                    </a:ext>
                  </a:extLst>
                </a:gridCol>
                <a:gridCol w="1342855">
                  <a:extLst>
                    <a:ext uri="{9D8B030D-6E8A-4147-A177-3AD203B41FA5}">
                      <a16:colId xmlns:a16="http://schemas.microsoft.com/office/drawing/2014/main" val="20001"/>
                    </a:ext>
                  </a:extLst>
                </a:gridCol>
                <a:gridCol w="1486187">
                  <a:extLst>
                    <a:ext uri="{9D8B030D-6E8A-4147-A177-3AD203B41FA5}">
                      <a16:colId xmlns:a16="http://schemas.microsoft.com/office/drawing/2014/main" val="20002"/>
                    </a:ext>
                  </a:extLst>
                </a:gridCol>
                <a:gridCol w="1486187">
                  <a:extLst>
                    <a:ext uri="{9D8B030D-6E8A-4147-A177-3AD203B41FA5}">
                      <a16:colId xmlns:a16="http://schemas.microsoft.com/office/drawing/2014/main" val="20003"/>
                    </a:ext>
                  </a:extLst>
                </a:gridCol>
                <a:gridCol w="1486187">
                  <a:extLst>
                    <a:ext uri="{9D8B030D-6E8A-4147-A177-3AD203B41FA5}">
                      <a16:colId xmlns:a16="http://schemas.microsoft.com/office/drawing/2014/main" val="20004"/>
                    </a:ext>
                  </a:extLst>
                </a:gridCol>
                <a:gridCol w="1486187">
                  <a:extLst>
                    <a:ext uri="{9D8B030D-6E8A-4147-A177-3AD203B41FA5}">
                      <a16:colId xmlns:a16="http://schemas.microsoft.com/office/drawing/2014/main" val="20005"/>
                    </a:ext>
                  </a:extLst>
                </a:gridCol>
                <a:gridCol w="1486187">
                  <a:extLst>
                    <a:ext uri="{9D8B030D-6E8A-4147-A177-3AD203B41FA5}">
                      <a16:colId xmlns:a16="http://schemas.microsoft.com/office/drawing/2014/main" val="20006"/>
                    </a:ext>
                  </a:extLst>
                </a:gridCol>
              </a:tblGrid>
              <a:tr h="1034713">
                <a:tc>
                  <a:txBody>
                    <a:bodyPr/>
                    <a:lstStyle/>
                    <a:p>
                      <a:endParaRPr lang="en-US" sz="1400" dirty="0"/>
                    </a:p>
                  </a:txBody>
                  <a:tcPr/>
                </a:tc>
                <a:tc>
                  <a:txBody>
                    <a:bodyPr/>
                    <a:lstStyle/>
                    <a:p>
                      <a:r>
                        <a:rPr lang="en-US" sz="1400" dirty="0" smtClean="0"/>
                        <a:t>2012 – 2013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2012 – 2013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2013 – 2014 Student</a:t>
                      </a:r>
                      <a:r>
                        <a:rPr lang="en-US" sz="1400" baseline="0" dirty="0" smtClean="0"/>
                        <a:t> Count (%)</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2014 – 2015 Student</a:t>
                      </a:r>
                      <a:r>
                        <a:rPr lang="en-US" sz="1400" baseline="0" dirty="0" smtClean="0"/>
                        <a:t> Count (%)</a:t>
                      </a:r>
                      <a:endParaRPr lang="en-US" sz="1400" dirty="0" smtClean="0"/>
                    </a:p>
                  </a:txBody>
                  <a:tcPr/>
                </a:tc>
                <a:extLst>
                  <a:ext uri="{0D108BD9-81ED-4DB2-BD59-A6C34878D82A}">
                    <a16:rowId xmlns:a16="http://schemas.microsoft.com/office/drawing/2014/main" val="10000"/>
                  </a:ext>
                </a:extLst>
              </a:tr>
              <a:tr h="331581">
                <a:tc>
                  <a:txBody>
                    <a:bodyPr/>
                    <a:lstStyle/>
                    <a:p>
                      <a:r>
                        <a:rPr lang="en-US" dirty="0" smtClean="0"/>
                        <a:t>Total</a:t>
                      </a:r>
                      <a:endParaRPr lang="en-US" dirty="0"/>
                    </a:p>
                  </a:txBody>
                  <a:tcPr/>
                </a:tc>
                <a:tc>
                  <a:txBody>
                    <a:bodyPr/>
                    <a:lstStyle/>
                    <a:p>
                      <a:r>
                        <a:rPr lang="en-US" dirty="0" smtClean="0"/>
                        <a:t>218</a:t>
                      </a:r>
                      <a:endParaRPr lang="en-US" dirty="0"/>
                    </a:p>
                  </a:txBody>
                  <a:tcPr/>
                </a:tc>
                <a:tc>
                  <a:txBody>
                    <a:bodyPr/>
                    <a:lstStyle/>
                    <a:p>
                      <a:r>
                        <a:rPr lang="en-US" dirty="0" smtClean="0"/>
                        <a:t>100%</a:t>
                      </a:r>
                      <a:endParaRPr lang="en-US" dirty="0"/>
                    </a:p>
                  </a:txBody>
                  <a:tcPr/>
                </a:tc>
                <a:tc>
                  <a:txBody>
                    <a:bodyPr/>
                    <a:lstStyle/>
                    <a:p>
                      <a:r>
                        <a:rPr lang="en-US" dirty="0" smtClean="0"/>
                        <a:t>252</a:t>
                      </a:r>
                      <a:endParaRPr lang="en-US" dirty="0"/>
                    </a:p>
                  </a:txBody>
                  <a:tcPr/>
                </a:tc>
                <a:tc>
                  <a:txBody>
                    <a:bodyPr/>
                    <a:lstStyle/>
                    <a:p>
                      <a:r>
                        <a:rPr lang="en-US" dirty="0" smtClean="0"/>
                        <a:t>100%</a:t>
                      </a:r>
                      <a:endParaRPr lang="en-US" dirty="0"/>
                    </a:p>
                  </a:txBody>
                  <a:tcPr/>
                </a:tc>
                <a:tc>
                  <a:txBody>
                    <a:bodyPr/>
                    <a:lstStyle/>
                    <a:p>
                      <a:r>
                        <a:rPr lang="en-US" dirty="0" smtClean="0"/>
                        <a:t>315</a:t>
                      </a:r>
                      <a:endParaRPr lang="en-US" dirty="0"/>
                    </a:p>
                  </a:txBody>
                  <a:tcPr/>
                </a:tc>
                <a:tc>
                  <a:txBody>
                    <a:bodyPr/>
                    <a:lstStyle/>
                    <a:p>
                      <a:r>
                        <a:rPr lang="en-US" dirty="0" smtClean="0"/>
                        <a:t>100%</a:t>
                      </a:r>
                      <a:endParaRPr lang="en-US" dirty="0"/>
                    </a:p>
                  </a:txBody>
                  <a:tcPr/>
                </a:tc>
                <a:extLst>
                  <a:ext uri="{0D108BD9-81ED-4DB2-BD59-A6C34878D82A}">
                    <a16:rowId xmlns:a16="http://schemas.microsoft.com/office/drawing/2014/main" val="10001"/>
                  </a:ext>
                </a:extLst>
              </a:tr>
              <a:tr h="373028">
                <a:tc>
                  <a:txBody>
                    <a:bodyPr/>
                    <a:lstStyle/>
                    <a:p>
                      <a:r>
                        <a:rPr lang="en-US" sz="1200" dirty="0" smtClean="0"/>
                        <a:t>Acquired</a:t>
                      </a:r>
                      <a:r>
                        <a:rPr lang="en-US" sz="1200" baseline="0" dirty="0" smtClean="0"/>
                        <a:t> Brain Injury</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10</a:t>
                      </a:r>
                      <a:endParaRPr lang="en-US" dirty="0"/>
                    </a:p>
                  </a:txBody>
                  <a:tcPr/>
                </a:tc>
                <a:tc>
                  <a:txBody>
                    <a:bodyPr/>
                    <a:lstStyle/>
                    <a:p>
                      <a:r>
                        <a:rPr lang="en-US" dirty="0" smtClean="0"/>
                        <a:t>3.97%</a:t>
                      </a:r>
                      <a:endParaRPr lang="en-US" dirty="0"/>
                    </a:p>
                  </a:txBody>
                  <a:tcPr/>
                </a:tc>
                <a:tc>
                  <a:txBody>
                    <a:bodyPr/>
                    <a:lstStyle/>
                    <a:p>
                      <a:r>
                        <a:rPr lang="en-US" dirty="0" smtClean="0"/>
                        <a:t>6</a:t>
                      </a:r>
                      <a:endParaRPr lang="en-US" dirty="0"/>
                    </a:p>
                  </a:txBody>
                  <a:tcPr/>
                </a:tc>
                <a:tc>
                  <a:txBody>
                    <a:bodyPr/>
                    <a:lstStyle/>
                    <a:p>
                      <a:r>
                        <a:rPr lang="en-US" dirty="0" smtClean="0"/>
                        <a:t>1.90%</a:t>
                      </a:r>
                      <a:endParaRPr lang="en-US" dirty="0"/>
                    </a:p>
                  </a:txBody>
                  <a:tcPr/>
                </a:tc>
                <a:extLst>
                  <a:ext uri="{0D108BD9-81ED-4DB2-BD59-A6C34878D82A}">
                    <a16:rowId xmlns:a16="http://schemas.microsoft.com/office/drawing/2014/main" val="10002"/>
                  </a:ext>
                </a:extLst>
              </a:tr>
              <a:tr h="373028">
                <a:tc>
                  <a:txBody>
                    <a:bodyPr/>
                    <a:lstStyle/>
                    <a:p>
                      <a:r>
                        <a:rPr lang="en-US" sz="1200" dirty="0" smtClean="0"/>
                        <a:t>Developmental Delayed Learner</a:t>
                      </a:r>
                      <a:endParaRPr lang="en-US" sz="1200" dirty="0"/>
                    </a:p>
                  </a:txBody>
                  <a:tcPr/>
                </a:tc>
                <a:tc>
                  <a:txBody>
                    <a:bodyPr/>
                    <a:lstStyle/>
                    <a:p>
                      <a:r>
                        <a:rPr lang="en-US" dirty="0" smtClean="0"/>
                        <a:t>4</a:t>
                      </a:r>
                      <a:endParaRPr lang="en-US" dirty="0"/>
                    </a:p>
                  </a:txBody>
                  <a:tcPr/>
                </a:tc>
                <a:tc>
                  <a:txBody>
                    <a:bodyPr/>
                    <a:lstStyle/>
                    <a:p>
                      <a:r>
                        <a:rPr lang="en-US" dirty="0" smtClean="0"/>
                        <a:t>1.83%</a:t>
                      </a:r>
                      <a:endParaRPr lang="en-US" dirty="0"/>
                    </a:p>
                  </a:txBody>
                  <a:tcPr/>
                </a:tc>
                <a:tc>
                  <a:txBody>
                    <a:bodyPr/>
                    <a:lstStyle/>
                    <a:p>
                      <a:r>
                        <a:rPr lang="en-US" dirty="0" smtClean="0"/>
                        <a:t>6</a:t>
                      </a:r>
                      <a:endParaRPr lang="en-US" dirty="0"/>
                    </a:p>
                  </a:txBody>
                  <a:tcPr/>
                </a:tc>
                <a:tc>
                  <a:txBody>
                    <a:bodyPr/>
                    <a:lstStyle/>
                    <a:p>
                      <a:r>
                        <a:rPr lang="en-US" dirty="0" smtClean="0"/>
                        <a:t>2.38%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extLst>
                  <a:ext uri="{0D108BD9-81ED-4DB2-BD59-A6C34878D82A}">
                    <a16:rowId xmlns:a16="http://schemas.microsoft.com/office/drawing/2014/main" val="10003"/>
                  </a:ext>
                </a:extLst>
              </a:tr>
              <a:tr h="331581">
                <a:tc>
                  <a:txBody>
                    <a:bodyPr/>
                    <a:lstStyle/>
                    <a:p>
                      <a:r>
                        <a:rPr lang="en-US" sz="1200" dirty="0" smtClean="0"/>
                        <a:t>Hearing</a:t>
                      </a:r>
                      <a:r>
                        <a:rPr lang="en-US" sz="1200" baseline="0" dirty="0" smtClean="0"/>
                        <a:t> Impaired</a:t>
                      </a:r>
                      <a:endParaRPr lang="en-US" sz="1200" dirty="0"/>
                    </a:p>
                  </a:txBody>
                  <a:tcPr/>
                </a:tc>
                <a:tc>
                  <a:txBody>
                    <a:bodyPr/>
                    <a:lstStyle/>
                    <a:p>
                      <a:r>
                        <a:rPr lang="en-US" dirty="0" smtClean="0"/>
                        <a:t>6</a:t>
                      </a:r>
                      <a:endParaRPr lang="en-US" dirty="0"/>
                    </a:p>
                  </a:txBody>
                  <a:tcPr/>
                </a:tc>
                <a:tc>
                  <a:txBody>
                    <a:bodyPr/>
                    <a:lstStyle/>
                    <a:p>
                      <a:r>
                        <a:rPr lang="en-US" dirty="0" smtClean="0"/>
                        <a:t>2.75%</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8</a:t>
                      </a:r>
                      <a:endParaRPr lang="en-US" dirty="0"/>
                    </a:p>
                  </a:txBody>
                  <a:tcPr/>
                </a:tc>
                <a:tc>
                  <a:txBody>
                    <a:bodyPr/>
                    <a:lstStyle/>
                    <a:p>
                      <a:r>
                        <a:rPr lang="en-US" dirty="0" smtClean="0"/>
                        <a:t>2.54%</a:t>
                      </a:r>
                      <a:endParaRPr lang="en-US" dirty="0"/>
                    </a:p>
                  </a:txBody>
                  <a:tcPr/>
                </a:tc>
                <a:extLst>
                  <a:ext uri="{0D108BD9-81ED-4DB2-BD59-A6C34878D82A}">
                    <a16:rowId xmlns:a16="http://schemas.microsoft.com/office/drawing/2014/main" val="10004"/>
                  </a:ext>
                </a:extLst>
              </a:tr>
              <a:tr h="331581">
                <a:tc>
                  <a:txBody>
                    <a:bodyPr/>
                    <a:lstStyle/>
                    <a:p>
                      <a:r>
                        <a:rPr lang="en-US" sz="1200" dirty="0" smtClean="0"/>
                        <a:t>Learning Disabled</a:t>
                      </a:r>
                      <a:endParaRPr lang="en-US" sz="1200" dirty="0"/>
                    </a:p>
                  </a:txBody>
                  <a:tcPr/>
                </a:tc>
                <a:tc>
                  <a:txBody>
                    <a:bodyPr/>
                    <a:lstStyle/>
                    <a:p>
                      <a:r>
                        <a:rPr lang="en-US" dirty="0" smtClean="0"/>
                        <a:t>29</a:t>
                      </a:r>
                      <a:endParaRPr lang="en-US" dirty="0"/>
                    </a:p>
                  </a:txBody>
                  <a:tcPr/>
                </a:tc>
                <a:tc>
                  <a:txBody>
                    <a:bodyPr/>
                    <a:lstStyle/>
                    <a:p>
                      <a:r>
                        <a:rPr lang="en-US" dirty="0" smtClean="0"/>
                        <a:t>13.30%</a:t>
                      </a:r>
                      <a:endParaRPr lang="en-US" dirty="0"/>
                    </a:p>
                  </a:txBody>
                  <a:tcPr/>
                </a:tc>
                <a:tc>
                  <a:txBody>
                    <a:bodyPr/>
                    <a:lstStyle/>
                    <a:p>
                      <a:r>
                        <a:rPr lang="en-US" dirty="0" smtClean="0"/>
                        <a:t>28</a:t>
                      </a:r>
                      <a:endParaRPr lang="en-US" dirty="0"/>
                    </a:p>
                  </a:txBody>
                  <a:tcPr/>
                </a:tc>
                <a:tc>
                  <a:txBody>
                    <a:bodyPr/>
                    <a:lstStyle/>
                    <a:p>
                      <a:r>
                        <a:rPr lang="en-US" dirty="0" smtClean="0"/>
                        <a:t>11.11%</a:t>
                      </a:r>
                      <a:endParaRPr lang="en-US" dirty="0"/>
                    </a:p>
                  </a:txBody>
                  <a:tcPr/>
                </a:tc>
                <a:tc>
                  <a:txBody>
                    <a:bodyPr/>
                    <a:lstStyle/>
                    <a:p>
                      <a:r>
                        <a:rPr lang="en-US" dirty="0" smtClean="0"/>
                        <a:t>34</a:t>
                      </a:r>
                      <a:endParaRPr lang="en-US" dirty="0"/>
                    </a:p>
                  </a:txBody>
                  <a:tcPr/>
                </a:tc>
                <a:tc>
                  <a:txBody>
                    <a:bodyPr/>
                    <a:lstStyle/>
                    <a:p>
                      <a:r>
                        <a:rPr lang="en-US" dirty="0" smtClean="0"/>
                        <a:t>10.79%</a:t>
                      </a:r>
                      <a:endParaRPr lang="en-US" dirty="0"/>
                    </a:p>
                  </a:txBody>
                  <a:tcPr/>
                </a:tc>
                <a:extLst>
                  <a:ext uri="{0D108BD9-81ED-4DB2-BD59-A6C34878D82A}">
                    <a16:rowId xmlns:a16="http://schemas.microsoft.com/office/drawing/2014/main" val="10005"/>
                  </a:ext>
                </a:extLst>
              </a:tr>
              <a:tr h="331581">
                <a:tc>
                  <a:txBody>
                    <a:bodyPr/>
                    <a:lstStyle/>
                    <a:p>
                      <a:r>
                        <a:rPr lang="en-US" sz="1200" dirty="0" smtClean="0"/>
                        <a:t>Mobility Impaired</a:t>
                      </a:r>
                      <a:endParaRPr lang="en-US" sz="1200" dirty="0"/>
                    </a:p>
                  </a:txBody>
                  <a:tcPr/>
                </a:tc>
                <a:tc>
                  <a:txBody>
                    <a:bodyPr/>
                    <a:lstStyle/>
                    <a:p>
                      <a:r>
                        <a:rPr lang="en-US" dirty="0" smtClean="0"/>
                        <a:t>21</a:t>
                      </a:r>
                      <a:endParaRPr lang="en-US" dirty="0"/>
                    </a:p>
                  </a:txBody>
                  <a:tcPr/>
                </a:tc>
                <a:tc>
                  <a:txBody>
                    <a:bodyPr/>
                    <a:lstStyle/>
                    <a:p>
                      <a:r>
                        <a:rPr lang="en-US" dirty="0" smtClean="0"/>
                        <a:t>9.63%</a:t>
                      </a:r>
                      <a:endParaRPr lang="en-US" dirty="0"/>
                    </a:p>
                  </a:txBody>
                  <a:tcPr/>
                </a:tc>
                <a:tc>
                  <a:txBody>
                    <a:bodyPr/>
                    <a:lstStyle/>
                    <a:p>
                      <a:r>
                        <a:rPr lang="en-US" dirty="0" smtClean="0"/>
                        <a:t>25</a:t>
                      </a:r>
                      <a:endParaRPr lang="en-US" dirty="0"/>
                    </a:p>
                  </a:txBody>
                  <a:tcPr/>
                </a:tc>
                <a:tc>
                  <a:txBody>
                    <a:bodyPr/>
                    <a:lstStyle/>
                    <a:p>
                      <a:r>
                        <a:rPr lang="en-US" dirty="0" smtClean="0"/>
                        <a:t>9.92%</a:t>
                      </a:r>
                      <a:endParaRPr lang="en-US" dirty="0"/>
                    </a:p>
                  </a:txBody>
                  <a:tcPr/>
                </a:tc>
                <a:tc>
                  <a:txBody>
                    <a:bodyPr/>
                    <a:lstStyle/>
                    <a:p>
                      <a:r>
                        <a:rPr lang="en-US" dirty="0" smtClean="0"/>
                        <a:t>26</a:t>
                      </a:r>
                      <a:endParaRPr lang="en-US" dirty="0"/>
                    </a:p>
                  </a:txBody>
                  <a:tcPr/>
                </a:tc>
                <a:tc>
                  <a:txBody>
                    <a:bodyPr/>
                    <a:lstStyle/>
                    <a:p>
                      <a:r>
                        <a:rPr lang="en-US" dirty="0" smtClean="0"/>
                        <a:t>8.25%</a:t>
                      </a:r>
                      <a:endParaRPr lang="en-US" dirty="0"/>
                    </a:p>
                  </a:txBody>
                  <a:tcPr/>
                </a:tc>
                <a:extLst>
                  <a:ext uri="{0D108BD9-81ED-4DB2-BD59-A6C34878D82A}">
                    <a16:rowId xmlns:a16="http://schemas.microsoft.com/office/drawing/2014/main" val="10006"/>
                  </a:ext>
                </a:extLst>
              </a:tr>
              <a:tr h="373028">
                <a:tc>
                  <a:txBody>
                    <a:bodyPr/>
                    <a:lstStyle/>
                    <a:p>
                      <a:r>
                        <a:rPr lang="en-US" sz="1200" dirty="0" smtClean="0"/>
                        <a:t>Other</a:t>
                      </a:r>
                      <a:r>
                        <a:rPr lang="en-US" sz="1200" baseline="0" dirty="0" smtClean="0"/>
                        <a:t> Disability (ADHD, Autism)</a:t>
                      </a:r>
                      <a:endParaRPr lang="en-US" sz="1200" dirty="0"/>
                    </a:p>
                  </a:txBody>
                  <a:tcPr/>
                </a:tc>
                <a:tc>
                  <a:txBody>
                    <a:bodyPr/>
                    <a:lstStyle/>
                    <a:p>
                      <a:r>
                        <a:rPr lang="en-US" dirty="0" smtClean="0"/>
                        <a:t>94</a:t>
                      </a:r>
                      <a:endParaRPr lang="en-US" dirty="0"/>
                    </a:p>
                  </a:txBody>
                  <a:tcPr/>
                </a:tc>
                <a:tc>
                  <a:txBody>
                    <a:bodyPr/>
                    <a:lstStyle/>
                    <a:p>
                      <a:r>
                        <a:rPr lang="en-US" dirty="0" smtClean="0"/>
                        <a:t>43.12%</a:t>
                      </a:r>
                      <a:endParaRPr lang="en-US" dirty="0"/>
                    </a:p>
                  </a:txBody>
                  <a:tcPr/>
                </a:tc>
                <a:tc>
                  <a:txBody>
                    <a:bodyPr/>
                    <a:lstStyle/>
                    <a:p>
                      <a:r>
                        <a:rPr lang="en-US" dirty="0" smtClean="0"/>
                        <a:t>114</a:t>
                      </a:r>
                      <a:endParaRPr lang="en-US" dirty="0"/>
                    </a:p>
                  </a:txBody>
                  <a:tcPr/>
                </a:tc>
                <a:tc>
                  <a:txBody>
                    <a:bodyPr/>
                    <a:lstStyle/>
                    <a:p>
                      <a:r>
                        <a:rPr lang="en-US" dirty="0" smtClean="0"/>
                        <a:t>45.24%</a:t>
                      </a:r>
                      <a:endParaRPr lang="en-US" dirty="0"/>
                    </a:p>
                  </a:txBody>
                  <a:tcPr/>
                </a:tc>
                <a:tc>
                  <a:txBody>
                    <a:bodyPr/>
                    <a:lstStyle/>
                    <a:p>
                      <a:r>
                        <a:rPr lang="en-US" dirty="0" smtClean="0"/>
                        <a:t>152</a:t>
                      </a:r>
                      <a:endParaRPr lang="en-US" dirty="0"/>
                    </a:p>
                  </a:txBody>
                  <a:tcPr/>
                </a:tc>
                <a:tc>
                  <a:txBody>
                    <a:bodyPr/>
                    <a:lstStyle/>
                    <a:p>
                      <a:r>
                        <a:rPr lang="en-US" dirty="0" smtClean="0"/>
                        <a:t>48.25%</a:t>
                      </a:r>
                      <a:endParaRPr lang="en-US" dirty="0"/>
                    </a:p>
                  </a:txBody>
                  <a:tcPr/>
                </a:tc>
                <a:extLst>
                  <a:ext uri="{0D108BD9-81ED-4DB2-BD59-A6C34878D82A}">
                    <a16:rowId xmlns:a16="http://schemas.microsoft.com/office/drawing/2014/main" val="10007"/>
                  </a:ext>
                </a:extLst>
              </a:tr>
              <a:tr h="373028">
                <a:tc>
                  <a:txBody>
                    <a:bodyPr/>
                    <a:lstStyle/>
                    <a:p>
                      <a:r>
                        <a:rPr lang="en-US" sz="1200" dirty="0" smtClean="0"/>
                        <a:t>Psychologist Disability</a:t>
                      </a:r>
                      <a:endParaRPr lang="en-US" sz="1200" dirty="0"/>
                    </a:p>
                  </a:txBody>
                  <a:tcPr/>
                </a:tc>
                <a:tc>
                  <a:txBody>
                    <a:bodyPr/>
                    <a:lstStyle/>
                    <a:p>
                      <a:r>
                        <a:rPr lang="en-US" dirty="0" smtClean="0"/>
                        <a:t>49</a:t>
                      </a:r>
                      <a:endParaRPr lang="en-US" dirty="0"/>
                    </a:p>
                  </a:txBody>
                  <a:tcPr/>
                </a:tc>
                <a:tc>
                  <a:txBody>
                    <a:bodyPr/>
                    <a:lstStyle/>
                    <a:p>
                      <a:r>
                        <a:rPr lang="en-US" dirty="0" smtClean="0"/>
                        <a:t>22.48%</a:t>
                      </a:r>
                      <a:endParaRPr lang="en-US" dirty="0"/>
                    </a:p>
                  </a:txBody>
                  <a:tcPr/>
                </a:tc>
                <a:tc>
                  <a:txBody>
                    <a:bodyPr/>
                    <a:lstStyle/>
                    <a:p>
                      <a:r>
                        <a:rPr lang="en-US" dirty="0" smtClean="0"/>
                        <a:t>55</a:t>
                      </a:r>
                      <a:endParaRPr lang="en-US" dirty="0"/>
                    </a:p>
                  </a:txBody>
                  <a:tcPr/>
                </a:tc>
                <a:tc>
                  <a:txBody>
                    <a:bodyPr/>
                    <a:lstStyle/>
                    <a:p>
                      <a:r>
                        <a:rPr lang="en-US" dirty="0" smtClean="0"/>
                        <a:t>21.83%</a:t>
                      </a:r>
                      <a:endParaRPr lang="en-US" dirty="0"/>
                    </a:p>
                  </a:txBody>
                  <a:tcPr/>
                </a:tc>
                <a:tc>
                  <a:txBody>
                    <a:bodyPr/>
                    <a:lstStyle/>
                    <a:p>
                      <a:r>
                        <a:rPr lang="en-US" dirty="0" smtClean="0"/>
                        <a:t>75</a:t>
                      </a:r>
                      <a:endParaRPr lang="en-US" dirty="0"/>
                    </a:p>
                  </a:txBody>
                  <a:tcPr/>
                </a:tc>
                <a:tc>
                  <a:txBody>
                    <a:bodyPr/>
                    <a:lstStyle/>
                    <a:p>
                      <a:r>
                        <a:rPr lang="en-US" dirty="0" smtClean="0"/>
                        <a:t>23.81%</a:t>
                      </a:r>
                      <a:endParaRPr lang="en-US" dirty="0"/>
                    </a:p>
                  </a:txBody>
                  <a:tcPr/>
                </a:tc>
                <a:extLst>
                  <a:ext uri="{0D108BD9-81ED-4DB2-BD59-A6C34878D82A}">
                    <a16:rowId xmlns:a16="http://schemas.microsoft.com/office/drawing/2014/main" val="10008"/>
                  </a:ext>
                </a:extLst>
              </a:tr>
              <a:tr h="472647">
                <a:tc>
                  <a:txBody>
                    <a:bodyPr/>
                    <a:lstStyle/>
                    <a:p>
                      <a:r>
                        <a:rPr lang="en-US" sz="1200" dirty="0" smtClean="0"/>
                        <a:t>Speech/Language Impairment</a:t>
                      </a:r>
                      <a:endParaRPr lang="en-US" sz="1200" dirty="0"/>
                    </a:p>
                  </a:txBody>
                  <a:tcPr/>
                </a:tc>
                <a:tc>
                  <a:txBody>
                    <a:bodyPr/>
                    <a:lstStyle/>
                    <a:p>
                      <a:r>
                        <a:rPr lang="en-US" dirty="0" smtClean="0"/>
                        <a:t>2</a:t>
                      </a:r>
                      <a:endParaRPr lang="en-US" dirty="0"/>
                    </a:p>
                  </a:txBody>
                  <a:tcPr/>
                </a:tc>
                <a:tc>
                  <a:txBody>
                    <a:bodyPr/>
                    <a:lstStyle/>
                    <a:p>
                      <a:r>
                        <a:rPr lang="en-US" dirty="0" smtClean="0"/>
                        <a:t>0.92%</a:t>
                      </a:r>
                      <a:endParaRPr lang="en-US" dirty="0"/>
                    </a:p>
                  </a:txBody>
                  <a:tcPr/>
                </a:tc>
                <a:tc>
                  <a:txBody>
                    <a:bodyPr/>
                    <a:lstStyle/>
                    <a:p>
                      <a:r>
                        <a:rPr lang="en-US" dirty="0" smtClean="0"/>
                        <a:t>4</a:t>
                      </a:r>
                      <a:endParaRPr lang="en-US" dirty="0"/>
                    </a:p>
                  </a:txBody>
                  <a:tcPr/>
                </a:tc>
                <a:tc>
                  <a:txBody>
                    <a:bodyPr/>
                    <a:lstStyle/>
                    <a:p>
                      <a:r>
                        <a:rPr lang="en-US" dirty="0" smtClean="0"/>
                        <a:t>1.59%</a:t>
                      </a:r>
                      <a:endParaRPr lang="en-US" dirty="0"/>
                    </a:p>
                  </a:txBody>
                  <a:tcPr/>
                </a:tc>
                <a:tc>
                  <a:txBody>
                    <a:bodyPr/>
                    <a:lstStyle/>
                    <a:p>
                      <a:r>
                        <a:rPr lang="en-US" dirty="0" smtClean="0"/>
                        <a:t>4</a:t>
                      </a:r>
                      <a:endParaRPr lang="en-US" dirty="0"/>
                    </a:p>
                  </a:txBody>
                  <a:tcPr/>
                </a:tc>
                <a:tc>
                  <a:txBody>
                    <a:bodyPr/>
                    <a:lstStyle/>
                    <a:p>
                      <a:r>
                        <a:rPr lang="en-US" dirty="0" smtClean="0"/>
                        <a:t>1.27%</a:t>
                      </a:r>
                      <a:endParaRPr lang="en-US" dirty="0"/>
                    </a:p>
                  </a:txBody>
                  <a:tcPr/>
                </a:tc>
                <a:extLst>
                  <a:ext uri="{0D108BD9-81ED-4DB2-BD59-A6C34878D82A}">
                    <a16:rowId xmlns:a16="http://schemas.microsoft.com/office/drawing/2014/main" val="10009"/>
                  </a:ext>
                </a:extLst>
              </a:tr>
              <a:tr h="423348">
                <a:tc>
                  <a:txBody>
                    <a:bodyPr/>
                    <a:lstStyle/>
                    <a:p>
                      <a:r>
                        <a:rPr lang="en-US" sz="1200" dirty="0" smtClean="0"/>
                        <a:t>Visual Impairment</a:t>
                      </a:r>
                      <a:endParaRPr lang="en-US" sz="1200" dirty="0"/>
                    </a:p>
                  </a:txBody>
                  <a:tcPr/>
                </a:tc>
                <a:tc>
                  <a:txBody>
                    <a:bodyPr/>
                    <a:lstStyle/>
                    <a:p>
                      <a:r>
                        <a:rPr lang="en-US" dirty="0" smtClean="0"/>
                        <a:t>7</a:t>
                      </a:r>
                      <a:endParaRPr lang="en-US" dirty="0"/>
                    </a:p>
                  </a:txBody>
                  <a:tcPr/>
                </a:tc>
                <a:tc>
                  <a:txBody>
                    <a:bodyPr/>
                    <a:lstStyle/>
                    <a:p>
                      <a:r>
                        <a:rPr lang="en-US" dirty="0" smtClean="0"/>
                        <a:t>3.21%</a:t>
                      </a:r>
                      <a:endParaRPr lang="en-US" dirty="0"/>
                    </a:p>
                  </a:txBody>
                  <a:tcPr/>
                </a:tc>
                <a:tc>
                  <a:txBody>
                    <a:bodyPr/>
                    <a:lstStyle/>
                    <a:p>
                      <a:r>
                        <a:rPr lang="en-US" dirty="0" smtClean="0"/>
                        <a:t>5</a:t>
                      </a:r>
                      <a:endParaRPr lang="en-US" dirty="0"/>
                    </a:p>
                  </a:txBody>
                  <a:tcPr/>
                </a:tc>
                <a:tc>
                  <a:txBody>
                    <a:bodyPr/>
                    <a:lstStyle/>
                    <a:p>
                      <a:r>
                        <a:rPr lang="en-US" dirty="0" smtClean="0"/>
                        <a:t>1.98%</a:t>
                      </a:r>
                      <a:endParaRPr lang="en-US" dirty="0"/>
                    </a:p>
                  </a:txBody>
                  <a:tcPr/>
                </a:tc>
                <a:tc>
                  <a:txBody>
                    <a:bodyPr/>
                    <a:lstStyle/>
                    <a:p>
                      <a:r>
                        <a:rPr lang="en-US" dirty="0" smtClean="0"/>
                        <a:t>5</a:t>
                      </a:r>
                      <a:endParaRPr lang="en-US" dirty="0"/>
                    </a:p>
                  </a:txBody>
                  <a:tcPr/>
                </a:tc>
                <a:tc>
                  <a:txBody>
                    <a:bodyPr/>
                    <a:lstStyle/>
                    <a:p>
                      <a:r>
                        <a:rPr lang="en-US" dirty="0" smtClean="0"/>
                        <a:t>1.59%</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554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register with DRC</a:t>
            </a:r>
            <a:endParaRPr lang="en-US" dirty="0"/>
          </a:p>
        </p:txBody>
      </p:sp>
      <p:sp>
        <p:nvSpPr>
          <p:cNvPr id="3" name="Content Placeholder 2"/>
          <p:cNvSpPr>
            <a:spLocks noGrp="1"/>
          </p:cNvSpPr>
          <p:nvPr>
            <p:ph idx="1"/>
          </p:nvPr>
        </p:nvSpPr>
        <p:spPr>
          <a:xfrm>
            <a:off x="2524413" y="1511618"/>
            <a:ext cx="6733887" cy="5066982"/>
          </a:xfrm>
        </p:spPr>
        <p:txBody>
          <a:bodyPr>
            <a:noAutofit/>
          </a:bodyPr>
          <a:lstStyle/>
          <a:p>
            <a:r>
              <a:rPr lang="en-US" sz="2000" dirty="0" smtClean="0">
                <a:solidFill>
                  <a:schemeClr val="tx1"/>
                </a:solidFill>
              </a:rPr>
              <a:t>Schedule </a:t>
            </a:r>
            <a:r>
              <a:rPr lang="en-US" sz="2000" dirty="0">
                <a:solidFill>
                  <a:schemeClr val="tx1"/>
                </a:solidFill>
              </a:rPr>
              <a:t>an appointment with a DRC Counselor to discuss your accommodation needs. </a:t>
            </a:r>
            <a:r>
              <a:rPr lang="en-US" sz="2000" dirty="0" smtClean="0">
                <a:solidFill>
                  <a:schemeClr val="tx1"/>
                </a:solidFill>
              </a:rPr>
              <a:t> </a:t>
            </a:r>
          </a:p>
          <a:p>
            <a:pPr>
              <a:buNone/>
            </a:pPr>
            <a:endParaRPr lang="en-US" sz="2000" dirty="0" smtClean="0">
              <a:solidFill>
                <a:schemeClr val="tx1"/>
              </a:solidFill>
            </a:endParaRPr>
          </a:p>
          <a:p>
            <a:r>
              <a:rPr lang="en-US" sz="2000" dirty="0" smtClean="0">
                <a:solidFill>
                  <a:schemeClr val="tx1"/>
                </a:solidFill>
              </a:rPr>
              <a:t>Bring </a:t>
            </a:r>
            <a:r>
              <a:rPr lang="en-US" sz="2000" dirty="0">
                <a:solidFill>
                  <a:schemeClr val="tx1"/>
                </a:solidFill>
              </a:rPr>
              <a:t>with you any documentation related to your disability, doctor's information, or IEP/Triennial that you may have</a:t>
            </a:r>
            <a:r>
              <a:rPr lang="en-US" sz="2000" dirty="0" smtClean="0">
                <a:solidFill>
                  <a:schemeClr val="tx1"/>
                </a:solidFill>
              </a:rPr>
              <a:t>.</a:t>
            </a:r>
          </a:p>
          <a:p>
            <a:pPr>
              <a:buNone/>
            </a:pPr>
            <a:endParaRPr lang="en-US" sz="2000" dirty="0" smtClean="0">
              <a:solidFill>
                <a:schemeClr val="tx1"/>
              </a:solidFill>
            </a:endParaRPr>
          </a:p>
          <a:p>
            <a:r>
              <a:rPr lang="en-US" sz="2000" dirty="0">
                <a:solidFill>
                  <a:schemeClr val="tx1"/>
                </a:solidFill>
              </a:rPr>
              <a:t>Have your request for services evaluated and reasonable accommodations arranged</a:t>
            </a:r>
            <a:r>
              <a:rPr lang="en-US" sz="2000" dirty="0" smtClean="0">
                <a:solidFill>
                  <a:schemeClr val="tx1"/>
                </a:solidFill>
              </a:rPr>
              <a:t>.</a:t>
            </a:r>
          </a:p>
          <a:p>
            <a:pPr>
              <a:buNone/>
            </a:pPr>
            <a:endParaRPr lang="en-US" sz="2000" dirty="0" smtClean="0">
              <a:solidFill>
                <a:schemeClr val="tx1"/>
              </a:solidFill>
            </a:endParaRPr>
          </a:p>
          <a:p>
            <a:r>
              <a:rPr lang="en-US" sz="2000" dirty="0" smtClean="0">
                <a:solidFill>
                  <a:schemeClr val="tx1"/>
                </a:solidFill>
              </a:rPr>
              <a:t>Students can register anytime during the semester.</a:t>
            </a:r>
            <a:r>
              <a:rPr lang="en-US" sz="2400" dirty="0" smtClean="0">
                <a:solidFill>
                  <a:schemeClr val="tx1"/>
                </a:solidFill>
              </a:rPr>
              <a:t> </a:t>
            </a:r>
          </a:p>
          <a:p>
            <a:endParaRPr lang="en-US" sz="2400" dirty="0" smtClean="0"/>
          </a:p>
        </p:txBody>
      </p:sp>
      <p:pic>
        <p:nvPicPr>
          <p:cNvPr id="4" name="Picture 3" descr="index.jpg"/>
          <p:cNvPicPr>
            <a:picLocks noChangeAspect="1"/>
          </p:cNvPicPr>
          <p:nvPr/>
        </p:nvPicPr>
        <p:blipFill>
          <a:blip r:embed="rId2"/>
          <a:stretch>
            <a:fillRect/>
          </a:stretch>
        </p:blipFill>
        <p:spPr>
          <a:xfrm>
            <a:off x="9362975" y="2616200"/>
            <a:ext cx="2543274" cy="1905000"/>
          </a:xfrm>
          <a:prstGeom prst="rect">
            <a:avLst/>
          </a:prstGeom>
        </p:spPr>
      </p:pic>
    </p:spTree>
    <p:extLst>
      <p:ext uri="{BB962C8B-B14F-4D97-AF65-F5344CB8AC3E}">
        <p14:creationId xmlns:p14="http://schemas.microsoft.com/office/powerpoint/2010/main" val="230405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Accommodation?</a:t>
            </a:r>
            <a:endParaRPr lang="en-US" dirty="0"/>
          </a:p>
        </p:txBody>
      </p:sp>
      <p:sp>
        <p:nvSpPr>
          <p:cNvPr id="3" name="Content Placeholder 2"/>
          <p:cNvSpPr>
            <a:spLocks noGrp="1"/>
          </p:cNvSpPr>
          <p:nvPr>
            <p:ph idx="1"/>
          </p:nvPr>
        </p:nvSpPr>
        <p:spPr>
          <a:xfrm>
            <a:off x="2387600" y="1537534"/>
            <a:ext cx="9030047" cy="4380666"/>
          </a:xfrm>
        </p:spPr>
        <p:txBody>
          <a:bodyPr>
            <a:normAutofit fontScale="92500"/>
          </a:bodyPr>
          <a:lstStyle/>
          <a:p>
            <a:pPr marL="0" indent="0">
              <a:spcBef>
                <a:spcPct val="20000"/>
              </a:spcBef>
              <a:buNone/>
            </a:pPr>
            <a:r>
              <a:rPr lang="en-US" sz="2800" dirty="0" smtClean="0">
                <a:solidFill>
                  <a:srgbClr val="000000"/>
                </a:solidFill>
                <a:cs typeface="Tahoma" charset="0"/>
              </a:rPr>
              <a:t>An academic adjustment that allows a student with a disability the opportunity for equal participation in College coursework.</a:t>
            </a:r>
          </a:p>
          <a:p>
            <a:pPr marL="0" indent="0">
              <a:spcBef>
                <a:spcPct val="20000"/>
              </a:spcBef>
            </a:pPr>
            <a:endParaRPr lang="en-US" sz="2800" dirty="0" smtClean="0">
              <a:solidFill>
                <a:srgbClr val="000000"/>
              </a:solidFill>
              <a:cs typeface="Tahoma" charset="0"/>
            </a:endParaRPr>
          </a:p>
          <a:p>
            <a:pPr marL="0" indent="0">
              <a:spcBef>
                <a:spcPct val="20000"/>
              </a:spcBef>
            </a:pPr>
            <a:r>
              <a:rPr lang="en-US" sz="2800" dirty="0" smtClean="0">
                <a:solidFill>
                  <a:srgbClr val="000000"/>
                </a:solidFill>
                <a:cs typeface="Tahoma" charset="0"/>
              </a:rPr>
              <a:t>Determined on an </a:t>
            </a:r>
            <a:r>
              <a:rPr lang="en-US" sz="2800" b="1" dirty="0" smtClean="0">
                <a:solidFill>
                  <a:srgbClr val="000000"/>
                </a:solidFill>
                <a:cs typeface="Tahoma" charset="0"/>
              </a:rPr>
              <a:t>individual basis</a:t>
            </a:r>
          </a:p>
          <a:p>
            <a:pPr marL="0" indent="0">
              <a:spcBef>
                <a:spcPct val="20000"/>
              </a:spcBef>
            </a:pPr>
            <a:r>
              <a:rPr lang="en-US" sz="2800" dirty="0" smtClean="0">
                <a:solidFill>
                  <a:srgbClr val="000000"/>
                </a:solidFill>
                <a:cs typeface="Tahoma" charset="0"/>
              </a:rPr>
              <a:t>Supported by appropriate </a:t>
            </a:r>
            <a:r>
              <a:rPr lang="en-US" sz="2800" b="1" dirty="0" smtClean="0">
                <a:solidFill>
                  <a:srgbClr val="000000"/>
                </a:solidFill>
                <a:cs typeface="Tahoma" charset="0"/>
              </a:rPr>
              <a:t>medical documentation </a:t>
            </a:r>
          </a:p>
          <a:p>
            <a:pPr marL="0" indent="0">
              <a:spcBef>
                <a:spcPct val="20000"/>
              </a:spcBef>
            </a:pPr>
            <a:r>
              <a:rPr lang="en-US" sz="2800" dirty="0" smtClean="0">
                <a:solidFill>
                  <a:srgbClr val="000000"/>
                </a:solidFill>
                <a:cs typeface="Tahoma" charset="0"/>
              </a:rPr>
              <a:t>Doesn’t compromise </a:t>
            </a:r>
            <a:r>
              <a:rPr lang="en-US" sz="2800" b="1" dirty="0" smtClean="0">
                <a:solidFill>
                  <a:srgbClr val="000000"/>
                </a:solidFill>
                <a:cs typeface="Tahoma" charset="0"/>
              </a:rPr>
              <a:t>academic standards</a:t>
            </a:r>
          </a:p>
          <a:p>
            <a:pPr marL="0" indent="0">
              <a:spcBef>
                <a:spcPct val="20000"/>
              </a:spcBef>
            </a:pPr>
            <a:endParaRPr lang="en-US" sz="2800" dirty="0" smtClean="0">
              <a:solidFill>
                <a:srgbClr val="000000"/>
              </a:solidFill>
              <a:cs typeface="Tahoma" charset="0"/>
            </a:endParaRPr>
          </a:p>
          <a:p>
            <a:pPr marL="0" indent="0">
              <a:spcBef>
                <a:spcPct val="20000"/>
              </a:spcBef>
              <a:buNone/>
            </a:pPr>
            <a:r>
              <a:rPr lang="en-US" sz="2800" i="1" dirty="0" smtClean="0">
                <a:solidFill>
                  <a:srgbClr val="000000"/>
                </a:solidFill>
                <a:cs typeface="Tahoma" charset="0"/>
              </a:rPr>
              <a:t>Spoon Example</a:t>
            </a:r>
          </a:p>
          <a:p>
            <a:pPr>
              <a:buNone/>
            </a:pPr>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4602</TotalTime>
  <Words>1075</Words>
  <Application>Microsoft Office PowerPoint</Application>
  <PresentationFormat>Widescreen</PresentationFormat>
  <Paragraphs>218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Tahoma</vt:lpstr>
      <vt:lpstr>Wingdings 3</vt:lpstr>
      <vt:lpstr>Wisp</vt:lpstr>
      <vt:lpstr>Learning Disability Assessment </vt:lpstr>
      <vt:lpstr>Jenna French – My Story</vt:lpstr>
      <vt:lpstr>The most important thing to take away today….. </vt:lpstr>
      <vt:lpstr>PowerPoint Presentation</vt:lpstr>
      <vt:lpstr>DRC Role</vt:lpstr>
      <vt:lpstr>TYPES OF DISABILITIES</vt:lpstr>
      <vt:lpstr>DRC Student Data</vt:lpstr>
      <vt:lpstr>How to register with DRC</vt:lpstr>
      <vt:lpstr>What is an Accommodation?</vt:lpstr>
      <vt:lpstr>What is a Learning Disability? </vt:lpstr>
      <vt:lpstr>Signs a student might have an LD                  - HANDOUT</vt:lpstr>
      <vt:lpstr>Learning Disability Testing Process</vt:lpstr>
      <vt:lpstr>Learning Disability Testing Process</vt:lpstr>
      <vt:lpstr>Reasons to Refer a Student for LD Testing </vt:lpstr>
      <vt:lpstr>How to refer a student to the DRC? </vt:lpstr>
      <vt:lpstr>How to refer a student to the DRC?</vt:lpstr>
      <vt:lpstr>Syllabus – Add a disability statement</vt:lpstr>
      <vt:lpstr>Check out our Website</vt:lpstr>
      <vt:lpstr>The most important thing to take away today….. </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DRC and LEARNING</dc:title>
  <dc:creator>French, Jenna</dc:creator>
  <cp:lastModifiedBy>Murphy, Joan</cp:lastModifiedBy>
  <cp:revision>62</cp:revision>
  <cp:lastPrinted>2015-12-08T10:38:22Z</cp:lastPrinted>
  <dcterms:created xsi:type="dcterms:W3CDTF">2016-11-04T16:11:03Z</dcterms:created>
  <dcterms:modified xsi:type="dcterms:W3CDTF">2016-11-07T17:59:13Z</dcterms:modified>
</cp:coreProperties>
</file>