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0" r:id="rId1"/>
  </p:sldMasterIdLst>
  <p:notesMasterIdLst>
    <p:notesMasterId r:id="rId12"/>
  </p:notesMasterIdLst>
  <p:handoutMasterIdLst>
    <p:handoutMasterId r:id="rId13"/>
  </p:handoutMasterIdLst>
  <p:sldIdLst>
    <p:sldId id="256" r:id="rId2"/>
    <p:sldId id="257" r:id="rId3"/>
    <p:sldId id="258" r:id="rId4"/>
    <p:sldId id="259" r:id="rId5"/>
    <p:sldId id="260" r:id="rId6"/>
    <p:sldId id="261" r:id="rId7"/>
    <p:sldId id="262" r:id="rId8"/>
    <p:sldId id="263" r:id="rId9"/>
    <p:sldId id="264" r:id="rId10"/>
    <p:sldId id="265"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33" autoAdjust="0"/>
    <p:restoredTop sz="86399" autoAdjust="0"/>
  </p:normalViewPr>
  <p:slideViewPr>
    <p:cSldViewPr snapToGrid="0" snapToObjects="1">
      <p:cViewPr>
        <p:scale>
          <a:sx n="90" d="100"/>
          <a:sy n="90" d="100"/>
        </p:scale>
        <p:origin x="56"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2" d="100"/>
          <a:sy n="82" d="100"/>
        </p:scale>
        <p:origin x="-2624"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handoutMaster" Target="handoutMasters/handoutMaster1.xml"/><Relationship Id="rId14" Type="http://schemas.openxmlformats.org/officeDocument/2006/relationships/printerSettings" Target="printerSettings/printerSettings1.bin"/><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950B85D-BA81-FE46-A405-855F065AC9DF}" type="datetimeFigureOut">
              <a:rPr lang="en-US" smtClean="0"/>
              <a:t>5/5/16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94F763F-15BB-1346-A0F9-8F0BB2245AB7}" type="slidenum">
              <a:rPr lang="en-US" smtClean="0"/>
              <a:t>‹#›</a:t>
            </a:fld>
            <a:endParaRPr lang="en-US"/>
          </a:p>
        </p:txBody>
      </p:sp>
    </p:spTree>
    <p:extLst>
      <p:ext uri="{BB962C8B-B14F-4D97-AF65-F5344CB8AC3E}">
        <p14:creationId xmlns:p14="http://schemas.microsoft.com/office/powerpoint/2010/main" val="39927790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2D191B-5B4F-FC47-9258-142F4894F6C8}" type="datetimeFigureOut">
              <a:rPr lang="en-US" smtClean="0"/>
              <a:t>5/5/16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81D623-7D88-2042-9703-A54065F1F933}" type="slidenum">
              <a:rPr lang="en-US" smtClean="0"/>
              <a:t>‹#›</a:t>
            </a:fld>
            <a:endParaRPr lang="en-US"/>
          </a:p>
        </p:txBody>
      </p:sp>
    </p:spTree>
    <p:extLst>
      <p:ext uri="{BB962C8B-B14F-4D97-AF65-F5344CB8AC3E}">
        <p14:creationId xmlns:p14="http://schemas.microsoft.com/office/powerpoint/2010/main" val="299097005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81D623-7D88-2042-9703-A54065F1F933}" type="slidenum">
              <a:rPr lang="en-US" smtClean="0"/>
              <a:t>7</a:t>
            </a:fld>
            <a:endParaRPr lang="en-US"/>
          </a:p>
        </p:txBody>
      </p:sp>
    </p:spTree>
    <p:extLst>
      <p:ext uri="{BB962C8B-B14F-4D97-AF65-F5344CB8AC3E}">
        <p14:creationId xmlns:p14="http://schemas.microsoft.com/office/powerpoint/2010/main" val="1346350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overlayTitle.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79463" y="1597025"/>
            <a:ext cx="7583488" cy="1679575"/>
          </a:xfrm>
        </p:spPr>
        <p:txBody>
          <a:bodyPr anchor="b" anchorCtr="0"/>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779463" y="3276600"/>
            <a:ext cx="7583487" cy="1752600"/>
          </a:xfrm>
        </p:spPr>
        <p:txBody>
          <a:bodyPr/>
          <a:lstStyle>
            <a:lvl1pPr marL="0" indent="0" algn="ctr">
              <a:lnSpc>
                <a:spcPct val="110000"/>
              </a:lnSpc>
              <a:spcBef>
                <a:spcPts val="600"/>
              </a:spcBef>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5/5/16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0" name="Picture 9" descr="overlayBlank.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966787" y="838200"/>
            <a:ext cx="3474720" cy="1619250"/>
          </a:xfrm>
        </p:spPr>
        <p:txBody>
          <a:bodyPr vert="horz" lIns="91440" tIns="45720" rIns="91440" bIns="45720" rtlCol="0" anchor="b">
            <a:noAutofit/>
          </a:bodyPr>
          <a:lstStyle>
            <a:lvl1pPr algn="ctr" defTabSz="914400" rtl="0" eaLnBrk="1" latinLnBrk="0" hangingPunct="1">
              <a:lnSpc>
                <a:spcPct val="95000"/>
              </a:lnSpc>
              <a:spcBef>
                <a:spcPct val="0"/>
              </a:spcBef>
              <a:buNone/>
              <a:defRPr lang="en-US" sz="3000" b="1" kern="1200" dirty="0">
                <a:solidFill>
                  <a:schemeClr val="bg1"/>
                </a:solidFill>
                <a:effectLst>
                  <a:outerShdw blurRad="101600" dist="12700" dir="3600000" algn="tl" rotWithShape="0">
                    <a:prstClr val="black">
                      <a:alpha val="30000"/>
                    </a:prstClr>
                  </a:outerShdw>
                </a:effectLst>
                <a:latin typeface="+mj-lt"/>
                <a:ea typeface="+mj-ea"/>
                <a:cs typeface="+mj-cs"/>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727892" y="838200"/>
            <a:ext cx="3474720" cy="4572000"/>
          </a:xfrm>
          <a:prstGeom prst="roundRect">
            <a:avLst>
              <a:gd name="adj" fmla="val 10888"/>
            </a:avLst>
          </a:prstGeom>
          <a:solidFill>
            <a:schemeClr val="bg1">
              <a:lumMod val="75000"/>
            </a:schemeClr>
          </a:solidFill>
          <a:effectLst>
            <a:reflection blurRad="6350" stA="20000" endA="300" endPos="25500" dist="50800" dir="5400000" sy="-100000" algn="bl" rotWithShape="0"/>
          </a:effectLst>
        </p:spPr>
        <p:txBody>
          <a:bodyPr>
            <a:normAutofit/>
          </a:bodyPr>
          <a:lstStyle>
            <a:lvl1pPr marL="0" indent="0">
              <a:buNone/>
              <a:defRPr sz="20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966787" y="2474258"/>
            <a:ext cx="3474720" cy="2743200"/>
          </a:xfrm>
        </p:spPr>
        <p:txBody>
          <a:bodyPr vert="horz" lIns="91440" tIns="45720" rIns="91440" bIns="45720" rtlCol="0">
            <a:normAutofit/>
          </a:bodyPr>
          <a:lstStyle>
            <a:lvl1pPr marL="0" indent="0" algn="ctr">
              <a:lnSpc>
                <a:spcPct val="110000"/>
              </a:lnSpc>
              <a:spcBef>
                <a:spcPts val="600"/>
              </a:spcBef>
              <a:buNone/>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spcAft>
                <a:spcPts val="0"/>
              </a:spcAft>
              <a:buSzPct val="90000"/>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pPr/>
              <a:t>5/5/16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with Caption, Alt.">
    <p:spTree>
      <p:nvGrpSpPr>
        <p:cNvPr id="1" name=""/>
        <p:cNvGrpSpPr/>
        <p:nvPr/>
      </p:nvGrpSpPr>
      <p:grpSpPr>
        <a:xfrm>
          <a:off x="0" y="0"/>
          <a:ext cx="0" cy="0"/>
          <a:chOff x="0" y="0"/>
          <a:chExt cx="0" cy="0"/>
        </a:xfrm>
      </p:grpSpPr>
      <p:sp>
        <p:nvSpPr>
          <p:cNvPr id="2" name="Title 1"/>
          <p:cNvSpPr>
            <a:spLocks noGrp="1"/>
          </p:cNvSpPr>
          <p:nvPr>
            <p:ph type="title"/>
          </p:nvPr>
        </p:nvSpPr>
        <p:spPr>
          <a:xfrm>
            <a:off x="779463" y="89647"/>
            <a:ext cx="7583488"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5/5/16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
        <p:nvSpPr>
          <p:cNvPr id="8" name="Text Placeholder 3"/>
          <p:cNvSpPr>
            <a:spLocks noGrp="1"/>
          </p:cNvSpPr>
          <p:nvPr>
            <p:ph type="body" sz="half" idx="2"/>
          </p:nvPr>
        </p:nvSpPr>
        <p:spPr>
          <a:xfrm>
            <a:off x="779463" y="1371600"/>
            <a:ext cx="7583488" cy="1371600"/>
          </a:xfrm>
        </p:spPr>
        <p:txBody>
          <a:bodyPr vert="horz" lIns="91440" tIns="45720" rIns="91440" bIns="45720" rtlCol="0">
            <a:normAutofit/>
          </a:bodyPr>
          <a:lstStyle>
            <a:lvl1pPr marL="0" indent="0" algn="ctr">
              <a:lnSpc>
                <a:spcPct val="110000"/>
              </a:lnSpc>
              <a:spcBef>
                <a:spcPts val="600"/>
              </a:spcBef>
              <a:buNone/>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spcAft>
                <a:spcPts val="0"/>
              </a:spcAft>
              <a:buSzPct val="90000"/>
              <a:buFont typeface="Wingdings" pitchFamily="2" charset="2"/>
              <a:buNone/>
            </a:pPr>
            <a:r>
              <a:rPr lang="en-US" smtClean="0"/>
              <a:t>Click to edit Master text styles</a:t>
            </a:r>
          </a:p>
        </p:txBody>
      </p:sp>
      <p:sp>
        <p:nvSpPr>
          <p:cNvPr id="9" name="Picture Placeholder 2"/>
          <p:cNvSpPr>
            <a:spLocks noGrp="1"/>
          </p:cNvSpPr>
          <p:nvPr>
            <p:ph type="pic" idx="1"/>
          </p:nvPr>
        </p:nvSpPr>
        <p:spPr>
          <a:xfrm>
            <a:off x="2514600" y="2743200"/>
            <a:ext cx="4114800" cy="2819400"/>
          </a:xfrm>
          <a:prstGeom prst="roundRect">
            <a:avLst>
              <a:gd name="adj" fmla="val 10888"/>
            </a:avLst>
          </a:prstGeom>
          <a:solidFill>
            <a:schemeClr val="bg1">
              <a:lumMod val="75000"/>
            </a:schemeClr>
          </a:solidFill>
          <a:effectLst>
            <a:reflection blurRad="6350" stA="20000" endA="300" endPos="38500" dist="50800" dir="5400000" sy="-100000" algn="bl" rotWithShape="0"/>
          </a:effectLst>
        </p:spPr>
        <p:txBody>
          <a:bodyPr>
            <a:normAutofit/>
          </a:bodyPr>
          <a:lstStyle>
            <a:lvl1pPr marL="0" indent="0">
              <a:buNone/>
              <a:defRPr sz="20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lvl1pPr marL="365760" indent="-365760">
              <a:defRPr/>
            </a:lvl1pPr>
            <a:lvl2pPr marL="731520" indent="-365760">
              <a:defRPr/>
            </a:lvl2pPr>
            <a:lvl3pPr marL="1097280" indent="-365760">
              <a:defRPr/>
            </a:lvl3pPr>
            <a:lvl4pPr marL="1463040" indent="-365760">
              <a:defRPr/>
            </a:lvl4pPr>
            <a:lvl5pPr marL="1828800" indent="-365760">
              <a:defRPr/>
            </a:lvl5pPr>
            <a:lvl6pPr marL="2194560" indent="-365760">
              <a:defRPr/>
            </a:lvl6pPr>
            <a:lvl7pPr marL="2560320" indent="-365760">
              <a:defRPr/>
            </a:lvl7pPr>
            <a:lvl8pPr marL="2926080" indent="-365760">
              <a:defRPr/>
            </a:lvl8pPr>
            <a:lvl9pPr marL="3291840" indent="-365760">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5/5/16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7" name="Picture 6" descr="overlayVertical.png"/>
          <p:cNvPicPr>
            <a:picLocks noChangeAspect="1"/>
          </p:cNvPicPr>
          <p:nvPr/>
        </p:nvPicPr>
        <p:blipFill>
          <a:blip r:embed="rId2"/>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7239000" y="838200"/>
            <a:ext cx="1676400" cy="5053013"/>
          </a:xfrm>
        </p:spPr>
        <p:txBody>
          <a:bodyPr vert="eaVert"/>
          <a:lstStyle>
            <a:lvl1pPr>
              <a:defRPr sz="36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79462" y="838200"/>
            <a:ext cx="6019800" cy="5053013"/>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5/5/16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5/5/16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picTx" preserve="1">
  <p:cSld name="Title Slide with Picture">
    <p:spTree>
      <p:nvGrpSpPr>
        <p:cNvPr id="1" name=""/>
        <p:cNvGrpSpPr/>
        <p:nvPr/>
      </p:nvGrpSpPr>
      <p:grpSpPr>
        <a:xfrm>
          <a:off x="0" y="0"/>
          <a:ext cx="0" cy="0"/>
          <a:chOff x="0" y="0"/>
          <a:chExt cx="0" cy="0"/>
        </a:xfrm>
      </p:grpSpPr>
      <p:pic>
        <p:nvPicPr>
          <p:cNvPr id="9" name="Picture 8" descr="overlayText.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1812" y="3254188"/>
            <a:ext cx="7580376" cy="1685365"/>
          </a:xfrm>
        </p:spPr>
        <p:txBody>
          <a:bodyPr vert="horz" lIns="91440" tIns="45720" rIns="91440" bIns="45720" rtlCol="0" anchor="b" anchorCtr="0">
            <a:noAutofit/>
          </a:bodyPr>
          <a:lstStyle>
            <a:lvl1pPr algn="ctr" defTabSz="914400" rtl="0" eaLnBrk="1" latinLnBrk="0" hangingPunct="1">
              <a:lnSpc>
                <a:spcPct val="95000"/>
              </a:lnSpc>
              <a:spcBef>
                <a:spcPct val="0"/>
              </a:spcBef>
              <a:buNone/>
              <a:defRPr lang="en-US" sz="5400" b="1" kern="1200">
                <a:solidFill>
                  <a:schemeClr val="bg1"/>
                </a:solidFill>
                <a:effectLst>
                  <a:outerShdw blurRad="101600" dist="12700" dir="3600000" algn="tl" rotWithShape="0">
                    <a:prstClr val="black">
                      <a:alpha val="30000"/>
                    </a:prstClr>
                  </a:outerShdw>
                </a:effectLst>
                <a:latin typeface="+mj-lt"/>
                <a:ea typeface="+mj-ea"/>
                <a:cs typeface="+mj-cs"/>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514600" y="457200"/>
            <a:ext cx="4114800" cy="2743200"/>
          </a:xfrm>
          <a:prstGeom prst="roundRect">
            <a:avLst>
              <a:gd name="adj" fmla="val 10888"/>
            </a:avLst>
          </a:prstGeom>
          <a:solidFill>
            <a:schemeClr val="bg1">
              <a:lumMod val="75000"/>
            </a:schemeClr>
          </a:solidFill>
          <a:effectLst>
            <a:reflection blurRad="6350" stA="20000" endA="300" endPos="38500" dist="50800" dir="5400000" sy="-100000" algn="bl" rotWithShape="0"/>
          </a:effectLst>
        </p:spPr>
        <p:txBody>
          <a:bodyPr>
            <a:normAutofit/>
          </a:bodyPr>
          <a:lstStyle>
            <a:lvl1pPr marL="0" indent="0">
              <a:buNone/>
              <a:defRPr sz="20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781812" y="4953000"/>
            <a:ext cx="7580376" cy="914400"/>
          </a:xfrm>
        </p:spPr>
        <p:txBody>
          <a:bodyPr>
            <a:normAutofit/>
          </a:bodyPr>
          <a:lstStyle>
            <a:lvl1pPr marL="0" indent="0" algn="ctr">
              <a:spcBef>
                <a:spcPts val="300"/>
              </a:spcBef>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pPr/>
              <a:t>5/5/16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descr="overlayBlank.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806450" y="1627188"/>
            <a:ext cx="7580376" cy="1682496"/>
          </a:xfrm>
        </p:spPr>
        <p:txBody>
          <a:bodyPr vert="horz" lIns="91440" tIns="45720" rIns="91440" bIns="45720" rtlCol="0" anchor="b" anchorCtr="0">
            <a:noAutofit/>
          </a:bodyPr>
          <a:lstStyle>
            <a:lvl1pPr algn="ctr" defTabSz="914400" rtl="0" eaLnBrk="1" latinLnBrk="0" hangingPunct="1">
              <a:lnSpc>
                <a:spcPct val="95000"/>
              </a:lnSpc>
              <a:spcBef>
                <a:spcPct val="0"/>
              </a:spcBef>
              <a:buNone/>
              <a:defRPr lang="en-US" sz="4400" b="1" kern="1200" dirty="0">
                <a:solidFill>
                  <a:schemeClr val="bg1"/>
                </a:solidFill>
                <a:effectLst>
                  <a:outerShdw blurRad="101600" dist="12700" dir="3600000" algn="tl" rotWithShape="0">
                    <a:prstClr val="black">
                      <a:alpha val="30000"/>
                    </a:prstClr>
                  </a:outerShdw>
                </a:effectLst>
                <a:latin typeface="+mj-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806450" y="3309411"/>
            <a:ext cx="7580376" cy="1755648"/>
          </a:xfrm>
        </p:spPr>
        <p:txBody>
          <a:bodyPr vert="horz" lIns="91440" tIns="45720" rIns="91440" bIns="45720" rtlCol="0">
            <a:normAutofit/>
          </a:bodyPr>
          <a:lstStyle>
            <a:lvl1pPr marL="0" indent="0" algn="ctr" defTabSz="914400" rtl="0" eaLnBrk="1" latinLnBrk="0" hangingPunct="1">
              <a:lnSpc>
                <a:spcPct val="110000"/>
              </a:lnSpc>
              <a:spcBef>
                <a:spcPts val="600"/>
              </a:spcBef>
              <a:spcAft>
                <a:spcPts val="0"/>
              </a:spcAft>
              <a:buSzPct val="90000"/>
              <a:buFont typeface="Wingdings" pitchFamily="2" charset="2"/>
              <a:buNone/>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36636D-D922-432D-A958-524484B5923D}" type="datetimeFigureOut">
              <a:rPr lang="en-US" smtClean="0"/>
              <a:pPr/>
              <a:t>5/5/16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66788" y="1600200"/>
            <a:ext cx="3529584" cy="4288536"/>
          </a:xfrm>
        </p:spPr>
        <p:txBody>
          <a:bodyPr>
            <a:normAutofit/>
          </a:bodyPr>
          <a:lstStyle>
            <a:lvl1pPr marL="231775" indent="-231775">
              <a:defRPr sz="1800"/>
            </a:lvl1pPr>
            <a:lvl2pPr marL="457200" indent="-231775">
              <a:defRPr sz="1800"/>
            </a:lvl2pPr>
            <a:lvl3pPr marL="688975" indent="-231775">
              <a:defRPr sz="1800"/>
            </a:lvl3pPr>
            <a:lvl4pPr marL="914400" indent="-231775">
              <a:defRPr sz="1800"/>
            </a:lvl4pPr>
            <a:lvl5pPr marL="1146175" indent="-231775">
              <a:defRPr sz="1800"/>
            </a:lvl5pPr>
            <a:lvl6pPr marL="1371600" indent="-231775">
              <a:defRPr sz="1800"/>
            </a:lvl6pPr>
            <a:lvl7pPr marL="1603375" indent="-231775">
              <a:defRPr sz="1800"/>
            </a:lvl7pPr>
            <a:lvl8pPr marL="1828800" indent="-231775">
              <a:defRPr sz="1800"/>
            </a:lvl8pPr>
            <a:lvl9pPr marL="2060575" indent="-231775">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4648200" y="1600200"/>
            <a:ext cx="3529584" cy="4288536"/>
          </a:xfrm>
        </p:spPr>
        <p:txBody>
          <a:bodyPr>
            <a:normAutofit/>
          </a:bodyPr>
          <a:lstStyle>
            <a:lvl1pPr marL="231775" indent="-231775">
              <a:defRPr sz="1800"/>
            </a:lvl1pPr>
            <a:lvl2pPr marL="457200" indent="-231775">
              <a:defRPr sz="1800"/>
            </a:lvl2pPr>
            <a:lvl3pPr marL="688975" indent="-231775">
              <a:defRPr sz="1800"/>
            </a:lvl3pPr>
            <a:lvl4pPr marL="914400" indent="-231775">
              <a:defRPr sz="1800"/>
            </a:lvl4pPr>
            <a:lvl5pPr marL="1146175" indent="-231775">
              <a:defRPr sz="1800"/>
            </a:lvl5pPr>
            <a:lvl6pPr marL="1371600" indent="-231775">
              <a:defRPr sz="1800"/>
            </a:lvl6pPr>
            <a:lvl7pPr marL="1603375" indent="-231775">
              <a:defRPr sz="1800"/>
            </a:lvl7pPr>
            <a:lvl8pPr marL="1828800" indent="-231775">
              <a:defRPr sz="1800"/>
            </a:lvl8pPr>
            <a:lvl9pPr marL="2060575" indent="-231775">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E36636D-D922-432D-A958-524484B5923D}" type="datetimeFigureOut">
              <a:rPr lang="en-US" smtClean="0"/>
              <a:pPr/>
              <a:t>5/5/16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66216" y="1272988"/>
            <a:ext cx="3529584" cy="879475"/>
          </a:xfrm>
        </p:spPr>
        <p:txBody>
          <a:bodyPr anchor="b" anchorCtr="0">
            <a:noAutofit/>
          </a:bodyPr>
          <a:lstStyle>
            <a:lvl1pPr marL="0" indent="0" algn="ctr">
              <a:spcBef>
                <a:spcPts val="0"/>
              </a:spcBef>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66216" y="2174875"/>
            <a:ext cx="3529584" cy="3716338"/>
          </a:xfrm>
        </p:spPr>
        <p:txBody>
          <a:bodyPr>
            <a:normAutofit/>
          </a:bodyPr>
          <a:lstStyle>
            <a:lvl1pPr marL="231775" indent="-231775">
              <a:defRPr sz="1800"/>
            </a:lvl1pPr>
            <a:lvl2pPr marL="457200" indent="-231775">
              <a:defRPr sz="1800"/>
            </a:lvl2pPr>
            <a:lvl3pPr marL="688975" indent="-231775">
              <a:defRPr sz="1800"/>
            </a:lvl3pPr>
            <a:lvl4pPr marL="914400" indent="-231775">
              <a:defRPr sz="1800"/>
            </a:lvl4pPr>
            <a:lvl5pPr marL="1146175" indent="-231775">
              <a:defRPr sz="1800"/>
            </a:lvl5pPr>
            <a:lvl6pPr marL="1371600" indent="-231775">
              <a:tabLst/>
              <a:defRPr sz="1800"/>
            </a:lvl6pPr>
            <a:lvl7pPr marL="1603375" indent="-231775">
              <a:tabLst/>
              <a:defRPr sz="1800"/>
            </a:lvl7pPr>
            <a:lvl8pPr marL="1828800" indent="-231775">
              <a:tabLst/>
              <a:defRPr sz="1800"/>
            </a:lvl8pPr>
            <a:lvl9pPr marL="2060575" indent="-231775">
              <a:tabLst/>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272988"/>
            <a:ext cx="3529584" cy="879475"/>
          </a:xfrm>
        </p:spPr>
        <p:txBody>
          <a:bodyPr anchor="b" anchorCtr="0">
            <a:noAutofit/>
          </a:bodyPr>
          <a:lstStyle>
            <a:lvl1pPr marL="0" indent="0" algn="ctr">
              <a:spcBef>
                <a:spcPts val="0"/>
              </a:spcBef>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3529584" cy="3716338"/>
          </a:xfrm>
        </p:spPr>
        <p:txBody>
          <a:bodyPr>
            <a:noAutofit/>
          </a:bodyPr>
          <a:lstStyle>
            <a:lvl1pPr marL="231775"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1pPr>
            <a:lvl2pPr marL="457200"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2pPr>
            <a:lvl3pPr marL="688975"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3pPr>
            <a:lvl4pPr marL="914400"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4pPr>
            <a:lvl5pPr marL="1146175"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5pPr>
            <a:lvl6pPr marL="1371600"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6pPr>
            <a:lvl7pPr marL="1603375"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7pPr>
            <a:lvl8pPr marL="1828800"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8pPr>
            <a:lvl9pPr marL="2060575" indent="-231775" algn="l" defTabSz="914400" rtl="0" eaLnBrk="1" latinLnBrk="0" hangingPunct="1">
              <a:buSzPct val="90000"/>
              <a:buFont typeface="Wingdings" pitchFamily="2" charset="2"/>
              <a:defRPr lang="en-US" sz="1800" kern="1200" dirty="0">
                <a:solidFill>
                  <a:schemeClr val="bg1"/>
                </a:solidFill>
                <a:effectLst>
                  <a:outerShdw blurRad="101600" dist="12700" dir="3600000" algn="tl" rotWithShape="0">
                    <a:prstClr val="black">
                      <a:alpha val="30000"/>
                    </a:prstClr>
                  </a:outerShdw>
                </a:effectLst>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E36636D-D922-432D-A958-524484B5923D}" type="datetimeFigureOut">
              <a:rPr lang="en-US" smtClean="0"/>
              <a:pPr/>
              <a:t>5/5/16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E36636D-D922-432D-A958-524484B5923D}" type="datetimeFigureOut">
              <a:rPr lang="en-US" smtClean="0"/>
              <a:pPr/>
              <a:t>5/5/16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icture 4" descr="overlayBlank.png"/>
          <p:cNvPicPr>
            <a:picLocks noChangeAspect="1"/>
          </p:cNvPicPr>
          <p:nvPr/>
        </p:nvPicPr>
        <p:blipFill>
          <a:blip r:embed="rId2"/>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8E36636D-D922-432D-A958-524484B5923D}" type="datetimeFigureOut">
              <a:rPr lang="en-US" smtClean="0"/>
              <a:pPr/>
              <a:t>5/5/16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9" name="Picture 8" descr="overlayBlank.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966787" y="838200"/>
            <a:ext cx="3474720" cy="1619250"/>
          </a:xfrm>
        </p:spPr>
        <p:txBody>
          <a:bodyPr vert="horz" lIns="91440" tIns="45720" rIns="91440" bIns="45720" rtlCol="0" anchor="b">
            <a:noAutofit/>
          </a:bodyPr>
          <a:lstStyle>
            <a:lvl1pPr algn="ctr" defTabSz="914400" rtl="0" eaLnBrk="1" latinLnBrk="0" hangingPunct="1">
              <a:lnSpc>
                <a:spcPct val="95000"/>
              </a:lnSpc>
              <a:spcBef>
                <a:spcPct val="0"/>
              </a:spcBef>
              <a:buNone/>
              <a:defRPr lang="en-US" sz="3000" b="1" kern="1200" dirty="0" smtClean="0">
                <a:solidFill>
                  <a:schemeClr val="bg1"/>
                </a:solidFill>
                <a:effectLst>
                  <a:outerShdw blurRad="101600" dist="12700" dir="3600000" algn="tl" rotWithShape="0">
                    <a:prstClr val="black">
                      <a:alpha val="30000"/>
                    </a:prstClr>
                  </a:outerShdw>
                </a:effectLst>
                <a:latin typeface="+mj-lt"/>
                <a:ea typeface="+mj-ea"/>
                <a:cs typeface="+mj-cs"/>
              </a:defRPr>
            </a:lvl1pPr>
          </a:lstStyle>
          <a:p>
            <a:r>
              <a:rPr lang="en-US" smtClean="0"/>
              <a:t>Click to edit Master title style</a:t>
            </a:r>
            <a:endParaRPr lang="en-US" dirty="0"/>
          </a:p>
        </p:txBody>
      </p:sp>
      <p:sp>
        <p:nvSpPr>
          <p:cNvPr id="3" name="Content Placeholder 2"/>
          <p:cNvSpPr>
            <a:spLocks noGrp="1"/>
          </p:cNvSpPr>
          <p:nvPr>
            <p:ph idx="1"/>
          </p:nvPr>
        </p:nvSpPr>
        <p:spPr>
          <a:xfrm>
            <a:off x="4727892" y="838200"/>
            <a:ext cx="3474720" cy="4572000"/>
          </a:xfrm>
        </p:spPr>
        <p:txBody>
          <a:bodyPr>
            <a:normAutofit/>
          </a:bodyPr>
          <a:lstStyle>
            <a:lvl1pPr marL="282575" indent="-282575">
              <a:defRPr sz="2400"/>
            </a:lvl1pPr>
            <a:lvl2pPr marL="573088" indent="-282575">
              <a:defRPr sz="2200"/>
            </a:lvl2pPr>
            <a:lvl3pPr marL="855663" indent="-282575">
              <a:defRPr sz="2000"/>
            </a:lvl3pPr>
            <a:lvl4pPr marL="1146175" indent="-282575">
              <a:defRPr sz="1800"/>
            </a:lvl4pPr>
            <a:lvl5pPr marL="1430338" indent="-282575">
              <a:defRPr sz="1800"/>
            </a:lvl5pPr>
            <a:lvl6pPr marL="1712913" indent="-282575">
              <a:defRPr sz="1800"/>
            </a:lvl6pPr>
            <a:lvl7pPr marL="2003425" indent="-282575">
              <a:defRPr sz="1800"/>
            </a:lvl7pPr>
            <a:lvl8pPr marL="2286000" indent="-282575">
              <a:defRPr sz="1800"/>
            </a:lvl8pPr>
            <a:lvl9pPr marL="2568575" indent="-282575">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66787" y="2474258"/>
            <a:ext cx="3474720" cy="2743200"/>
          </a:xfrm>
        </p:spPr>
        <p:txBody>
          <a:bodyPr vert="horz" lIns="91440" tIns="45720" rIns="91440" bIns="45720" rtlCol="0">
            <a:normAutofit/>
          </a:bodyPr>
          <a:lstStyle>
            <a:lvl1pPr marL="0" indent="0" algn="ctr">
              <a:lnSpc>
                <a:spcPct val="110000"/>
              </a:lnSpc>
              <a:spcBef>
                <a:spcPts val="600"/>
              </a:spcBef>
              <a:buNone/>
              <a:defRPr lang="en-US" sz="1800" kern="1200" smtClean="0">
                <a:solidFill>
                  <a:schemeClr val="bg1"/>
                </a:solidFill>
                <a:effectLst>
                  <a:outerShdw blurRad="101600" dist="12700" dir="3600000" algn="tl" rotWithShape="0">
                    <a:prstClr val="black">
                      <a:alpha val="3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spcAft>
                <a:spcPts val="0"/>
              </a:spcAft>
              <a:buSzPct val="90000"/>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pPr/>
              <a:t>5/5/16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overlayText.png"/>
          <p:cNvPicPr>
            <a:picLocks noChangeAspect="1"/>
          </p:cNvPicPr>
          <p:nvPr/>
        </p:nvPicPr>
        <p:blipFill>
          <a:blip r:embed="rId15"/>
          <a:stretch>
            <a:fillRect/>
          </a:stretch>
        </p:blipFill>
        <p:spPr>
          <a:xfrm>
            <a:off x="0" y="0"/>
            <a:ext cx="9144000" cy="6858000"/>
          </a:xfrm>
          <a:prstGeom prst="rect">
            <a:avLst/>
          </a:prstGeom>
        </p:spPr>
      </p:pic>
      <p:sp>
        <p:nvSpPr>
          <p:cNvPr id="2" name="Title Placeholder 1"/>
          <p:cNvSpPr>
            <a:spLocks noGrp="1"/>
          </p:cNvSpPr>
          <p:nvPr>
            <p:ph type="title"/>
          </p:nvPr>
        </p:nvSpPr>
        <p:spPr>
          <a:xfrm>
            <a:off x="779463" y="89647"/>
            <a:ext cx="7583488"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955675" y="1600200"/>
            <a:ext cx="7232650" cy="429101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86400" y="6172200"/>
            <a:ext cx="3200400" cy="365125"/>
          </a:xfrm>
          <a:prstGeom prst="rect">
            <a:avLst/>
          </a:prstGeom>
        </p:spPr>
        <p:txBody>
          <a:bodyPr vert="horz" lIns="91440" tIns="45720" rIns="91440" bIns="45720" rtlCol="0" anchor="ctr"/>
          <a:lstStyle>
            <a:lvl1pPr algn="r">
              <a:defRPr sz="1000" b="1">
                <a:solidFill>
                  <a:schemeClr val="bg1"/>
                </a:solidFill>
              </a:defRPr>
            </a:lvl1pPr>
          </a:lstStyle>
          <a:p>
            <a:fld id="{8E36636D-D922-432D-A958-524484B5923D}" type="datetimeFigureOut">
              <a:rPr lang="en-US" smtClean="0"/>
              <a:pPr/>
              <a:t>5/5/16</a:t>
            </a:fld>
            <a:endParaRPr lang="en-US"/>
          </a:p>
        </p:txBody>
      </p:sp>
      <p:sp>
        <p:nvSpPr>
          <p:cNvPr id="5" name="Footer Placeholder 4"/>
          <p:cNvSpPr>
            <a:spLocks noGrp="1"/>
          </p:cNvSpPr>
          <p:nvPr>
            <p:ph type="ftr" sz="quarter" idx="3"/>
          </p:nvPr>
        </p:nvSpPr>
        <p:spPr>
          <a:xfrm>
            <a:off x="457200" y="6172200"/>
            <a:ext cx="3200400" cy="365125"/>
          </a:xfrm>
          <a:prstGeom prst="rect">
            <a:avLst/>
          </a:prstGeom>
        </p:spPr>
        <p:txBody>
          <a:bodyPr vert="horz" lIns="91440" tIns="45720" rIns="91440" bIns="45720" rtlCol="0" anchor="ctr"/>
          <a:lstStyle>
            <a:lvl1pPr algn="l">
              <a:defRPr sz="1000" b="1">
                <a:solidFill>
                  <a:schemeClr val="bg1"/>
                </a:solidFill>
              </a:defRPr>
            </a:lvl1pPr>
          </a:lstStyle>
          <a:p>
            <a:endParaRPr lang="en-US"/>
          </a:p>
        </p:txBody>
      </p:sp>
      <p:sp>
        <p:nvSpPr>
          <p:cNvPr id="6" name="Slide Number Placeholder 5"/>
          <p:cNvSpPr>
            <a:spLocks noGrp="1"/>
          </p:cNvSpPr>
          <p:nvPr>
            <p:ph type="sldNum" sz="quarter" idx="4"/>
          </p:nvPr>
        </p:nvSpPr>
        <p:spPr>
          <a:xfrm>
            <a:off x="4305300" y="6172200"/>
            <a:ext cx="533400" cy="365125"/>
          </a:xfrm>
          <a:prstGeom prst="rect">
            <a:avLst/>
          </a:prstGeom>
        </p:spPr>
        <p:txBody>
          <a:bodyPr vert="horz" lIns="91440" tIns="45720" rIns="91440" bIns="45720" rtlCol="0" anchor="ctr"/>
          <a:lstStyle>
            <a:lvl1pPr algn="ctr">
              <a:defRPr sz="1000" b="1">
                <a:solidFill>
                  <a:schemeClr val="bg1"/>
                </a:solidFill>
              </a:defRPr>
            </a:lvl1pPr>
          </a:lstStyle>
          <a:p>
            <a:fld id="{DF28FB93-0A08-4E7D-8E63-9EFA29F1E09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Lst>
  <p:txStyles>
    <p:titleStyle>
      <a:lvl1pPr algn="ctr" defTabSz="914400" rtl="0" eaLnBrk="1" latinLnBrk="0" hangingPunct="1">
        <a:lnSpc>
          <a:spcPct val="95000"/>
        </a:lnSpc>
        <a:spcBef>
          <a:spcPct val="0"/>
        </a:spcBef>
        <a:buNone/>
        <a:defRPr sz="4800" b="1" kern="1200">
          <a:solidFill>
            <a:schemeClr val="bg1"/>
          </a:solidFill>
          <a:effectLst>
            <a:outerShdw blurRad="101600" dist="12700" dir="3600000" algn="tl" rotWithShape="0">
              <a:prstClr val="black">
                <a:alpha val="30000"/>
              </a:prstClr>
            </a:outerShdw>
          </a:effectLst>
          <a:latin typeface="+mj-lt"/>
          <a:ea typeface="+mj-ea"/>
          <a:cs typeface="+mj-cs"/>
        </a:defRPr>
      </a:lvl1pPr>
    </p:titleStyle>
    <p:bodyStyle>
      <a:lvl1pPr marL="457200" indent="-457200" algn="l" defTabSz="914400" rtl="0" eaLnBrk="1" latinLnBrk="0" hangingPunct="1">
        <a:spcBef>
          <a:spcPts val="2000"/>
        </a:spcBef>
        <a:spcAft>
          <a:spcPts val="0"/>
        </a:spcAft>
        <a:buSzPct val="90000"/>
        <a:buFont typeface="Wingdings" pitchFamily="2" charset="2"/>
        <a:buChar char=""/>
        <a:defRPr sz="2400" kern="1200">
          <a:solidFill>
            <a:schemeClr val="bg1"/>
          </a:solidFill>
          <a:effectLst>
            <a:outerShdw blurRad="101600" dist="12700" dir="3600000" algn="tl" rotWithShape="0">
              <a:prstClr val="black">
                <a:alpha val="30000"/>
              </a:prstClr>
            </a:outerShdw>
          </a:effectLst>
          <a:latin typeface="+mn-lt"/>
          <a:ea typeface="+mn-ea"/>
          <a:cs typeface="+mn-cs"/>
        </a:defRPr>
      </a:lvl1pPr>
      <a:lvl2pPr marL="914400" indent="-457200" algn="l" defTabSz="914400" rtl="0" eaLnBrk="1" latinLnBrk="0" hangingPunct="1">
        <a:spcBef>
          <a:spcPts val="1000"/>
        </a:spcBef>
        <a:spcAft>
          <a:spcPts val="0"/>
        </a:spcAft>
        <a:buSzPct val="90000"/>
        <a:buFont typeface="Wingdings" pitchFamily="2" charset="2"/>
        <a:buChar char=""/>
        <a:defRPr sz="2200" kern="1200">
          <a:solidFill>
            <a:schemeClr val="bg1"/>
          </a:solidFill>
          <a:effectLst>
            <a:outerShdw blurRad="101600" dist="12700" dir="3600000" algn="tl" rotWithShape="0">
              <a:prstClr val="black">
                <a:alpha val="30000"/>
              </a:prstClr>
            </a:outerShdw>
          </a:effectLst>
          <a:latin typeface="+mn-lt"/>
          <a:ea typeface="+mn-ea"/>
          <a:cs typeface="+mn-cs"/>
        </a:defRPr>
      </a:lvl2pPr>
      <a:lvl3pPr marL="1371600" indent="-457200" algn="l" defTabSz="914400" rtl="0" eaLnBrk="1" latinLnBrk="0" hangingPunct="1">
        <a:spcBef>
          <a:spcPts val="1000"/>
        </a:spcBef>
        <a:spcAft>
          <a:spcPts val="0"/>
        </a:spcAft>
        <a:buSzPct val="90000"/>
        <a:buFont typeface="Wingdings" pitchFamily="2" charset="2"/>
        <a:buChar char=""/>
        <a:defRPr sz="2000" kern="1200">
          <a:solidFill>
            <a:schemeClr val="bg1"/>
          </a:solidFill>
          <a:effectLst>
            <a:outerShdw blurRad="101600" dist="12700" dir="3600000" algn="tl" rotWithShape="0">
              <a:prstClr val="black">
                <a:alpha val="30000"/>
              </a:prstClr>
            </a:outerShdw>
          </a:effectLst>
          <a:latin typeface="+mn-lt"/>
          <a:ea typeface="+mn-ea"/>
          <a:cs typeface="+mn-cs"/>
        </a:defRPr>
      </a:lvl3pPr>
      <a:lvl4pPr marL="1828800" indent="-457200" algn="l" defTabSz="914400" rtl="0" eaLnBrk="1" latinLnBrk="0" hangingPunct="1">
        <a:spcBef>
          <a:spcPts val="1000"/>
        </a:spcBef>
        <a:spcAft>
          <a:spcPts val="0"/>
        </a:spcAft>
        <a:buSzPct val="90000"/>
        <a:buFont typeface="Wingdings" pitchFamily="2" charset="2"/>
        <a:buChar char=""/>
        <a:defRPr sz="1800" kern="1200">
          <a:solidFill>
            <a:schemeClr val="bg1"/>
          </a:solidFill>
          <a:effectLst>
            <a:outerShdw blurRad="101600" dist="12700" dir="3600000" algn="tl" rotWithShape="0">
              <a:prstClr val="black">
                <a:alpha val="30000"/>
              </a:prstClr>
            </a:outerShdw>
          </a:effectLst>
          <a:latin typeface="+mn-lt"/>
          <a:ea typeface="+mn-ea"/>
          <a:cs typeface="+mn-cs"/>
        </a:defRPr>
      </a:lvl4pPr>
      <a:lvl5pPr marL="2286000" indent="-457200" algn="l" defTabSz="914400" rtl="0" eaLnBrk="1" latinLnBrk="0" hangingPunct="1">
        <a:spcBef>
          <a:spcPts val="1000"/>
        </a:spcBef>
        <a:spcAft>
          <a:spcPts val="0"/>
        </a:spcAft>
        <a:buSzPct val="90000"/>
        <a:buFont typeface="Wingdings" pitchFamily="2" charset="2"/>
        <a:buChar char=""/>
        <a:defRPr sz="1800" kern="1200">
          <a:solidFill>
            <a:schemeClr val="bg1"/>
          </a:solidFill>
          <a:effectLst>
            <a:outerShdw blurRad="101600" dist="12700" dir="3600000" algn="tl" rotWithShape="0">
              <a:prstClr val="black">
                <a:alpha val="30000"/>
              </a:prstClr>
            </a:outerShdw>
          </a:effectLst>
          <a:latin typeface="+mn-lt"/>
          <a:ea typeface="+mn-ea"/>
          <a:cs typeface="+mn-cs"/>
        </a:defRPr>
      </a:lvl5pPr>
      <a:lvl6pPr marL="2743200" indent="-457200" algn="l" defTabSz="914400" rtl="0" eaLnBrk="1" latinLnBrk="0" hangingPunct="1">
        <a:spcBef>
          <a:spcPts val="1000"/>
        </a:spcBef>
        <a:buSzPct val="90000"/>
        <a:buFont typeface="Wingdings" pitchFamily="2" charset="2"/>
        <a:buChar char="{"/>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6pPr>
      <a:lvl7pPr marL="3200400" indent="-457200" algn="l" defTabSz="914400" rtl="0" eaLnBrk="1" latinLnBrk="0" hangingPunct="1">
        <a:spcBef>
          <a:spcPts val="1000"/>
        </a:spcBef>
        <a:buSzPct val="90000"/>
        <a:buFont typeface="Wingdings" pitchFamily="2" charset="2"/>
        <a:buChar char="|"/>
        <a:defRPr lang="en-US" sz="1800" kern="1200" baseline="0" dirty="0" smtClean="0">
          <a:solidFill>
            <a:schemeClr val="bg1"/>
          </a:solidFill>
          <a:effectLst>
            <a:outerShdw blurRad="101600" dist="12700" dir="3600000" algn="tl" rotWithShape="0">
              <a:prstClr val="black">
                <a:alpha val="30000"/>
              </a:prstClr>
            </a:outerShdw>
          </a:effectLst>
          <a:latin typeface="+mn-lt"/>
          <a:ea typeface="+mn-ea"/>
          <a:cs typeface="+mn-cs"/>
        </a:defRPr>
      </a:lvl7pPr>
      <a:lvl8pPr marL="3657600" indent="-457200" algn="l" defTabSz="914400" rtl="0" eaLnBrk="1" latinLnBrk="0" hangingPunct="1">
        <a:spcBef>
          <a:spcPts val="1000"/>
        </a:spcBef>
        <a:buSzPct val="90000"/>
        <a:buFont typeface="Wingdings" pitchFamily="2" charset="2"/>
        <a:buChar char="{"/>
        <a:defRPr lang="en-US" sz="1800" kern="1200" baseline="0" dirty="0" smtClean="0">
          <a:solidFill>
            <a:schemeClr val="bg1"/>
          </a:solidFill>
          <a:effectLst>
            <a:outerShdw blurRad="101600" dist="12700" dir="3600000" algn="tl" rotWithShape="0">
              <a:prstClr val="black">
                <a:alpha val="30000"/>
              </a:prstClr>
            </a:outerShdw>
          </a:effectLst>
          <a:latin typeface="+mn-lt"/>
          <a:ea typeface="+mn-ea"/>
          <a:cs typeface="+mn-cs"/>
        </a:defRPr>
      </a:lvl8pPr>
      <a:lvl9pPr marL="4114800" indent="-457200" algn="l" defTabSz="914400" rtl="0" eaLnBrk="1" latinLnBrk="0" hangingPunct="1">
        <a:spcBef>
          <a:spcPts val="1000"/>
        </a:spcBef>
        <a:buSzPct val="90000"/>
        <a:buFont typeface="Wingdings" pitchFamily="2" charset="2"/>
        <a:buChar char="|"/>
        <a:defRPr lang="en-US" sz="1800" kern="1200" dirty="0">
          <a:solidFill>
            <a:schemeClr val="bg1"/>
          </a:solidFill>
          <a:effectLst>
            <a:outerShdw blurRad="101600" dist="12700" dir="3600000" algn="tl" rotWithShape="0">
              <a:prstClr val="black">
                <a:alpha val="30000"/>
              </a:prst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9.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9463" y="268112"/>
            <a:ext cx="7583488" cy="1862666"/>
          </a:xfrm>
        </p:spPr>
        <p:txBody>
          <a:bodyPr/>
          <a:lstStyle/>
          <a:p>
            <a:r>
              <a:rPr lang="en-US" dirty="0" smtClean="0"/>
              <a:t>Program Review</a:t>
            </a:r>
            <a:br>
              <a:rPr lang="en-US" dirty="0" smtClean="0"/>
            </a:br>
            <a:r>
              <a:rPr lang="en-US" dirty="0" smtClean="0"/>
              <a:t> Art and Art History</a:t>
            </a:r>
            <a:endParaRPr lang="en-US" dirty="0"/>
          </a:p>
        </p:txBody>
      </p:sp>
      <p:sp>
        <p:nvSpPr>
          <p:cNvPr id="3" name="Subtitle 2"/>
          <p:cNvSpPr>
            <a:spLocks noGrp="1"/>
          </p:cNvSpPr>
          <p:nvPr>
            <p:ph type="subTitle" idx="1"/>
          </p:nvPr>
        </p:nvSpPr>
        <p:spPr>
          <a:xfrm>
            <a:off x="2511778" y="4219222"/>
            <a:ext cx="4120444" cy="809978"/>
          </a:xfrm>
        </p:spPr>
        <p:txBody>
          <a:bodyPr/>
          <a:lstStyle/>
          <a:p>
            <a:endParaRPr lang="en-US" dirty="0"/>
          </a:p>
        </p:txBody>
      </p:sp>
      <p:pic>
        <p:nvPicPr>
          <p:cNvPr id="4" name="Picture 3" descr="Humming bird.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4952" y="2748924"/>
            <a:ext cx="6453715" cy="3239741"/>
          </a:xfrm>
          <a:prstGeom prst="rect">
            <a:avLst/>
          </a:prstGeom>
        </p:spPr>
      </p:pic>
    </p:spTree>
    <p:extLst>
      <p:ext uri="{BB962C8B-B14F-4D97-AF65-F5344CB8AC3E}">
        <p14:creationId xmlns:p14="http://schemas.microsoft.com/office/powerpoint/2010/main" val="23935016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Goals of the Art Program</a:t>
            </a:r>
          </a:p>
        </p:txBody>
      </p:sp>
      <p:sp>
        <p:nvSpPr>
          <p:cNvPr id="3" name="Content Placeholder 2"/>
          <p:cNvSpPr>
            <a:spLocks noGrp="1"/>
          </p:cNvSpPr>
          <p:nvPr>
            <p:ph idx="1"/>
          </p:nvPr>
        </p:nvSpPr>
        <p:spPr>
          <a:xfrm>
            <a:off x="955675" y="1232646"/>
            <a:ext cx="7232650" cy="5216131"/>
          </a:xfrm>
        </p:spPr>
        <p:txBody>
          <a:bodyPr>
            <a:normAutofit fontScale="77500" lnSpcReduction="20000"/>
          </a:bodyPr>
          <a:lstStyle/>
          <a:p>
            <a:r>
              <a:rPr lang="en-US" dirty="0">
                <a:effectLst/>
              </a:rPr>
              <a:t>Re-brand the Art Program by creating an Arts Honors Certificate, which raises the profile of all the arts at Cañada, and draws students from other colleges</a:t>
            </a:r>
          </a:p>
          <a:p>
            <a:pPr lvl="0"/>
            <a:r>
              <a:rPr lang="en-US" dirty="0" smtClean="0">
                <a:effectLst/>
              </a:rPr>
              <a:t>Work </a:t>
            </a:r>
            <a:r>
              <a:rPr lang="en-US" dirty="0">
                <a:effectLst/>
              </a:rPr>
              <a:t>with the counselors to clarify and strengthen the message to students about the value of art classes for their education and careers</a:t>
            </a:r>
          </a:p>
          <a:p>
            <a:pPr lvl="0"/>
            <a:r>
              <a:rPr lang="en-US" dirty="0">
                <a:effectLst/>
              </a:rPr>
              <a:t>Research ways to comply with state guidelines for our Art Studio classes to articulate for GE credit</a:t>
            </a:r>
          </a:p>
          <a:p>
            <a:pPr lvl="0"/>
            <a:r>
              <a:rPr lang="en-US" dirty="0">
                <a:effectLst/>
              </a:rPr>
              <a:t>Research Museum Studies programs in the Bay Area to see how we can help meet the growing demand for a museum work force</a:t>
            </a:r>
          </a:p>
          <a:p>
            <a:pPr lvl="0"/>
            <a:r>
              <a:rPr lang="en-US" dirty="0">
                <a:effectLst/>
              </a:rPr>
              <a:t>Attend the 2017 College Art Association Conference in New York to research new trends in pedagogy and scholarship</a:t>
            </a:r>
          </a:p>
          <a:p>
            <a:pPr lvl="0"/>
            <a:r>
              <a:rPr lang="en-US" dirty="0">
                <a:effectLst/>
              </a:rPr>
              <a:t>Improve the space and facilities of the photography and art studio classes to improve instruction</a:t>
            </a:r>
          </a:p>
          <a:p>
            <a:endParaRPr lang="en-US" dirty="0"/>
          </a:p>
        </p:txBody>
      </p:sp>
    </p:spTree>
    <p:extLst>
      <p:ext uri="{BB962C8B-B14F-4D97-AF65-F5344CB8AC3E}">
        <p14:creationId xmlns:p14="http://schemas.microsoft.com/office/powerpoint/2010/main" val="2276059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u="sng" dirty="0">
                <a:effectLst/>
              </a:rPr>
              <a:t>Strengths and Challenges </a:t>
            </a:r>
            <a:r>
              <a:rPr lang="en-US" sz="2800" u="sng" dirty="0" smtClean="0">
                <a:effectLst/>
              </a:rPr>
              <a:t>of </a:t>
            </a:r>
            <a:r>
              <a:rPr lang="en-US" sz="2800" u="sng" dirty="0">
                <a:effectLst/>
              </a:rPr>
              <a:t>the </a:t>
            </a:r>
            <a:r>
              <a:rPr lang="en-US" sz="2800" u="sng" dirty="0" smtClean="0">
                <a:effectLst/>
              </a:rPr>
              <a:t/>
            </a:r>
            <a:br>
              <a:rPr lang="en-US" sz="2800" u="sng" dirty="0" smtClean="0">
                <a:effectLst/>
              </a:rPr>
            </a:br>
            <a:r>
              <a:rPr lang="en-US" sz="2800" u="sng" dirty="0" smtClean="0">
                <a:effectLst/>
              </a:rPr>
              <a:t>Art </a:t>
            </a:r>
            <a:r>
              <a:rPr lang="en-US" sz="2800" u="sng" dirty="0">
                <a:effectLst/>
              </a:rPr>
              <a:t>History Program</a:t>
            </a:r>
            <a:r>
              <a:rPr lang="en-US" sz="2800" dirty="0">
                <a:effectLst/>
              </a:rPr>
              <a:t/>
            </a:r>
            <a:br>
              <a:rPr lang="en-US" sz="2800" dirty="0">
                <a:effectLst/>
              </a:rPr>
            </a:br>
            <a:endParaRPr lang="en-US" sz="2800" dirty="0"/>
          </a:p>
        </p:txBody>
      </p:sp>
      <p:sp>
        <p:nvSpPr>
          <p:cNvPr id="3" name="Content Placeholder 2"/>
          <p:cNvSpPr>
            <a:spLocks noGrp="1"/>
          </p:cNvSpPr>
          <p:nvPr>
            <p:ph idx="1"/>
          </p:nvPr>
        </p:nvSpPr>
        <p:spPr>
          <a:xfrm>
            <a:off x="561475" y="1232647"/>
            <a:ext cx="3943684" cy="5219677"/>
          </a:xfrm>
        </p:spPr>
        <p:txBody>
          <a:bodyPr>
            <a:normAutofit fontScale="77500" lnSpcReduction="20000"/>
          </a:bodyPr>
          <a:lstStyle/>
          <a:p>
            <a:pPr marL="0" lvl="0" indent="0">
              <a:buNone/>
            </a:pPr>
            <a:r>
              <a:rPr lang="en-US" sz="3400" b="1" u="sng" dirty="0" smtClean="0">
                <a:effectLst/>
              </a:rPr>
              <a:t>Strengths</a:t>
            </a:r>
          </a:p>
          <a:p>
            <a:pPr lvl="0"/>
            <a:r>
              <a:rPr lang="en-US" dirty="0" smtClean="0">
                <a:effectLst/>
              </a:rPr>
              <a:t>Strong </a:t>
            </a:r>
            <a:r>
              <a:rPr lang="en-US" dirty="0">
                <a:effectLst/>
              </a:rPr>
              <a:t>enrollments</a:t>
            </a:r>
          </a:p>
          <a:p>
            <a:pPr lvl="0"/>
            <a:r>
              <a:rPr lang="en-US" dirty="0">
                <a:effectLst/>
              </a:rPr>
              <a:t>Successful completion rates</a:t>
            </a:r>
          </a:p>
          <a:p>
            <a:pPr lvl="0"/>
            <a:r>
              <a:rPr lang="en-US" dirty="0">
                <a:effectLst/>
              </a:rPr>
              <a:t>Strong student satisfaction</a:t>
            </a:r>
          </a:p>
          <a:p>
            <a:pPr lvl="0"/>
            <a:r>
              <a:rPr lang="en-US" dirty="0">
                <a:effectLst/>
              </a:rPr>
              <a:t>Supports the transfer program</a:t>
            </a:r>
          </a:p>
          <a:p>
            <a:pPr lvl="0"/>
            <a:r>
              <a:rPr lang="en-US" dirty="0">
                <a:effectLst/>
              </a:rPr>
              <a:t>Success with Honors (Art History students are consistently </a:t>
            </a:r>
            <a:r>
              <a:rPr lang="en-US" dirty="0" smtClean="0">
                <a:effectLst/>
              </a:rPr>
              <a:t>chosen to </a:t>
            </a:r>
            <a:r>
              <a:rPr lang="en-US" dirty="0">
                <a:effectLst/>
              </a:rPr>
              <a:t>present their research at the Bay Area Honors Consortium)</a:t>
            </a:r>
          </a:p>
          <a:p>
            <a:pPr lvl="0"/>
            <a:r>
              <a:rPr lang="en-US" dirty="0">
                <a:effectLst/>
              </a:rPr>
              <a:t>Strong support from the community, and reputation for </a:t>
            </a:r>
            <a:r>
              <a:rPr lang="en-US" dirty="0" smtClean="0">
                <a:effectLst/>
              </a:rPr>
              <a:t>excellence</a:t>
            </a:r>
          </a:p>
          <a:p>
            <a:endParaRPr lang="en-US" dirty="0"/>
          </a:p>
        </p:txBody>
      </p:sp>
      <p:pic>
        <p:nvPicPr>
          <p:cNvPr id="4" name="Picture 3" descr="Cantor_Arts_Museum[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2527" y="1232647"/>
            <a:ext cx="4000722" cy="5219677"/>
          </a:xfrm>
          <a:prstGeom prst="rect">
            <a:avLst/>
          </a:prstGeom>
        </p:spPr>
      </p:pic>
    </p:spTree>
    <p:extLst>
      <p:ext uri="{BB962C8B-B14F-4D97-AF65-F5344CB8AC3E}">
        <p14:creationId xmlns:p14="http://schemas.microsoft.com/office/powerpoint/2010/main" val="1422201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812" y="72882"/>
            <a:ext cx="7241590" cy="1318645"/>
          </a:xfrm>
        </p:spPr>
        <p:txBody>
          <a:bodyPr/>
          <a:lstStyle/>
          <a:p>
            <a:r>
              <a:rPr lang="en-US" sz="2800" u="sng" dirty="0">
                <a:effectLst/>
              </a:rPr>
              <a:t>Strengths </a:t>
            </a:r>
            <a:r>
              <a:rPr lang="en-US" sz="2800" u="sng" dirty="0" smtClean="0">
                <a:effectLst/>
              </a:rPr>
              <a:t>of </a:t>
            </a:r>
            <a:r>
              <a:rPr lang="en-US" sz="2800" u="sng" dirty="0">
                <a:effectLst/>
              </a:rPr>
              <a:t>the </a:t>
            </a:r>
            <a:br>
              <a:rPr lang="en-US" sz="2800" u="sng" dirty="0">
                <a:effectLst/>
              </a:rPr>
            </a:br>
            <a:r>
              <a:rPr lang="en-US" sz="2800" u="sng" dirty="0">
                <a:effectLst/>
              </a:rPr>
              <a:t>Art History Program</a:t>
            </a:r>
            <a:r>
              <a:rPr lang="en-US" sz="2800" dirty="0">
                <a:effectLst/>
              </a:rPr>
              <a:t/>
            </a:r>
            <a:br>
              <a:rPr lang="en-US" sz="2800" dirty="0">
                <a:effectLst/>
              </a:rPr>
            </a:br>
            <a:endParaRPr lang="en-US" sz="2800" dirty="0"/>
          </a:p>
        </p:txBody>
      </p:sp>
      <p:sp>
        <p:nvSpPr>
          <p:cNvPr id="3" name="Content Placeholder 2"/>
          <p:cNvSpPr>
            <a:spLocks noGrp="1"/>
          </p:cNvSpPr>
          <p:nvPr>
            <p:ph idx="1"/>
          </p:nvPr>
        </p:nvSpPr>
        <p:spPr>
          <a:xfrm>
            <a:off x="955675" y="1284110"/>
            <a:ext cx="7232650" cy="4995333"/>
          </a:xfrm>
        </p:spPr>
        <p:txBody>
          <a:bodyPr>
            <a:noAutofit/>
          </a:bodyPr>
          <a:lstStyle/>
          <a:p>
            <a:pPr lvl="0"/>
            <a:r>
              <a:rPr lang="en-US" sz="1900" dirty="0" smtClean="0">
                <a:effectLst/>
              </a:rPr>
              <a:t>NEW Courses which support the AA, the AA-T and the Certificate:</a:t>
            </a:r>
          </a:p>
          <a:p>
            <a:pPr marL="0" indent="0">
              <a:buNone/>
            </a:pPr>
            <a:r>
              <a:rPr lang="en-US" sz="1900" dirty="0">
                <a:effectLst/>
              </a:rPr>
              <a:t>	</a:t>
            </a:r>
            <a:r>
              <a:rPr lang="en-US" sz="1900" b="1" dirty="0">
                <a:effectLst/>
              </a:rPr>
              <a:t>Art 113 -</a:t>
            </a:r>
            <a:r>
              <a:rPr lang="en-US" sz="1900" dirty="0">
                <a:effectLst/>
              </a:rPr>
              <a:t> </a:t>
            </a:r>
            <a:r>
              <a:rPr lang="en-US" sz="1900" b="1" dirty="0">
                <a:effectLst/>
              </a:rPr>
              <a:t>Great Museums of America</a:t>
            </a:r>
            <a:endParaRPr lang="en-US" sz="1900" dirty="0">
              <a:effectLst/>
            </a:endParaRPr>
          </a:p>
          <a:p>
            <a:pPr marL="0" indent="0">
              <a:buNone/>
            </a:pPr>
            <a:r>
              <a:rPr lang="en-US" sz="1900" b="1" dirty="0">
                <a:effectLst/>
              </a:rPr>
              <a:t>	Art 114 – The Art History of Paris</a:t>
            </a:r>
            <a:endParaRPr lang="en-US" sz="1900" dirty="0">
              <a:effectLst/>
            </a:endParaRPr>
          </a:p>
          <a:p>
            <a:pPr marL="0" indent="0">
              <a:buNone/>
            </a:pPr>
            <a:r>
              <a:rPr lang="en-US" sz="1900" b="1" dirty="0">
                <a:effectLst/>
              </a:rPr>
              <a:t>	Art 116 – The Art of Great Britain</a:t>
            </a:r>
            <a:endParaRPr lang="en-US" sz="1900" dirty="0">
              <a:effectLst/>
            </a:endParaRPr>
          </a:p>
          <a:p>
            <a:pPr marL="0" indent="0">
              <a:buNone/>
            </a:pPr>
            <a:r>
              <a:rPr lang="en-US" sz="1900" b="1" dirty="0">
                <a:effectLst/>
              </a:rPr>
              <a:t>	Art 118 – The Art of Spain</a:t>
            </a:r>
            <a:endParaRPr lang="en-US" sz="1900" dirty="0">
              <a:effectLst/>
            </a:endParaRPr>
          </a:p>
          <a:p>
            <a:pPr lvl="0"/>
            <a:r>
              <a:rPr lang="en-US" sz="1900" dirty="0">
                <a:effectLst/>
              </a:rPr>
              <a:t>NEW courses offered for Honors Credit:</a:t>
            </a:r>
          </a:p>
          <a:p>
            <a:pPr marL="0" indent="0">
              <a:buNone/>
            </a:pPr>
            <a:r>
              <a:rPr lang="en-US" sz="1900" dirty="0">
                <a:effectLst/>
              </a:rPr>
              <a:t>	</a:t>
            </a:r>
            <a:r>
              <a:rPr lang="en-US" sz="1900" b="1" dirty="0">
                <a:effectLst/>
              </a:rPr>
              <a:t>Art 102, Art 103,Art </a:t>
            </a:r>
            <a:r>
              <a:rPr lang="en-US" sz="1900" b="1" dirty="0" smtClean="0">
                <a:effectLst/>
              </a:rPr>
              <a:t>104</a:t>
            </a:r>
          </a:p>
          <a:p>
            <a:pPr>
              <a:buSzPct val="168000"/>
              <a:buFont typeface="Arial"/>
              <a:buChar char="•"/>
            </a:pPr>
            <a:r>
              <a:rPr lang="en-US" sz="1900" dirty="0" smtClean="0">
                <a:effectLst/>
              </a:rPr>
              <a:t>NEW </a:t>
            </a:r>
            <a:r>
              <a:rPr lang="en-US" sz="1900" dirty="0">
                <a:effectLst/>
              </a:rPr>
              <a:t>partnership between Art 104 and Music 115 creates a unique interdisciplinary opportunity for students</a:t>
            </a:r>
          </a:p>
          <a:p>
            <a:pPr marL="0" indent="0">
              <a:buNone/>
            </a:pPr>
            <a:endParaRPr lang="en-US" sz="1900" dirty="0">
              <a:effectLst/>
            </a:endParaRPr>
          </a:p>
          <a:p>
            <a:endParaRPr lang="en-US" sz="1700" dirty="0"/>
          </a:p>
        </p:txBody>
      </p:sp>
    </p:spTree>
    <p:extLst>
      <p:ext uri="{BB962C8B-B14F-4D97-AF65-F5344CB8AC3E}">
        <p14:creationId xmlns:p14="http://schemas.microsoft.com/office/powerpoint/2010/main" val="335950060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23" y="400092"/>
            <a:ext cx="4064000" cy="1143000"/>
          </a:xfrm>
        </p:spPr>
        <p:txBody>
          <a:bodyPr/>
          <a:lstStyle/>
          <a:p>
            <a:r>
              <a:rPr lang="en-US" sz="2800" u="sng" dirty="0">
                <a:effectLst/>
              </a:rPr>
              <a:t>Strengths </a:t>
            </a:r>
            <a:r>
              <a:rPr lang="en-US" sz="2800" u="sng" dirty="0" smtClean="0">
                <a:effectLst/>
              </a:rPr>
              <a:t>of </a:t>
            </a:r>
            <a:r>
              <a:rPr lang="en-US" sz="2800" u="sng" dirty="0">
                <a:effectLst/>
              </a:rPr>
              <a:t>the </a:t>
            </a:r>
            <a:br>
              <a:rPr lang="en-US" sz="2800" u="sng" dirty="0">
                <a:effectLst/>
              </a:rPr>
            </a:br>
            <a:r>
              <a:rPr lang="en-US" sz="2800" u="sng" dirty="0">
                <a:effectLst/>
              </a:rPr>
              <a:t>Art History Program</a:t>
            </a:r>
            <a:r>
              <a:rPr lang="en-US" sz="2800" dirty="0">
                <a:effectLst/>
              </a:rPr>
              <a:t/>
            </a:r>
            <a:br>
              <a:rPr lang="en-US" sz="2800" dirty="0">
                <a:effectLst/>
              </a:rPr>
            </a:br>
            <a:endParaRPr lang="en-US" sz="2800" dirty="0"/>
          </a:p>
        </p:txBody>
      </p:sp>
      <p:sp>
        <p:nvSpPr>
          <p:cNvPr id="3" name="Content Placeholder 2"/>
          <p:cNvSpPr>
            <a:spLocks noGrp="1"/>
          </p:cNvSpPr>
          <p:nvPr>
            <p:ph idx="1"/>
          </p:nvPr>
        </p:nvSpPr>
        <p:spPr>
          <a:xfrm>
            <a:off x="324557" y="1820332"/>
            <a:ext cx="3894666" cy="4783667"/>
          </a:xfrm>
        </p:spPr>
        <p:txBody>
          <a:bodyPr>
            <a:normAutofit fontScale="77500" lnSpcReduction="20000"/>
          </a:bodyPr>
          <a:lstStyle/>
          <a:p>
            <a:pPr lvl="0"/>
            <a:r>
              <a:rPr lang="en-US" dirty="0" smtClean="0">
                <a:effectLst/>
              </a:rPr>
              <a:t>Art </a:t>
            </a:r>
            <a:r>
              <a:rPr lang="en-US" dirty="0">
                <a:effectLst/>
              </a:rPr>
              <a:t>History courses are included in both the NEW Social Justice and Sustainability GE Pathways</a:t>
            </a:r>
          </a:p>
          <a:p>
            <a:pPr lvl="0"/>
            <a:r>
              <a:rPr lang="en-US" dirty="0">
                <a:effectLst/>
              </a:rPr>
              <a:t>NEW partnership with the Stanford Arts Initiative provides outstanding</a:t>
            </a:r>
            <a:r>
              <a:rPr lang="en-US" b="1" dirty="0">
                <a:effectLst/>
              </a:rPr>
              <a:t> </a:t>
            </a:r>
            <a:r>
              <a:rPr lang="en-US" dirty="0">
                <a:effectLst/>
              </a:rPr>
              <a:t>field trip and research opportunities for our students</a:t>
            </a:r>
          </a:p>
          <a:p>
            <a:pPr lvl="0"/>
            <a:r>
              <a:rPr lang="en-US" dirty="0">
                <a:effectLst/>
              </a:rPr>
              <a:t>Current boom in Bay Area Art Museums means jobs – our NEW courses on Art Museums create a foundation for the burgeoning Museum Studies programs at local colleges and universities</a:t>
            </a:r>
          </a:p>
          <a:p>
            <a:endParaRPr lang="en-US" dirty="0"/>
          </a:p>
        </p:txBody>
      </p:sp>
      <p:pic>
        <p:nvPicPr>
          <p:cNvPr id="4" name="Picture 3" descr="ArtMus_Poster_11x17_Final.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7804" y="197555"/>
            <a:ext cx="4437529" cy="6519333"/>
          </a:xfrm>
          <a:prstGeom prst="rect">
            <a:avLst/>
          </a:prstGeom>
        </p:spPr>
      </p:pic>
    </p:spTree>
    <p:extLst>
      <p:ext uri="{BB962C8B-B14F-4D97-AF65-F5344CB8AC3E}">
        <p14:creationId xmlns:p14="http://schemas.microsoft.com/office/powerpoint/2010/main" val="3242769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u="sng" dirty="0" smtClean="0">
                <a:effectLst/>
              </a:rPr>
              <a:t>Challenges of the Art History Program</a:t>
            </a:r>
            <a:endParaRPr lang="en-US" sz="2800" u="sng" dirty="0"/>
          </a:p>
        </p:txBody>
      </p:sp>
      <p:sp>
        <p:nvSpPr>
          <p:cNvPr id="3" name="Content Placeholder 2"/>
          <p:cNvSpPr>
            <a:spLocks noGrp="1"/>
          </p:cNvSpPr>
          <p:nvPr>
            <p:ph idx="1"/>
          </p:nvPr>
        </p:nvSpPr>
        <p:spPr>
          <a:xfrm>
            <a:off x="564444" y="1232648"/>
            <a:ext cx="7916334" cy="5046796"/>
          </a:xfrm>
        </p:spPr>
        <p:txBody>
          <a:bodyPr>
            <a:normAutofit fontScale="77500" lnSpcReduction="20000"/>
          </a:bodyPr>
          <a:lstStyle/>
          <a:p>
            <a:pPr lvl="0"/>
            <a:r>
              <a:rPr lang="en-US" dirty="0">
                <a:effectLst/>
              </a:rPr>
              <a:t>Disappearance of 680’s (standalone courses) make Curriculum work more challenging</a:t>
            </a:r>
          </a:p>
          <a:p>
            <a:pPr lvl="0"/>
            <a:r>
              <a:rPr lang="en-US" dirty="0">
                <a:effectLst/>
              </a:rPr>
              <a:t>Repeatability rules make it challenging to serve many valuable members of our community whose goals are not transfer, basic skills, or workforce</a:t>
            </a:r>
          </a:p>
          <a:p>
            <a:pPr lvl="0"/>
            <a:r>
              <a:rPr lang="en-US" dirty="0">
                <a:effectLst/>
              </a:rPr>
              <a:t>Students coming to college have an increasingly limited knowledge of history</a:t>
            </a:r>
          </a:p>
          <a:p>
            <a:pPr lvl="0"/>
            <a:r>
              <a:rPr lang="en-US" dirty="0">
                <a:effectLst/>
              </a:rPr>
              <a:t>Students have increasingly short attention spans, which makes deep looking at images challenging</a:t>
            </a:r>
          </a:p>
          <a:p>
            <a:pPr lvl="0"/>
            <a:r>
              <a:rPr lang="en-US" dirty="0">
                <a:effectLst/>
              </a:rPr>
              <a:t>The CSU’s (not the UC’s) would like to see us cram four semesters of Art History into two semesters, turning our program into a processing plant to produce “sausage” students who are out the door in two years.  This diminishes the students’ opportunity for intellectual growth in an academic setting, where they can discover critical thinking skills and an awareness of the world to be applied in their future education, and their professional and personal lives.</a:t>
            </a:r>
          </a:p>
          <a:p>
            <a:endParaRPr lang="en-US" dirty="0"/>
          </a:p>
        </p:txBody>
      </p:sp>
    </p:spTree>
    <p:extLst>
      <p:ext uri="{BB962C8B-B14F-4D97-AF65-F5344CB8AC3E}">
        <p14:creationId xmlns:p14="http://schemas.microsoft.com/office/powerpoint/2010/main" val="3515710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89647"/>
            <a:ext cx="7583488" cy="1017900"/>
          </a:xfrm>
        </p:spPr>
        <p:txBody>
          <a:bodyPr/>
          <a:lstStyle/>
          <a:p>
            <a:r>
              <a:rPr lang="en-US" sz="2800" dirty="0" smtClean="0"/>
              <a:t>Studio Art Program Strengths</a:t>
            </a:r>
            <a:endParaRPr lang="en-US" sz="2800" dirty="0"/>
          </a:p>
        </p:txBody>
      </p:sp>
      <p:sp>
        <p:nvSpPr>
          <p:cNvPr id="3" name="Content Placeholder 2"/>
          <p:cNvSpPr>
            <a:spLocks noGrp="1"/>
          </p:cNvSpPr>
          <p:nvPr>
            <p:ph idx="1"/>
          </p:nvPr>
        </p:nvSpPr>
        <p:spPr>
          <a:xfrm>
            <a:off x="183444" y="1107547"/>
            <a:ext cx="4360333" cy="5441908"/>
          </a:xfrm>
        </p:spPr>
        <p:txBody>
          <a:bodyPr>
            <a:normAutofit fontScale="77500" lnSpcReduction="20000"/>
          </a:bodyPr>
          <a:lstStyle/>
          <a:p>
            <a:r>
              <a:rPr lang="en-US" sz="1800" dirty="0">
                <a:effectLst/>
              </a:rPr>
              <a:t>Quality instruction in Studio Art to a diverse population including </a:t>
            </a:r>
            <a:endParaRPr lang="en-US" sz="1800" dirty="0" smtClean="0">
              <a:effectLst/>
            </a:endParaRPr>
          </a:p>
          <a:p>
            <a:pPr marL="1143000" indent="0">
              <a:buNone/>
            </a:pPr>
            <a:r>
              <a:rPr lang="en-US" sz="1800" dirty="0" smtClean="0">
                <a:effectLst/>
              </a:rPr>
              <a:t>Art </a:t>
            </a:r>
            <a:r>
              <a:rPr lang="en-US" sz="1800" dirty="0">
                <a:effectLst/>
              </a:rPr>
              <a:t>and Art History </a:t>
            </a:r>
            <a:r>
              <a:rPr lang="en-US" sz="1800" dirty="0" smtClean="0">
                <a:effectLst/>
              </a:rPr>
              <a:t>Majors</a:t>
            </a:r>
          </a:p>
          <a:p>
            <a:pPr marL="1143000" indent="0">
              <a:buNone/>
            </a:pPr>
            <a:r>
              <a:rPr lang="en-US" sz="1800" dirty="0">
                <a:effectLst/>
              </a:rPr>
              <a:t>Students in related design arts fields needing the fine arts skills and experience we </a:t>
            </a:r>
            <a:r>
              <a:rPr lang="en-US" sz="1800" dirty="0" smtClean="0">
                <a:effectLst/>
              </a:rPr>
              <a:t>offer</a:t>
            </a:r>
          </a:p>
          <a:p>
            <a:pPr marL="1143000" indent="0">
              <a:buNone/>
            </a:pPr>
            <a:r>
              <a:rPr lang="en-US" sz="1800" dirty="0" smtClean="0">
                <a:effectLst/>
              </a:rPr>
              <a:t>Middle College students fulfilling the fine arts requirement</a:t>
            </a:r>
            <a:endParaRPr lang="en-US" sz="1800" dirty="0">
              <a:effectLst/>
            </a:endParaRPr>
          </a:p>
          <a:p>
            <a:pPr marL="1143000" indent="0">
              <a:buNone/>
            </a:pPr>
            <a:r>
              <a:rPr lang="en-US" sz="1800" dirty="0" smtClean="0">
                <a:effectLst/>
              </a:rPr>
              <a:t>Students </a:t>
            </a:r>
            <a:r>
              <a:rPr lang="en-US" sz="1800" dirty="0">
                <a:effectLst/>
              </a:rPr>
              <a:t>seeking an introduction into the practice of art</a:t>
            </a:r>
          </a:p>
          <a:p>
            <a:pPr marL="1143000" indent="0">
              <a:buNone/>
            </a:pPr>
            <a:r>
              <a:rPr lang="en-US" sz="1800" dirty="0" smtClean="0">
                <a:effectLst/>
              </a:rPr>
              <a:t>Students </a:t>
            </a:r>
            <a:r>
              <a:rPr lang="en-US" sz="1800" dirty="0">
                <a:effectLst/>
              </a:rPr>
              <a:t>seeking to strengthen and refine their skills</a:t>
            </a:r>
          </a:p>
          <a:p>
            <a:pPr>
              <a:buFont typeface="Arial"/>
              <a:buChar char="•"/>
            </a:pPr>
            <a:r>
              <a:rPr lang="en-US" sz="1800" dirty="0" smtClean="0">
                <a:effectLst/>
              </a:rPr>
              <a:t>New courses:</a:t>
            </a:r>
          </a:p>
          <a:p>
            <a:pPr marL="1143000" indent="0">
              <a:buNone/>
            </a:pPr>
            <a:r>
              <a:rPr lang="en-US" sz="1800" dirty="0" smtClean="0">
                <a:effectLst/>
              </a:rPr>
              <a:t> </a:t>
            </a:r>
            <a:r>
              <a:rPr lang="en-US" sz="1800" dirty="0">
                <a:effectLst/>
              </a:rPr>
              <a:t>ART </a:t>
            </a:r>
            <a:r>
              <a:rPr lang="en-US" sz="1800" dirty="0" smtClean="0">
                <a:effectLst/>
              </a:rPr>
              <a:t>306 3D Design, to complete the AA-T in Art</a:t>
            </a:r>
          </a:p>
          <a:p>
            <a:pPr marL="1143000" indent="0">
              <a:buNone/>
            </a:pPr>
            <a:r>
              <a:rPr lang="en-US" sz="1800" dirty="0" smtClean="0">
                <a:effectLst/>
              </a:rPr>
              <a:t> </a:t>
            </a:r>
            <a:r>
              <a:rPr lang="en-US" sz="1800" dirty="0">
                <a:effectLst/>
              </a:rPr>
              <a:t>ART 213 </a:t>
            </a:r>
            <a:r>
              <a:rPr lang="en-US" sz="1800" dirty="0" err="1">
                <a:effectLst/>
              </a:rPr>
              <a:t>LifeDrawing</a:t>
            </a:r>
            <a:r>
              <a:rPr lang="en-US" sz="1800" dirty="0">
                <a:effectLst/>
              </a:rPr>
              <a:t> II, ART </a:t>
            </a:r>
            <a:r>
              <a:rPr lang="en-US" sz="1800" dirty="0" smtClean="0">
                <a:effectLst/>
              </a:rPr>
              <a:t>231 </a:t>
            </a:r>
            <a:r>
              <a:rPr lang="en-US" sz="1800" dirty="0">
                <a:effectLst/>
              </a:rPr>
              <a:t>Watercolor I, </a:t>
            </a:r>
            <a:r>
              <a:rPr lang="en-US" sz="1800" dirty="0" smtClean="0">
                <a:effectLst/>
              </a:rPr>
              <a:t>and ART </a:t>
            </a:r>
            <a:r>
              <a:rPr lang="en-US" sz="1800" dirty="0">
                <a:effectLst/>
              </a:rPr>
              <a:t>232 </a:t>
            </a:r>
            <a:r>
              <a:rPr lang="en-US" sz="1800" dirty="0" smtClean="0">
                <a:effectLst/>
              </a:rPr>
              <a:t> </a:t>
            </a:r>
            <a:r>
              <a:rPr lang="en-US" sz="1800" dirty="0">
                <a:effectLst/>
              </a:rPr>
              <a:t>Watercolor </a:t>
            </a:r>
            <a:r>
              <a:rPr lang="en-US" sz="1800" dirty="0" smtClean="0">
                <a:effectLst/>
              </a:rPr>
              <a:t>II to broaden our offerings</a:t>
            </a:r>
            <a:endParaRPr lang="en-US" sz="1800" dirty="0">
              <a:effectLst/>
            </a:endParaRPr>
          </a:p>
          <a:p>
            <a:pPr marL="0" indent="0">
              <a:buNone/>
            </a:pPr>
            <a:endParaRPr lang="en-US" dirty="0">
              <a:effectLst/>
            </a:endParaRPr>
          </a:p>
          <a:p>
            <a:endParaRPr lang="en-US" dirty="0"/>
          </a:p>
        </p:txBody>
      </p:sp>
      <p:pic>
        <p:nvPicPr>
          <p:cNvPr id="4" name="Picture 3" descr="Emma.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6472" y="1107547"/>
            <a:ext cx="3587750" cy="4783667"/>
          </a:xfrm>
          <a:prstGeom prst="rect">
            <a:avLst/>
          </a:prstGeom>
        </p:spPr>
      </p:pic>
    </p:spTree>
    <p:extLst>
      <p:ext uri="{BB962C8B-B14F-4D97-AF65-F5344CB8AC3E}">
        <p14:creationId xmlns:p14="http://schemas.microsoft.com/office/powerpoint/2010/main" val="3561668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131" y="230758"/>
            <a:ext cx="3905426" cy="940464"/>
          </a:xfrm>
        </p:spPr>
        <p:txBody>
          <a:bodyPr/>
          <a:lstStyle/>
          <a:p>
            <a:r>
              <a:rPr lang="en-US" sz="3200" dirty="0"/>
              <a:t>Studio Art Program Strengths</a:t>
            </a:r>
          </a:p>
        </p:txBody>
      </p:sp>
      <p:sp>
        <p:nvSpPr>
          <p:cNvPr id="3" name="Content Placeholder 2"/>
          <p:cNvSpPr>
            <a:spLocks noGrp="1"/>
          </p:cNvSpPr>
          <p:nvPr>
            <p:ph idx="1"/>
          </p:nvPr>
        </p:nvSpPr>
        <p:spPr>
          <a:xfrm>
            <a:off x="610131" y="1600200"/>
            <a:ext cx="3764313" cy="4721578"/>
          </a:xfrm>
        </p:spPr>
        <p:txBody>
          <a:bodyPr>
            <a:normAutofit fontScale="70000" lnSpcReduction="20000"/>
          </a:bodyPr>
          <a:lstStyle/>
          <a:p>
            <a:pPr>
              <a:lnSpc>
                <a:spcPct val="120000"/>
              </a:lnSpc>
              <a:spcAft>
                <a:spcPts val="1200"/>
              </a:spcAft>
            </a:pPr>
            <a:r>
              <a:rPr lang="en-US" dirty="0" smtClean="0">
                <a:effectLst/>
                <a:cs typeface="Calibri"/>
              </a:rPr>
              <a:t>The </a:t>
            </a:r>
            <a:r>
              <a:rPr lang="en-US" dirty="0">
                <a:effectLst/>
                <a:cs typeface="Calibri"/>
              </a:rPr>
              <a:t>Cañada Art Gallery </a:t>
            </a:r>
            <a:r>
              <a:rPr lang="en-US" dirty="0" smtClean="0">
                <a:effectLst/>
                <a:cs typeface="Calibri"/>
              </a:rPr>
              <a:t>offers an excellent program of </a:t>
            </a:r>
            <a:r>
              <a:rPr lang="en-US" dirty="0">
                <a:effectLst/>
                <a:cs typeface="Calibri"/>
              </a:rPr>
              <a:t>exhibitions </a:t>
            </a:r>
            <a:r>
              <a:rPr lang="en-US" dirty="0" smtClean="0">
                <a:effectLst/>
                <a:cs typeface="Calibri"/>
              </a:rPr>
              <a:t>by accomplished Bay </a:t>
            </a:r>
            <a:r>
              <a:rPr lang="en-US" dirty="0">
                <a:effectLst/>
                <a:cs typeface="Calibri"/>
              </a:rPr>
              <a:t>A</a:t>
            </a:r>
            <a:r>
              <a:rPr lang="en-US" dirty="0" smtClean="0">
                <a:effectLst/>
                <a:cs typeface="Calibri"/>
              </a:rPr>
              <a:t>rea artists. The aim is to bring art to our students who might not otherwise seek it out. The quality </a:t>
            </a:r>
            <a:r>
              <a:rPr lang="en-US" dirty="0">
                <a:effectLst/>
                <a:cs typeface="Calibri"/>
              </a:rPr>
              <a:t>of the art shown is of the </a:t>
            </a:r>
            <a:r>
              <a:rPr lang="en-US" dirty="0" smtClean="0">
                <a:effectLst/>
                <a:cs typeface="Calibri"/>
              </a:rPr>
              <a:t>highest. </a:t>
            </a:r>
          </a:p>
          <a:p>
            <a:pPr>
              <a:lnSpc>
                <a:spcPct val="120000"/>
              </a:lnSpc>
              <a:spcAft>
                <a:spcPts val="1200"/>
              </a:spcAft>
            </a:pPr>
            <a:r>
              <a:rPr lang="en-US" dirty="0" smtClean="0">
                <a:effectLst/>
                <a:cs typeface="Calibri"/>
              </a:rPr>
              <a:t>The </a:t>
            </a:r>
            <a:r>
              <a:rPr lang="en-US" dirty="0">
                <a:effectLst/>
                <a:cs typeface="Calibri"/>
              </a:rPr>
              <a:t>Cañada Art Gallery and </a:t>
            </a:r>
            <a:r>
              <a:rPr lang="en-US" dirty="0" smtClean="0">
                <a:effectLst/>
                <a:cs typeface="Calibri"/>
              </a:rPr>
              <a:t>the </a:t>
            </a:r>
            <a:r>
              <a:rPr lang="en-US" dirty="0">
                <a:effectLst/>
                <a:cs typeface="Calibri"/>
              </a:rPr>
              <a:t>Main Theatre gallery also showcase the work of students and faculty in the Art and the Multimedia </a:t>
            </a:r>
            <a:r>
              <a:rPr lang="en-US" dirty="0" smtClean="0">
                <a:effectLst/>
                <a:cs typeface="Calibri"/>
              </a:rPr>
              <a:t>Arts departments</a:t>
            </a:r>
            <a:r>
              <a:rPr lang="en-US" dirty="0">
                <a:effectLst/>
                <a:cs typeface="Calibri"/>
              </a:rPr>
              <a:t>.</a:t>
            </a:r>
          </a:p>
          <a:p>
            <a:endParaRPr lang="en-US" dirty="0"/>
          </a:p>
        </p:txBody>
      </p:sp>
      <p:pic>
        <p:nvPicPr>
          <p:cNvPr id="5" name="Picture 4" descr="M. Ryan poste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1991" y="338667"/>
            <a:ext cx="3928000" cy="5983111"/>
          </a:xfrm>
          <a:prstGeom prst="rect">
            <a:avLst/>
          </a:prstGeom>
        </p:spPr>
      </p:pic>
    </p:spTree>
    <p:extLst>
      <p:ext uri="{BB962C8B-B14F-4D97-AF65-F5344CB8AC3E}">
        <p14:creationId xmlns:p14="http://schemas.microsoft.com/office/powerpoint/2010/main" val="1444215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Challenges of the Studio Arts Program</a:t>
            </a:r>
            <a:endParaRPr lang="en-US" sz="2800" dirty="0"/>
          </a:p>
        </p:txBody>
      </p:sp>
      <p:sp>
        <p:nvSpPr>
          <p:cNvPr id="3" name="Content Placeholder 2"/>
          <p:cNvSpPr>
            <a:spLocks noGrp="1"/>
          </p:cNvSpPr>
          <p:nvPr>
            <p:ph idx="1"/>
          </p:nvPr>
        </p:nvSpPr>
        <p:spPr>
          <a:xfrm>
            <a:off x="2370667" y="1232647"/>
            <a:ext cx="6448776" cy="3325242"/>
          </a:xfrm>
        </p:spPr>
        <p:txBody>
          <a:bodyPr>
            <a:normAutofit/>
          </a:bodyPr>
          <a:lstStyle/>
          <a:p>
            <a:r>
              <a:rPr lang="en-US" sz="1800" dirty="0" smtClean="0">
                <a:effectLst/>
              </a:rPr>
              <a:t>Declining enrollments in Studio Arts over the last 3 years due to:</a:t>
            </a:r>
          </a:p>
          <a:p>
            <a:pPr marL="2173288" indent="0">
              <a:buNone/>
            </a:pPr>
            <a:r>
              <a:rPr lang="en-US" sz="1800" dirty="0" smtClean="0">
                <a:effectLst/>
              </a:rPr>
              <a:t>Lower enrollments college-wide during this period</a:t>
            </a:r>
          </a:p>
          <a:p>
            <a:pPr marL="2173288" indent="0">
              <a:buNone/>
            </a:pPr>
            <a:r>
              <a:rPr lang="en-US" sz="1800" dirty="0" smtClean="0">
                <a:effectLst/>
              </a:rPr>
              <a:t>Elimination of Studio Art courses being accepted for GE credit</a:t>
            </a:r>
          </a:p>
          <a:p>
            <a:pPr marL="2173288" indent="0">
              <a:buNone/>
            </a:pPr>
            <a:r>
              <a:rPr lang="en-US" sz="1800" dirty="0" smtClean="0">
                <a:effectLst/>
              </a:rPr>
              <a:t>Emphasis on moving students through the college more efficiently</a:t>
            </a:r>
          </a:p>
          <a:p>
            <a:pPr marL="973138" indent="0">
              <a:buNone/>
            </a:pPr>
            <a:endParaRPr lang="en-US" sz="1800" dirty="0" smtClean="0">
              <a:effectLst/>
            </a:endParaRPr>
          </a:p>
        </p:txBody>
      </p:sp>
      <p:pic>
        <p:nvPicPr>
          <p:cNvPr id="4" name="Picture 3" descr="palett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056" y="1919111"/>
            <a:ext cx="3965221" cy="2973916"/>
          </a:xfrm>
          <a:prstGeom prst="rect">
            <a:avLst/>
          </a:prstGeom>
        </p:spPr>
      </p:pic>
      <p:sp>
        <p:nvSpPr>
          <p:cNvPr id="6" name="TextBox 5"/>
          <p:cNvSpPr txBox="1"/>
          <p:nvPr/>
        </p:nvSpPr>
        <p:spPr>
          <a:xfrm>
            <a:off x="388057" y="5150556"/>
            <a:ext cx="8431386" cy="1200329"/>
          </a:xfrm>
          <a:prstGeom prst="rect">
            <a:avLst/>
          </a:prstGeom>
          <a:noFill/>
        </p:spPr>
        <p:txBody>
          <a:bodyPr wrap="square" rtlCol="0">
            <a:spAutoFit/>
          </a:bodyPr>
          <a:lstStyle/>
          <a:p>
            <a:pPr>
              <a:buFont typeface="Wingdings" charset="2"/>
              <a:buChar char=""/>
            </a:pPr>
            <a:r>
              <a:rPr lang="en-US" dirty="0">
                <a:solidFill>
                  <a:schemeClr val="bg1"/>
                </a:solidFill>
              </a:rPr>
              <a:t>Photography </a:t>
            </a:r>
            <a:r>
              <a:rPr lang="en-US" dirty="0">
                <a:solidFill>
                  <a:schemeClr val="bg1"/>
                </a:solidFill>
              </a:rPr>
              <a:t>d</a:t>
            </a:r>
            <a:r>
              <a:rPr lang="en-US" dirty="0" smtClean="0">
                <a:solidFill>
                  <a:schemeClr val="bg1"/>
                </a:solidFill>
              </a:rPr>
              <a:t>arkroom </a:t>
            </a:r>
            <a:r>
              <a:rPr lang="en-US" dirty="0">
                <a:solidFill>
                  <a:schemeClr val="bg1"/>
                </a:solidFill>
              </a:rPr>
              <a:t>closed down by the District due to safety concerns with no timeline for reopening. This eliminates an important area of our program and negatively impacts our ability to offer the AA-T in Studio Art.</a:t>
            </a:r>
          </a:p>
        </p:txBody>
      </p:sp>
    </p:spTree>
    <p:extLst>
      <p:ext uri="{BB962C8B-B14F-4D97-AF65-F5344CB8AC3E}">
        <p14:creationId xmlns:p14="http://schemas.microsoft.com/office/powerpoint/2010/main" val="1742324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Goals of the Art Program</a:t>
            </a:r>
            <a:endParaRPr lang="en-US" sz="3200" dirty="0"/>
          </a:p>
        </p:txBody>
      </p:sp>
      <p:sp>
        <p:nvSpPr>
          <p:cNvPr id="3" name="Content Placeholder 2"/>
          <p:cNvSpPr>
            <a:spLocks noGrp="1"/>
          </p:cNvSpPr>
          <p:nvPr>
            <p:ph idx="1"/>
          </p:nvPr>
        </p:nvSpPr>
        <p:spPr>
          <a:xfrm>
            <a:off x="215372" y="1063977"/>
            <a:ext cx="4187296" cy="5525912"/>
          </a:xfrm>
        </p:spPr>
        <p:txBody>
          <a:bodyPr>
            <a:normAutofit/>
          </a:bodyPr>
          <a:lstStyle/>
          <a:p>
            <a:pPr lvl="0"/>
            <a:r>
              <a:rPr lang="en-US" sz="1800" dirty="0">
                <a:effectLst/>
              </a:rPr>
              <a:t>Participate as leaders in the Arts Task Force to mobilize college-wide support of the Art Studio and Art History programs</a:t>
            </a:r>
          </a:p>
          <a:p>
            <a:pPr lvl="0"/>
            <a:r>
              <a:rPr lang="en-US" sz="1800" dirty="0">
                <a:effectLst/>
              </a:rPr>
              <a:t>Persist in getting administrative support for an Arts Coordinator to facilitate and support curriculum development, planning, community outreach, and marketing (ACCOMPLISHED)</a:t>
            </a:r>
          </a:p>
          <a:p>
            <a:pPr lvl="0"/>
            <a:r>
              <a:rPr lang="en-US" sz="1800" dirty="0">
                <a:effectLst/>
              </a:rPr>
              <a:t>Initiate an active marketing plan to increase awareness of the presence and quality of the art program, and the excellence of the art gallery </a:t>
            </a:r>
          </a:p>
          <a:p>
            <a:endParaRPr lang="en-US" sz="1800" dirty="0"/>
          </a:p>
        </p:txBody>
      </p:sp>
      <p:pic>
        <p:nvPicPr>
          <p:cNvPr id="5" name="Picture 4" descr="gallery.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4251" y="1557867"/>
            <a:ext cx="4079699" cy="4029332"/>
          </a:xfrm>
          <a:prstGeom prst="rect">
            <a:avLst/>
          </a:prstGeom>
        </p:spPr>
      </p:pic>
    </p:spTree>
    <p:extLst>
      <p:ext uri="{BB962C8B-B14F-4D97-AF65-F5344CB8AC3E}">
        <p14:creationId xmlns:p14="http://schemas.microsoft.com/office/powerpoint/2010/main" val="1747383940"/>
      </p:ext>
    </p:extLst>
  </p:cSld>
  <p:clrMapOvr>
    <a:masterClrMapping/>
  </p:clrMapOvr>
</p:sld>
</file>

<file path=ppt/theme/theme1.xml><?xml version="1.0" encoding="utf-8"?>
<a:theme xmlns:a="http://schemas.openxmlformats.org/drawingml/2006/main" name="Summer">
  <a:themeElements>
    <a:clrScheme name="Summer">
      <a:dk1>
        <a:sysClr val="windowText" lastClr="000000"/>
      </a:dk1>
      <a:lt1>
        <a:sysClr val="window" lastClr="FFFFFF"/>
      </a:lt1>
      <a:dk2>
        <a:srgbClr val="D16207"/>
      </a:dk2>
      <a:lt2>
        <a:srgbClr val="F0B31E"/>
      </a:lt2>
      <a:accent1>
        <a:srgbClr val="51A6C2"/>
      </a:accent1>
      <a:accent2>
        <a:srgbClr val="51C2A9"/>
      </a:accent2>
      <a:accent3>
        <a:srgbClr val="7EC251"/>
      </a:accent3>
      <a:accent4>
        <a:srgbClr val="E1DC53"/>
      </a:accent4>
      <a:accent5>
        <a:srgbClr val="B54721"/>
      </a:accent5>
      <a:accent6>
        <a:srgbClr val="A16BB1"/>
      </a:accent6>
      <a:hlink>
        <a:srgbClr val="A40A06"/>
      </a:hlink>
      <a:folHlink>
        <a:srgbClr val="837F16"/>
      </a:folHlink>
    </a:clrScheme>
    <a:fontScheme name="Summer">
      <a:majorFont>
        <a:latin typeface="Century Gothic"/>
        <a:ea typeface=""/>
        <a:cs typeface=""/>
        <a:font script="Jpan" typeface="ヒラギノ丸ゴ Pro W4"/>
        <a:font script="Hans" typeface="宋体"/>
        <a:font script="Hant" typeface="新細明體"/>
      </a:majorFont>
      <a:minorFont>
        <a:latin typeface="Century Gothic"/>
        <a:ea typeface=""/>
        <a:cs typeface=""/>
        <a:font script="Jpan" typeface="ヒラギノ丸ゴ Pro W4"/>
        <a:font script="Hans" typeface="宋体"/>
        <a:font script="Hant" typeface="新細明體"/>
      </a:minorFont>
    </a:fontScheme>
    <a:fmtScheme name="Summer">
      <a:fillStyleLst>
        <a:solidFill>
          <a:schemeClr val="phClr"/>
        </a:solidFill>
        <a:solidFill>
          <a:schemeClr val="phClr">
            <a:tint val="90000"/>
            <a:satMod val="135000"/>
          </a:schemeClr>
        </a:solidFill>
        <a:solidFill>
          <a:schemeClr val="phClr">
            <a:shade val="80000"/>
            <a:satMod val="110000"/>
          </a:schemeClr>
        </a:solidFill>
      </a:fillStyleLst>
      <a:lnStyleLst>
        <a:ln w="9525" cap="flat" cmpd="sng" algn="ctr">
          <a:solidFill>
            <a:schemeClr val="phClr">
              <a:satMod val="135000"/>
            </a:schemeClr>
          </a:solidFill>
          <a:prstDash val="solid"/>
        </a:ln>
        <a:ln w="25400" cap="flat" cmpd="sng" algn="ctr">
          <a:solidFill>
            <a:schemeClr val="phClr">
              <a:satMod val="150000"/>
            </a:schemeClr>
          </a:solidFill>
          <a:prstDash val="solid"/>
        </a:ln>
        <a:ln w="38100" cap="flat" cmpd="sng" algn="ctr">
          <a:solidFill>
            <a:schemeClr val="phClr">
              <a:satMod val="150000"/>
            </a:schemeClr>
          </a:solidFill>
          <a:prstDash val="solid"/>
        </a:ln>
      </a:lnStyleLst>
      <a:effectStyleLst>
        <a:effectStyle>
          <a:effectLst/>
        </a:effectStyle>
        <a:effectStyle>
          <a:effectLst>
            <a:outerShdw blurRad="76200" sx="101000" sy="101000" algn="ctr" rotWithShape="0">
              <a:srgbClr val="000000">
                <a:alpha val="50000"/>
              </a:srgbClr>
            </a:outerShdw>
            <a:reflection blurRad="12700" stA="20000" endPos="35000" dist="63500" dir="5400000" sy="-100000" rotWithShape="0"/>
          </a:effectLst>
        </a:effectStyle>
        <a:effectStyle>
          <a:effectLst>
            <a:outerShdw blurRad="127000" sx="103000" sy="103000" algn="ctr" rotWithShape="0">
              <a:srgbClr val="FFFFFF">
                <a:alpha val="65000"/>
              </a:srgbClr>
            </a:outerShdw>
          </a:effectLst>
          <a:scene3d>
            <a:camera prst="orthographicFront">
              <a:rot lat="0" lon="0" rev="0"/>
            </a:camera>
            <a:lightRig rig="morning" dir="t">
              <a:rot lat="0" lon="0" rev="1200000"/>
            </a:lightRig>
          </a:scene3d>
          <a:sp3d>
            <a:bevelT w="254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gs>
            <a:gs pos="100000">
              <a:schemeClr val="tx2"/>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Summer.thmx</Template>
  <TotalTime>318</TotalTime>
  <Words>755</Words>
  <Application>Microsoft Macintosh PowerPoint</Application>
  <PresentationFormat>On-screen Show (4:3)</PresentationFormat>
  <Paragraphs>59</Paragraphs>
  <Slides>10</Slides>
  <Notes>1</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Summer</vt:lpstr>
      <vt:lpstr>Program Review  Art and Art History</vt:lpstr>
      <vt:lpstr>Strengths and Challenges of the  Art History Program </vt:lpstr>
      <vt:lpstr>Strengths of the  Art History Program </vt:lpstr>
      <vt:lpstr>Strengths of the  Art History Program </vt:lpstr>
      <vt:lpstr>Challenges of the Art History Program</vt:lpstr>
      <vt:lpstr>Studio Art Program Strengths</vt:lpstr>
      <vt:lpstr>Studio Art Program Strengths</vt:lpstr>
      <vt:lpstr>Challenges of the Studio Arts Program</vt:lpstr>
      <vt:lpstr>Goals of the Art Program</vt:lpstr>
      <vt:lpstr>Goals of the Art Program</vt:lpstr>
    </vt:vector>
  </TitlesOfParts>
  <Company>moralesw</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Studio Art and Art History</dc:title>
  <dc:creator>SMCCD User</dc:creator>
  <cp:lastModifiedBy>SMCCD User</cp:lastModifiedBy>
  <cp:revision>23</cp:revision>
  <dcterms:created xsi:type="dcterms:W3CDTF">2016-05-03T14:44:44Z</dcterms:created>
  <dcterms:modified xsi:type="dcterms:W3CDTF">2016-05-05T19:45:26Z</dcterms:modified>
</cp:coreProperties>
</file>