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3" r:id="rId6"/>
    <p:sldId id="275" r:id="rId7"/>
    <p:sldId id="263" r:id="rId8"/>
    <p:sldId id="276" r:id="rId9"/>
    <p:sldId id="268" r:id="rId10"/>
    <p:sldId id="277" r:id="rId11"/>
    <p:sldId id="269" r:id="rId12"/>
    <p:sldId id="280" r:id="rId13"/>
    <p:sldId id="265" r:id="rId14"/>
    <p:sldId id="278" r:id="rId15"/>
    <p:sldId id="279" r:id="rId16"/>
    <p:sldId id="267" r:id="rId17"/>
    <p:sldId id="26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46E7-C2B2-4B8E-87EA-53E868910F44}" type="datetimeFigureOut">
              <a:rPr lang="en-US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08AB2-7E32-4F90-8584-FE46EBE4335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A6060AD-FDEA-4C49-96C4-3617A9D51FA6}" type="slidenum">
              <a:rPr lang="en-US" altLang="en-US" sz="1200">
                <a:latin typeface="Calibri" charset="0"/>
              </a:rPr>
              <a:pPr eaLnBrk="1" hangingPunct="1"/>
              <a:t>3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AFBB25-5A1A-2340-B8B7-D57A3A9CABB3}" type="datetime1">
              <a:rPr lang="en-US" altLang="en-US" sz="1200">
                <a:latin typeface="Calibri" charset="0"/>
              </a:rPr>
              <a:pPr eaLnBrk="1" hangingPunct="1"/>
              <a:t>5/4/2016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29702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charset="0"/>
              </a:rPr>
              <a:t>CBOT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74098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08AB2-7E32-4F90-8584-FE46EBE4335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Need of extra storage space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Need space for instruction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Up to date facility to attract students and viewers who come to see the games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charset="0"/>
              </a:rPr>
              <a:t>CBOT Program Review</a:t>
            </a:r>
          </a:p>
        </p:txBody>
      </p:sp>
      <p:sp>
        <p:nvSpPr>
          <p:cNvPr id="2560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B195382-757A-0F4C-BF86-6EF3EC33A975}" type="datetime1">
              <a:rPr lang="en-US" altLang="en-US" sz="1200">
                <a:latin typeface="Calibri" charset="0"/>
              </a:rPr>
              <a:pPr eaLnBrk="1" hangingPunct="1"/>
              <a:t>5/4/2016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A9F5D1D-52A2-9A43-BDF4-24EE24193B3D}" type="slidenum">
              <a:rPr lang="en-US" altLang="en-US" sz="1200">
                <a:latin typeface="Calibri" charset="0"/>
              </a:rPr>
              <a:pPr eaLnBrk="1" hangingPunct="1"/>
              <a:t>14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charset="0"/>
              </a:rPr>
              <a:t>CBOT Program Review</a:t>
            </a:r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33C4288-0ED7-1F45-A322-CBB4962BF00B}" type="datetime1">
              <a:rPr lang="en-US" altLang="en-US" sz="1200">
                <a:latin typeface="Calibri" charset="0"/>
              </a:rPr>
              <a:pPr eaLnBrk="1" hangingPunct="1"/>
              <a:t>5/4/2016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685F9F0-F95B-F245-84F3-EC3C1636C333}" type="slidenum">
              <a:rPr lang="en-US" altLang="en-US" sz="1200">
                <a:latin typeface="Calibri" charset="0"/>
              </a:rPr>
              <a:pPr eaLnBrk="1" hangingPunct="1"/>
              <a:t>15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CBOT Program Review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0127F9-7278-8741-BA12-70FEB8D8FF9E}" type="datetimeFigureOut">
              <a:rPr lang="en-US" altLang="en-US" smtClean="0"/>
              <a:pPr/>
              <a:t>5/4/2016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CBA8-1667-214F-ACAF-D3A40803DEC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08AB2-7E32-4F90-8584-FE46EBE4335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9AF6297-537C-B34D-99DE-26E613E1877C}" type="slidenum">
              <a:rPr lang="en-US" altLang="en-US" sz="1200">
                <a:latin typeface="Calibri" charset="0"/>
              </a:rPr>
              <a:pPr eaLnBrk="1" hangingPunct="1"/>
              <a:t>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83F22FE-958E-FD46-9088-A9A5728FB781}" type="datetime1">
              <a:rPr lang="en-US" altLang="en-US" sz="1200">
                <a:latin typeface="Calibri" charset="0"/>
              </a:rPr>
              <a:pPr eaLnBrk="1" hangingPunct="1"/>
              <a:t>5/4/2016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2774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charset="0"/>
              </a:rPr>
              <a:t>CBOT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490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08AB2-7E32-4F90-8584-FE46EBE4335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5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7569DC-B0AB-B342-B460-639055E06BE0}" type="slidenum">
              <a:rPr lang="en-US" altLang="en-US" sz="1200">
                <a:latin typeface="Calibri" charset="0"/>
              </a:rPr>
              <a:pPr eaLnBrk="1" hangingPunct="1"/>
              <a:t>8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4E89F7E-279C-7049-AA4D-AF207BB5F3FA}" type="datetime1">
              <a:rPr lang="en-US" altLang="en-US" sz="1200">
                <a:latin typeface="Calibri" charset="0"/>
              </a:rPr>
              <a:pPr eaLnBrk="1" hangingPunct="1"/>
              <a:t>5/4/2016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3798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charset="0"/>
              </a:rPr>
              <a:t>CBOT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197320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08AB2-7E32-4F90-8584-FE46EBE4335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/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latin typeface="Cambria"/>
                <a:ea typeface="ＭＳ Ｐゴシック" charset="-128"/>
              </a:rPr>
              <a:t>The Load has also decreased from 584 in 2013/14 to 584 in year 2014/2015. However, the load is still slightly higher compared to the college wide load which is 488 in 2014/15. </a:t>
            </a:r>
            <a:br>
              <a:rPr lang="en-US" altLang="en-US">
                <a:latin typeface="Cambria"/>
                <a:ea typeface="ＭＳ Ｐゴシック" charset="-128"/>
              </a:rPr>
            </a:br>
            <a:endParaRPr lang="en-US" altLang="en-US">
              <a:latin typeface="Cambria"/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7716DBA-419C-DB4C-996A-73326E30FE78}" type="slidenum">
              <a:rPr lang="en-US" altLang="en-US" sz="1200">
                <a:latin typeface="Calibri" charset="0"/>
              </a:rPr>
              <a:pPr eaLnBrk="1" hangingPunct="1"/>
              <a:t>10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092706-B43A-CD46-878E-994132F711E5}" type="datetime1">
              <a:rPr lang="en-US" altLang="en-US" sz="1200">
                <a:latin typeface="Calibri" charset="0"/>
              </a:rPr>
              <a:pPr eaLnBrk="1" hangingPunct="1"/>
              <a:t>5/4/2016</a:t>
            </a:fld>
            <a:endParaRPr lang="en-US" altLang="en-US" sz="1200">
              <a:latin typeface="Calibri" charset="0"/>
            </a:endParaRPr>
          </a:p>
        </p:txBody>
      </p:sp>
      <p:sp>
        <p:nvSpPr>
          <p:cNvPr id="30726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charset="0"/>
              </a:rPr>
              <a:t>CBOT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145400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08AB2-7E32-4F90-8584-FE46EBE4335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entertainment-and-sports/dancers-and-choreographer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s.gov/ooh/healthcare/exercise-physiologists.htm" TargetMode="External"/><Relationship Id="rId4" Type="http://schemas.openxmlformats.org/officeDocument/2006/relationships/hyperlink" Target="http://www.bls.gov/ooh/healthcare/athletic-trainers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9868521" cy="2998442"/>
          </a:xfrm>
        </p:spPr>
        <p:txBody>
          <a:bodyPr/>
          <a:lstStyle/>
          <a:p>
            <a:r>
              <a:rPr lang="en-US" b="1">
                <a:solidFill>
                  <a:srgbClr val="EBDDC3"/>
                </a:solidFill>
                <a:latin typeface="TW Cen MT" charset="0"/>
              </a:rPr>
              <a:t>Department of Kinesiology, Athletics, &amp; Dance</a:t>
            </a:r>
            <a:endParaRPr lang="en-US" b="1" dirty="0">
              <a:solidFill>
                <a:srgbClr val="EBDDC3"/>
              </a:solidFill>
              <a:latin typeface="TW Cen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2016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815979" y="411993"/>
            <a:ext cx="9404723" cy="140053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DATA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Content Placeholder 1" descr="Image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1617" y="2084195"/>
            <a:ext cx="10939305" cy="2947435"/>
          </a:xfrm>
        </p:spPr>
      </p:pic>
      <p:sp>
        <p:nvSpPr>
          <p:cNvPr id="2253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3225E45-8A73-0047-B447-047602152451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7669195" y="4428870"/>
            <a:ext cx="970660" cy="407444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rot="-10680000" flipV="1">
            <a:off x="5614598" y="200761"/>
            <a:ext cx="3349306" cy="182140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 charset="0"/>
              </a:rPr>
              <a:t>Although there was a slight decrease our LOAD is higher than the college average  </a:t>
            </a:r>
          </a:p>
        </p:txBody>
      </p:sp>
    </p:spTree>
    <p:extLst>
      <p:ext uri="{BB962C8B-B14F-4D97-AF65-F5344CB8AC3E}">
        <p14:creationId xmlns:p14="http://schemas.microsoft.com/office/powerpoint/2010/main" val="12693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SLO's and PLO's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With the help of our new coordinator Erin Moore, we are in the process of updating SLO's and PLO's in </a:t>
            </a:r>
            <a:r>
              <a:rPr lang="en-US" dirty="0" err="1"/>
              <a:t>Tracdat</a:t>
            </a:r>
            <a:r>
              <a:rPr lang="en-US" dirty="0"/>
              <a:t>.  As a department we expect o have our data up to date by June 2016.   </a:t>
            </a:r>
          </a:p>
        </p:txBody>
      </p:sp>
    </p:spTree>
    <p:extLst>
      <p:ext uri="{BB962C8B-B14F-4D97-AF65-F5344CB8AC3E}">
        <p14:creationId xmlns:p14="http://schemas.microsoft.com/office/powerpoint/2010/main" val="338922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Expand Curricular Offerings</a:t>
            </a:r>
          </a:p>
          <a:p>
            <a:r>
              <a:rPr lang="en-US" dirty="0"/>
              <a:t>Hire Full time basketball, volleyball coaches </a:t>
            </a:r>
          </a:p>
          <a:p>
            <a:r>
              <a:rPr lang="en-US" dirty="0"/>
              <a:t>Hire Part-Time Fitness and Dance Instructors</a:t>
            </a:r>
          </a:p>
          <a:p>
            <a:r>
              <a:rPr lang="en-US" dirty="0"/>
              <a:t>Update Department Websites</a:t>
            </a:r>
          </a:p>
          <a:p>
            <a:r>
              <a:rPr lang="en-US" dirty="0"/>
              <a:t>Building 1 </a:t>
            </a:r>
          </a:p>
          <a:p>
            <a:pPr lvl="1"/>
            <a:r>
              <a:rPr lang="en-US" dirty="0"/>
              <a:t>As a department that will be the primary user of building one it is imperative that we are proactivity involved in the planning for swing space and building design.    </a:t>
            </a:r>
          </a:p>
        </p:txBody>
      </p:sp>
    </p:spTree>
    <p:extLst>
      <p:ext uri="{BB962C8B-B14F-4D97-AF65-F5344CB8AC3E}">
        <p14:creationId xmlns:p14="http://schemas.microsoft.com/office/powerpoint/2010/main" val="97921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Why New Building 1? 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2D5F444-A1D4-9B4B-9D7C-0A0E4C86007E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  <p:pic>
        <p:nvPicPr>
          <p:cNvPr id="26627" name="Picture 6" descr="IMG_43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373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IMG_43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505200"/>
            <a:ext cx="4310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IMG_43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IMG_433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4141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2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New Building 1?</a:t>
            </a:r>
          </a:p>
        </p:txBody>
      </p:sp>
      <p:pic>
        <p:nvPicPr>
          <p:cNvPr id="24578" name="Content Placeholder 6" descr="IMG_4323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00200"/>
            <a:ext cx="3886200" cy="2362200"/>
          </a:xfrm>
        </p:spPr>
      </p:pic>
      <p:pic>
        <p:nvPicPr>
          <p:cNvPr id="24579" name="Content Placeholder 7" descr="IMG_4324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4038600"/>
            <a:ext cx="3352800" cy="2230438"/>
          </a:xfrm>
        </p:spPr>
      </p:pic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4E312B2-C833-7F4E-B1EA-1CAF0DEA057B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  <p:pic>
        <p:nvPicPr>
          <p:cNvPr id="24581" name="Picture 10" descr="IMG_43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IMG_433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4179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9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US" sz="6000" b="1">
                <a:cs typeface="+mn-cs"/>
              </a:rPr>
              <a:t>Thank you!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4F2BE51-CA58-794E-B195-72AAE5B7340D}" type="slidenum">
              <a:rPr lang="en-US" altLang="en-US" sz="1400">
                <a:solidFill>
                  <a:schemeClr val="tx2"/>
                </a:solidFill>
                <a:latin typeface="Tw Cen MT" charset="0"/>
              </a:rPr>
              <a:pPr eaLnBrk="1" hangingPunct="1"/>
              <a:t>15</a:t>
            </a:fld>
            <a:endParaRPr lang="en-US" altLang="en-US" sz="1400">
              <a:solidFill>
                <a:schemeClr val="tx2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6868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ea typeface="+mj-ea"/>
                <a:cs typeface="+mj-cs"/>
              </a:rPr>
              <a:t>Mission of the Department of Kinesiology, Dance &amp; Athletics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005A059-278C-E44A-B191-3C682515D176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44550" y="1600200"/>
            <a:ext cx="10152829" cy="49530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sz="3200" dirty="0"/>
              <a:t>Promote physical activity as an essential component in achieving educational goals, lifelong learning and self-development. </a:t>
            </a:r>
          </a:p>
          <a:p>
            <a:pPr marL="457200" indent="-4572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sz="3200" dirty="0"/>
              <a:t>Provide a variety of courses in fitness, dance, individual and team sports that will develop fitness components, a sense of body awareness, positive attitudes, and pride in individual and team achievement. </a:t>
            </a:r>
          </a:p>
          <a:p>
            <a:pPr marL="457200" indent="-4572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sz="3200" dirty="0"/>
              <a:t>Develops future educators and professionals in the field of kinesiology, athletics, dance and fitness via our degrees. </a:t>
            </a:r>
          </a:p>
          <a:p>
            <a:pPr marL="457200" indent="-4572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sz="3200" dirty="0"/>
              <a:t>Aims to inspire our students to believe in themselves and strive for excellence in personal growth, health and wellness.</a:t>
            </a:r>
            <a:endParaRPr lang="en-US" sz="3000" dirty="0"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2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Table of 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9546" y="1698460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entury Gothic" charset="0"/>
              </a:rPr>
              <a:t>Curricular Changes </a:t>
            </a:r>
          </a:p>
          <a:p>
            <a:r>
              <a:rPr lang="en-US" b="1" dirty="0">
                <a:latin typeface="Century Gothic" charset="0"/>
              </a:rPr>
              <a:t>Progress report: Prior Action Plan </a:t>
            </a:r>
          </a:p>
          <a:p>
            <a:r>
              <a:rPr lang="en-US" b="1" dirty="0">
                <a:latin typeface="Century Gothic" charset="0"/>
              </a:rPr>
              <a:t>Impact of Staffing Changes and Resource Applications </a:t>
            </a:r>
          </a:p>
          <a:p>
            <a:r>
              <a:rPr lang="en-US" b="1" dirty="0">
                <a:latin typeface="Century Gothic" charset="0"/>
              </a:rPr>
              <a:t>Data </a:t>
            </a:r>
          </a:p>
          <a:p>
            <a:r>
              <a:rPr lang="en-US" b="1" dirty="0">
                <a:latin typeface="Century Gothic" charset="0"/>
              </a:rPr>
              <a:t>SLO's, PLO's  </a:t>
            </a:r>
          </a:p>
          <a:p>
            <a:r>
              <a:rPr lang="en-US" b="1" dirty="0">
                <a:latin typeface="Century Gothic" charset="0"/>
              </a:rPr>
              <a:t>Strategic Action </a:t>
            </a:r>
            <a:r>
              <a:rPr lang="en-US" b="1">
                <a:latin typeface="Century Gothic" charset="0"/>
              </a:rPr>
              <a:t>Plans</a:t>
            </a:r>
            <a:endParaRPr lang="en-US" b="1" dirty="0">
              <a:latin typeface="Century Gothic" charset="0"/>
            </a:endParaRPr>
          </a:p>
          <a:p>
            <a:endParaRPr lang="en-US" dirty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A0A9C72-3A59-4A4E-A1E8-E931AB4A4A6A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Curricular Changes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617" y="1773939"/>
            <a:ext cx="10422158" cy="4653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 charset="0"/>
              </a:rPr>
              <a:t>Added a web assisted course component to the Fitness Center courses  </a:t>
            </a:r>
          </a:p>
          <a:p>
            <a:r>
              <a:rPr lang="en-US" dirty="0">
                <a:latin typeface="Century Gothic" charset="0"/>
              </a:rPr>
              <a:t>Leveled all our Physical Education Credit courses due to Title V changes. </a:t>
            </a:r>
          </a:p>
          <a:p>
            <a:r>
              <a:rPr lang="en-US" dirty="0">
                <a:latin typeface="Century Gothic" charset="0"/>
              </a:rPr>
              <a:t>Updated the courses according to the curriculum schedule. </a:t>
            </a:r>
          </a:p>
          <a:p>
            <a:pPr lvl="1"/>
            <a:r>
              <a:rPr lang="en-US" dirty="0">
                <a:latin typeface="Century Gothic" charset="0"/>
              </a:rPr>
              <a:t>In spring 2015, all of the dance and the team classes were updated. </a:t>
            </a:r>
          </a:p>
          <a:p>
            <a:r>
              <a:rPr lang="en-US" dirty="0">
                <a:latin typeface="Century Gothic" charset="0"/>
              </a:rPr>
              <a:t>Created and currently offering Kinesiology AA degree and one Kinesiology Transfer degree. </a:t>
            </a:r>
          </a:p>
          <a:p>
            <a:r>
              <a:rPr lang="en-US" dirty="0">
                <a:latin typeface="Century Gothic" charset="0"/>
              </a:rPr>
              <a:t>Created Team 184  for out of season Varsity student-athlete men's and women's soccer</a:t>
            </a:r>
          </a:p>
          <a:p>
            <a:pPr lvl="1"/>
            <a:r>
              <a:rPr lang="en-US" dirty="0">
                <a:latin typeface="Century Gothic" charset="0"/>
              </a:rPr>
              <a:t>Team 141 can now be utilized just as a soccer activity course. </a:t>
            </a:r>
          </a:p>
          <a:p>
            <a:r>
              <a:rPr lang="en-US" dirty="0"/>
              <a:t>Added 2 Kinesiology course  with the  plan of offering in the next academic year: "Stress Management" and "Lifetime fitness and Nutrition" </a:t>
            </a:r>
          </a:p>
          <a:p>
            <a:endParaRPr lang="en-US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DF5BF65-F521-184D-BB6F-639AB8EE4A0B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1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Report: Prior Action Plans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Facilities – Building One and our Athletic Fields</a:t>
            </a:r>
          </a:p>
          <a:p>
            <a:pPr lvl="1"/>
            <a:r>
              <a:rPr lang="en-US" sz="2000" dirty="0"/>
              <a:t>Renovated soccer field and baseball field</a:t>
            </a:r>
          </a:p>
          <a:p>
            <a:pPr lvl="1"/>
            <a:r>
              <a:rPr lang="en-US" sz="2000" dirty="0"/>
              <a:t>Updated gym bleachers</a:t>
            </a:r>
          </a:p>
          <a:p>
            <a:pPr lvl="1"/>
            <a:r>
              <a:rPr lang="en-US" sz="2000" dirty="0"/>
              <a:t>Building One  - no updates as of November 2015</a:t>
            </a:r>
          </a:p>
          <a:p>
            <a:pPr lvl="1"/>
            <a:endParaRPr lang="en-US" sz="2000" dirty="0"/>
          </a:p>
          <a:p>
            <a:r>
              <a:rPr lang="en-US" dirty="0"/>
              <a:t>Curricular Offerings- increase general population classes</a:t>
            </a:r>
          </a:p>
          <a:p>
            <a:pPr lvl="1"/>
            <a:r>
              <a:rPr lang="en-US" dirty="0"/>
              <a:t>Leveled current offerings </a:t>
            </a:r>
          </a:p>
          <a:p>
            <a:pPr lvl="1"/>
            <a:r>
              <a:rPr lang="en-US" dirty="0"/>
              <a:t>New lecture courses: KIN 107, 110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52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Degrees</a:t>
            </a:r>
          </a:p>
        </p:txBody>
      </p:sp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6F31246-6995-134A-98B1-180C603DF029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698996"/>
              </p:ext>
            </p:extLst>
          </p:nvPr>
        </p:nvGraphicFramePr>
        <p:xfrm>
          <a:off x="1905000" y="1600200"/>
          <a:ext cx="7685832" cy="1485900"/>
        </p:xfrm>
        <a:graphic>
          <a:graphicData uri="http://schemas.openxmlformats.org/drawingml/2006/table">
            <a:tbl>
              <a:tblPr/>
              <a:tblGrid>
                <a:gridCol w="7685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Kinesiology Transfer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Kinesiology AA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Dance Degree (State Approval Process)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71" name="TextBox 10"/>
          <p:cNvSpPr txBox="1">
            <a:spLocks noChangeArrowheads="1"/>
          </p:cNvSpPr>
          <p:nvPr/>
        </p:nvSpPr>
        <p:spPr bwMode="auto">
          <a:xfrm>
            <a:off x="815009" y="3473450"/>
            <a:ext cx="10411791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1800" dirty="0">
                <a:latin typeface="Tw Cen MT" charset="0"/>
              </a:rPr>
              <a:t> </a:t>
            </a:r>
            <a:r>
              <a:rPr lang="ja-JP" altLang="en-US" sz="1800">
                <a:latin typeface="Tw Cen MT" charset="0"/>
              </a:rPr>
              <a:t>“</a:t>
            </a:r>
            <a:r>
              <a:rPr lang="en-US" altLang="ja-JP" sz="1800" dirty="0">
                <a:latin typeface="Tw Cen MT" charset="0"/>
              </a:rPr>
              <a:t>Dancer and Choreographer</a:t>
            </a:r>
            <a:r>
              <a:rPr lang="ja-JP" altLang="en-US" sz="1800">
                <a:latin typeface="Tw Cen MT" charset="0"/>
              </a:rPr>
              <a:t>”</a:t>
            </a:r>
            <a:r>
              <a:rPr lang="en-US" altLang="ja-JP" sz="1800" dirty="0">
                <a:latin typeface="Tw Cen MT" charset="0"/>
              </a:rPr>
              <a:t> industry Projected growth of 5% by year 2024</a:t>
            </a:r>
          </a:p>
          <a:p>
            <a:pPr eaLnBrk="1" hangingPunct="1"/>
            <a:r>
              <a:rPr lang="en-US" altLang="en-US" sz="1800" dirty="0">
                <a:latin typeface="Tw Cen MT" charset="0"/>
              </a:rPr>
              <a:t>   (Department of Labor and Statistics) </a:t>
            </a:r>
            <a:r>
              <a:rPr lang="en-US" altLang="en-US" sz="1800" dirty="0">
                <a:latin typeface="Tw Cen MT" charset="0"/>
                <a:hlinkClick r:id="rId3"/>
              </a:rPr>
              <a:t>http://www.bls.gov/ooh/entertainment-and-sports/dancers-and-choreographers.htm</a:t>
            </a:r>
            <a:endParaRPr lang="en-US" altLang="en-US" sz="1800" dirty="0">
              <a:latin typeface="Tw Cen MT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1800" dirty="0">
              <a:latin typeface="Tw Cen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ja-JP" sz="1800" dirty="0">
                <a:latin typeface="Tw Cen MT" charset="0"/>
              </a:rPr>
              <a:t> </a:t>
            </a:r>
            <a:r>
              <a:rPr lang="ja-JP" altLang="en-US" sz="1800">
                <a:latin typeface="Tw Cen MT" charset="0"/>
              </a:rPr>
              <a:t>“</a:t>
            </a:r>
            <a:r>
              <a:rPr lang="en-US" altLang="ja-JP" sz="1800" dirty="0">
                <a:latin typeface="Tw Cen MT" charset="0"/>
              </a:rPr>
              <a:t>Athletic Trainer</a:t>
            </a:r>
            <a:r>
              <a:rPr lang="ja-JP" altLang="en-US" sz="1800">
                <a:latin typeface="Tw Cen MT" charset="0"/>
              </a:rPr>
              <a:t>”</a:t>
            </a:r>
            <a:r>
              <a:rPr lang="en-US" altLang="ja-JP" sz="1800" dirty="0">
                <a:latin typeface="Tw Cen MT" charset="0"/>
              </a:rPr>
              <a:t> industry Projected growth of 21% by year 2024</a:t>
            </a:r>
          </a:p>
          <a:p>
            <a:pPr eaLnBrk="1" hangingPunct="1"/>
            <a:r>
              <a:rPr lang="en-US" altLang="en-US" sz="1800" dirty="0">
                <a:latin typeface="Tw Cen MT" charset="0"/>
              </a:rPr>
              <a:t>   (Department of Labor and Statistics)  </a:t>
            </a:r>
          </a:p>
          <a:p>
            <a:pPr eaLnBrk="1" hangingPunct="1"/>
            <a:r>
              <a:rPr lang="en-US" altLang="en-US" sz="1800" dirty="0">
                <a:latin typeface="Tw Cen MT" charset="0"/>
                <a:hlinkClick r:id="rId4"/>
              </a:rPr>
              <a:t>http://www.bls.gov/ooh/healthcare/athletic-trainers.htm</a:t>
            </a:r>
            <a:endParaRPr lang="en-US" altLang="en-US" sz="1800" dirty="0">
              <a:latin typeface="Tw Cen MT" charset="0"/>
            </a:endParaRPr>
          </a:p>
          <a:p>
            <a:pPr eaLnBrk="1" hangingPunct="1"/>
            <a:endParaRPr lang="en-US" altLang="en-US" sz="1800" dirty="0">
              <a:latin typeface="Tw Cen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ja-JP" sz="1800" dirty="0">
                <a:latin typeface="Tw Cen MT" charset="0"/>
              </a:rPr>
              <a:t> “Exercise Physiologist” industry Projected growth of 11% by year 2024</a:t>
            </a:r>
          </a:p>
          <a:p>
            <a:pPr eaLnBrk="1" hangingPunct="1"/>
            <a:r>
              <a:rPr lang="en-US" altLang="en-US" sz="1800" dirty="0">
                <a:latin typeface="Tw Cen MT" charset="0"/>
              </a:rPr>
              <a:t>   (Department of Labor and Statistics) </a:t>
            </a:r>
          </a:p>
          <a:p>
            <a:pPr eaLnBrk="1" hangingPunct="1"/>
            <a:r>
              <a:rPr lang="en-US" altLang="en-US" sz="1800" dirty="0">
                <a:latin typeface="Tw Cen MT" charset="0"/>
                <a:hlinkClick r:id="rId5"/>
              </a:rPr>
              <a:t>http://www.bls.gov/ooh/healthcare/exercise-physiologists.htm</a:t>
            </a:r>
            <a:endParaRPr lang="en-US" altLang="en-US" sz="1800" dirty="0">
              <a:latin typeface="Tw Cen MT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1800" dirty="0">
              <a:latin typeface="Tw Cen MT" charset="0"/>
            </a:endParaRPr>
          </a:p>
          <a:p>
            <a:pPr eaLnBrk="1" hangingPunct="1"/>
            <a:endParaRPr lang="en-US" altLang="en-US" sz="1800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1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Staffing Changes and Resource Allocations: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Staffing Changes: </a:t>
            </a:r>
          </a:p>
          <a:p>
            <a:pPr lvl="1"/>
            <a:r>
              <a:rPr lang="en-US" sz="2000" dirty="0"/>
              <a:t>Women's Soccer- reinstated </a:t>
            </a:r>
          </a:p>
          <a:p>
            <a:pPr lvl="1"/>
            <a:r>
              <a:rPr lang="en-US" sz="2000" dirty="0"/>
              <a:t>Women's Tennis  - reinstated </a:t>
            </a:r>
          </a:p>
          <a:p>
            <a:pPr lvl="2"/>
            <a:r>
              <a:rPr lang="en-US" sz="1800" dirty="0">
                <a:latin typeface="Century Gothic" charset="0"/>
              </a:rPr>
              <a:t>Increase of total athletic participation from 106 to 161</a:t>
            </a:r>
          </a:p>
          <a:p>
            <a:pPr lvl="1"/>
            <a:r>
              <a:rPr lang="en-US" sz="2000" dirty="0"/>
              <a:t>Division Assistant- centralized administrative presence </a:t>
            </a:r>
          </a:p>
          <a:p>
            <a:pPr lvl="1"/>
            <a:r>
              <a:rPr lang="en-US" sz="2000" dirty="0"/>
              <a:t>New Division Dean – provides administrative oversight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5513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Current Faculty and Staff</a:t>
            </a:r>
          </a:p>
        </p:txBody>
      </p:sp>
      <p:sp>
        <p:nvSpPr>
          <p:cNvPr id="2969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2910D9-D458-7249-9CD0-70089F5FF621}" type="slidenum">
              <a:rPr lang="en-US" alt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9699" name="Content Placeholder 12"/>
          <p:cNvSpPr>
            <a:spLocks noGrp="1"/>
          </p:cNvSpPr>
          <p:nvPr>
            <p:ph sz="quarter" idx="1"/>
          </p:nvPr>
        </p:nvSpPr>
        <p:spPr>
          <a:xfrm>
            <a:off x="995115" y="1121952"/>
            <a:ext cx="10802744" cy="54244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charset="-128"/>
              </a:rPr>
              <a:t>Full-time Faculty</a:t>
            </a:r>
          </a:p>
          <a:p>
            <a:pPr lvl="1"/>
            <a:r>
              <a:rPr lang="en-US" altLang="en-US" sz="2000" dirty="0">
                <a:latin typeface="Century Gothic" charset="0"/>
                <a:ea typeface="ＭＳ Ｐゴシック" charset="-128"/>
              </a:rPr>
              <a:t>Mike Garcia – Athletic Director/Fitness Professor</a:t>
            </a:r>
          </a:p>
          <a:p>
            <a:pPr lvl="1"/>
            <a:r>
              <a:rPr lang="en-US" altLang="en-US" sz="2000" dirty="0">
                <a:latin typeface="Century Gothic" charset="0"/>
                <a:ea typeface="ＭＳ Ｐゴシック" charset="-128"/>
              </a:rPr>
              <a:t>Ana </a:t>
            </a:r>
            <a:r>
              <a:rPr lang="en-US" altLang="en-US" sz="2000" dirty="0" err="1">
                <a:latin typeface="Century Gothic" charset="0"/>
                <a:ea typeface="ＭＳ Ｐゴシック" charset="-128"/>
              </a:rPr>
              <a:t>Miladinova</a:t>
            </a:r>
            <a:r>
              <a:rPr lang="en-US" altLang="en-US" sz="2000" dirty="0">
                <a:latin typeface="Century Gothic" charset="0"/>
                <a:ea typeface="ＭＳ Ｐゴシック" charset="-128"/>
              </a:rPr>
              <a:t> – Fitness/Dance Associate Professor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Erik Gaspar – Kinesiology Assistant Professor/ Men’s Soccer Head Coach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Katie Osborne – Kinesiology Assistant Professor/ Women’s Soccer Head Coach</a:t>
            </a:r>
          </a:p>
          <a:p>
            <a:endParaRPr lang="en-US" altLang="en-US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Adjunct and Classified Faculty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Nick </a:t>
            </a:r>
            <a:r>
              <a:rPr lang="en-US" altLang="en-US" sz="2000" dirty="0" err="1">
                <a:ea typeface="ＭＳ Ｐゴシック" charset="-128"/>
              </a:rPr>
              <a:t>Carr</a:t>
            </a:r>
            <a:r>
              <a:rPr lang="en-US" altLang="en-US" sz="2000" dirty="0">
                <a:ea typeface="ＭＳ Ｐゴシック" charset="-128"/>
              </a:rPr>
              <a:t>- Classified/ Fitness Adjunct Professor  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Cindy Jimenez- Athletic Trainer/ Adjunct Professor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Tony Lucca- Adjunct Professor/ Head Baseball Coach 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Vera </a:t>
            </a:r>
            <a:r>
              <a:rPr lang="en-US" altLang="en-US" sz="2000" dirty="0" err="1">
                <a:ea typeface="ＭＳ Ｐゴシック" charset="-128"/>
              </a:rPr>
              <a:t>Quijano</a:t>
            </a:r>
            <a:r>
              <a:rPr lang="en-US" altLang="en-US" sz="2000" dirty="0">
                <a:ea typeface="ＭＳ Ｐゴシック" charset="-128"/>
              </a:rPr>
              <a:t>- Dance Adjunct Professor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Annie </a:t>
            </a:r>
            <a:r>
              <a:rPr lang="en-US" altLang="en-US" sz="2000" dirty="0" err="1">
                <a:ea typeface="ＭＳ Ｐゴシック" charset="-128"/>
              </a:rPr>
              <a:t>Roake</a:t>
            </a:r>
            <a:r>
              <a:rPr lang="en-US" altLang="en-US" sz="2000" dirty="0">
                <a:ea typeface="ＭＳ Ｐゴシック" charset="-128"/>
              </a:rPr>
              <a:t> - Dance Adjunct Professor </a:t>
            </a:r>
          </a:p>
          <a:p>
            <a:pPr lvl="1" eaLnBrk="1" hangingPunct="1"/>
            <a:r>
              <a:rPr lang="en-US" altLang="en-US" sz="2000" dirty="0">
                <a:latin typeface="Century Gothic" charset="0"/>
                <a:ea typeface="ＭＳ Ｐゴシック" charset="-128"/>
              </a:rPr>
              <a:t>Rick Velasquez, </a:t>
            </a:r>
            <a:r>
              <a:rPr lang="en-US" altLang="en-US" sz="2000" dirty="0">
                <a:ea typeface="ＭＳ Ｐゴシック" charset="-128"/>
              </a:rPr>
              <a:t>- Adjunct Professor/ Women's Golf and Tennis Head Coach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Mike Reynoso- Adjunct Professor/ Men's Basketball Head Coach</a:t>
            </a:r>
          </a:p>
          <a:p>
            <a:pPr lvl="1" eaLnBrk="1" hangingPunct="1"/>
            <a:r>
              <a:rPr lang="en-US" altLang="en-US" sz="2000" dirty="0">
                <a:ea typeface="ＭＳ Ｐゴシック" charset="-128"/>
              </a:rPr>
              <a:t>Matt Lee- Division Assistant 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26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Impact of Staffing Changes and Resource Allocations: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Resource Allocations: </a:t>
            </a:r>
          </a:p>
          <a:p>
            <a:pPr lvl="1"/>
            <a:r>
              <a:rPr lang="en-US" sz="2000" dirty="0"/>
              <a:t>District renovated soccer/baseball fields</a:t>
            </a:r>
          </a:p>
          <a:p>
            <a:pPr lvl="2"/>
            <a:r>
              <a:rPr lang="en-US" sz="2000" dirty="0"/>
              <a:t>Increased student participation</a:t>
            </a:r>
          </a:p>
          <a:p>
            <a:pPr lvl="2"/>
            <a:r>
              <a:rPr lang="en-US" sz="2000" dirty="0"/>
              <a:t>Increased community awareness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6543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48FA0F09958145AB530BB2D10CCA6A" ma:contentTypeVersion="3" ma:contentTypeDescription="Create a new document." ma:contentTypeScope="" ma:versionID="0e59e03bdd7ef6f1228ad79cc0dc5440">
  <xsd:schema xmlns:xsd="http://www.w3.org/2001/XMLSchema" xmlns:xs="http://www.w3.org/2001/XMLSchema" xmlns:p="http://schemas.microsoft.com/office/2006/metadata/properties" xmlns:ns3="e2973514-3250-4746-860c-99691d09dc47" targetNamespace="http://schemas.microsoft.com/office/2006/metadata/properties" ma:root="true" ma:fieldsID="412a76aa92b2f492aed32cdcf9e00bc4" ns3:_="">
    <xsd:import namespace="e2973514-3250-4746-860c-99691d09dc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73514-3250-4746-860c-99691d09dc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7702A-A2E8-4D2E-931A-7F704C085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73514-3250-4746-860c-99691d09d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CBCA0C-F421-4156-A36F-AAB1F96FFF76}">
  <ds:schemaRefs>
    <ds:schemaRef ds:uri="http://schemas.microsoft.com/office/infopath/2007/PartnerControls"/>
    <ds:schemaRef ds:uri="e2973514-3250-4746-860c-99691d09dc47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6C74CB-3B19-41E2-AA8E-3E051E7A60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758</Words>
  <Application>Microsoft Office PowerPoint</Application>
  <PresentationFormat>Widescreen</PresentationFormat>
  <Paragraphs>129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Cambria</vt:lpstr>
      <vt:lpstr>Century Gothic</vt:lpstr>
      <vt:lpstr>Tw Cen MT</vt:lpstr>
      <vt:lpstr>Tw Cen MT</vt:lpstr>
      <vt:lpstr>Wingdings</vt:lpstr>
      <vt:lpstr>Wingdings 3</vt:lpstr>
      <vt:lpstr>Ion</vt:lpstr>
      <vt:lpstr>Department of Kinesiology, Athletics, &amp; Dance</vt:lpstr>
      <vt:lpstr>Mission of the Department of Kinesiology, Dance &amp; Athletics</vt:lpstr>
      <vt:lpstr>Table of Contents</vt:lpstr>
      <vt:lpstr>Curricular Changes </vt:lpstr>
      <vt:lpstr>Progress Report: Prior Action Plans  </vt:lpstr>
      <vt:lpstr>Degrees</vt:lpstr>
      <vt:lpstr>Impact of Staffing Changes and Resource Allocations:  </vt:lpstr>
      <vt:lpstr>Current Faculty and Staff</vt:lpstr>
      <vt:lpstr>Impact of Staffing Changes and Resource Allocations:  </vt:lpstr>
      <vt:lpstr>DATA </vt:lpstr>
      <vt:lpstr>SLO's and PLO's</vt:lpstr>
      <vt:lpstr>Strategic Action Plan</vt:lpstr>
      <vt:lpstr>Why New Building 1? </vt:lpstr>
      <vt:lpstr>Why New Building 1?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Nicholas</dc:creator>
  <cp:lastModifiedBy>Carr, Nicholas</cp:lastModifiedBy>
  <cp:revision>18</cp:revision>
  <dcterms:created xsi:type="dcterms:W3CDTF">2014-09-12T17:24:29Z</dcterms:created>
  <dcterms:modified xsi:type="dcterms:W3CDTF">2016-05-04T19:06:31Z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0x010100D248FA0F09958145AB530BB2D10CCA6A</vt:lpwstr>
  </property>
</Properties>
</file>