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57" r:id="rId3"/>
    <p:sldId id="265" r:id="rId4"/>
    <p:sldId id="261" r:id="rId5"/>
    <p:sldId id="262" r:id="rId6"/>
    <p:sldId id="263" r:id="rId7"/>
    <p:sldId id="264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" y="8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0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7214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6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753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6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59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7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4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8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2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1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2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46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cconlineed.org/documents/category/22-academic-affairs-workgrou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.constantcontact.com/fs146/1117159276976/archive/1120466336918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3cmediasolutions.org/oe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cconlineed.instructure.com/courses/90/pages/implementation-guide" TargetMode="External"/><Relationship Id="rId2" Type="http://schemas.openxmlformats.org/officeDocument/2006/relationships/hyperlink" Target="http://www.canvaslms.com/?__hstc=199188080.db39d86d01ea04cbd7f3d3ca0f7bab3c.1428351412640.1428351412640.1428351412640.1&amp;__hssc=199188080.1.1428351412640&amp;__hsfp=230712294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coursedesignrubricoeifina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065" y="458334"/>
            <a:ext cx="6988629" cy="2387600"/>
          </a:xfrm>
        </p:spPr>
        <p:txBody>
          <a:bodyPr/>
          <a:lstStyle/>
          <a:p>
            <a:pPr algn="ctr"/>
            <a:r>
              <a:rPr lang="en-US" dirty="0" smtClean="0"/>
              <a:t>OEI – Online education initiative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591" y="3323968"/>
            <a:ext cx="8791575" cy="252077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200" dirty="0" smtClean="0"/>
              <a:t>What are the implications for </a:t>
            </a:r>
          </a:p>
          <a:p>
            <a:pPr algn="ctr"/>
            <a:r>
              <a:rPr lang="en-US" sz="3200" dirty="0" smtClean="0"/>
              <a:t>Canada college and the district</a:t>
            </a:r>
            <a:r>
              <a:rPr lang="en-US" sz="3200" dirty="0" smtClean="0"/>
              <a:t>?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Open Forum – District Board Room </a:t>
            </a:r>
          </a:p>
          <a:p>
            <a:pPr algn="ctr"/>
            <a:r>
              <a:rPr lang="en-US" sz="3200" dirty="0" smtClean="0"/>
              <a:t>Friday Oct. 16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1-3 pm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22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OEI?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863354" cy="4161254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b="1" dirty="0"/>
              <a:t>Online Education Initiative (OEI) </a:t>
            </a:r>
            <a:r>
              <a:rPr lang="en-US" sz="2400" dirty="0"/>
              <a:t>is a </a:t>
            </a:r>
            <a:r>
              <a:rPr lang="en-US" sz="2400" dirty="0" smtClean="0"/>
              <a:t>state-funded collaborative </a:t>
            </a:r>
            <a:r>
              <a:rPr lang="en-US" sz="2400" dirty="0"/>
              <a:t>effort among California Community Colleges (CCCs) to </a:t>
            </a:r>
            <a:r>
              <a:rPr lang="en-US" sz="2400" b="1" dirty="0"/>
              <a:t>increase student success and completion </a:t>
            </a:r>
            <a:r>
              <a:rPr lang="en-US" sz="2400" dirty="0"/>
              <a:t>by working together to increase access to </a:t>
            </a:r>
            <a:r>
              <a:rPr lang="en-US" sz="2400" b="1" dirty="0"/>
              <a:t>quality online courses and support services for students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/>
              <a:t>Ensure that more students can obtain certificates, degrees, and transfer to four-year colleges in a timely manner. Special attention is given to support services that are tailored the diverse needs of community college students.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1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523" y="19304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the final product of the OEI, but the one that is the most complex. </a:t>
            </a:r>
          </a:p>
          <a:p>
            <a:r>
              <a:rPr lang="en-US" dirty="0" smtClean="0"/>
              <a:t>Courses selected for the pilot are part of ADTs (C-ID approved) and are courses that commonly fill quickly.</a:t>
            </a:r>
          </a:p>
          <a:p>
            <a:pPr lvl="1"/>
            <a:r>
              <a:rPr lang="en-US" dirty="0" smtClean="0"/>
              <a:t>4/10/15 update- 67 courses reviewed so far.</a:t>
            </a:r>
          </a:p>
          <a:p>
            <a:pPr lvl="1"/>
            <a:r>
              <a:rPr lang="en-US" dirty="0" smtClean="0">
                <a:hlinkClick r:id="rId2"/>
              </a:rPr>
              <a:t>Courses selected for pilot</a:t>
            </a:r>
            <a:endParaRPr lang="en-US" dirty="0" smtClean="0"/>
          </a:p>
          <a:p>
            <a:r>
              <a:rPr lang="en-US" dirty="0" smtClean="0"/>
              <a:t>Meant to enable students to take online classes from across the group of participating colleges. None of the colleges in SMCCD are participating in the pilot.</a:t>
            </a:r>
          </a:p>
          <a:p>
            <a:r>
              <a:rPr lang="en-US" dirty="0" smtClean="0"/>
              <a:t>Must develop business processes and standards to ensure consistent and effective data transfer between colleges.  Details still a work in progress.</a:t>
            </a:r>
          </a:p>
          <a:p>
            <a:r>
              <a:rPr lang="en-US" dirty="0" smtClean="0"/>
              <a:t>Launch with pilot colleges using new CMS is expected in Fall 2015.  Courses are now being offered, but the exchange has not been structured.</a:t>
            </a:r>
          </a:p>
        </p:txBody>
      </p:sp>
    </p:spTree>
    <p:extLst>
      <p:ext uri="{BB962C8B-B14F-4D97-AF65-F5344CB8AC3E}">
        <p14:creationId xmlns:p14="http://schemas.microsoft.com/office/powerpoint/2010/main" val="26159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eTutoring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826" y="2264032"/>
            <a:ext cx="8596668" cy="262924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OEI </a:t>
            </a:r>
            <a:r>
              <a:rPr lang="en-US" dirty="0" err="1" smtClean="0">
                <a:hlinkClick r:id="rId2"/>
              </a:rPr>
              <a:t>nettutor</a:t>
            </a:r>
            <a:r>
              <a:rPr lang="en-US" dirty="0" smtClean="0">
                <a:hlinkClick r:id="rId2"/>
              </a:rPr>
              <a:t> from Link Systems International (LSI)</a:t>
            </a:r>
            <a:endParaRPr lang="en-US" dirty="0" smtClean="0"/>
          </a:p>
          <a:p>
            <a:r>
              <a:rPr lang="en-US" dirty="0" smtClean="0"/>
              <a:t>OEI has negotiated volume discounted pricing for online tutoring services.</a:t>
            </a:r>
          </a:p>
          <a:p>
            <a:r>
              <a:rPr lang="en-US" dirty="0" smtClean="0"/>
              <a:t>Also funded a </a:t>
            </a:r>
            <a:r>
              <a:rPr lang="en-US" dirty="0" err="1" smtClean="0"/>
              <a:t>systemwide</a:t>
            </a:r>
            <a:r>
              <a:rPr lang="en-US" dirty="0" smtClean="0"/>
              <a:t> license for LSI’s </a:t>
            </a:r>
            <a:r>
              <a:rPr lang="en-US" dirty="0" err="1" smtClean="0"/>
              <a:t>WorldWideWhiteboard</a:t>
            </a:r>
            <a:r>
              <a:rPr lang="en-US" dirty="0" smtClean="0"/>
              <a:t> online tutoring platform.  This platform can be used by any college wanting to hire its own tutors to provide online tutoring.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8497"/>
          </a:xfrm>
        </p:spPr>
        <p:txBody>
          <a:bodyPr/>
          <a:lstStyle/>
          <a:p>
            <a:r>
              <a:rPr lang="en-US" dirty="0" smtClean="0"/>
              <a:t>Student Readiness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720" y="1673674"/>
            <a:ext cx="8521556" cy="45788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Student Readiness modules</a:t>
            </a:r>
            <a:r>
              <a:rPr lang="en-US" dirty="0" smtClean="0"/>
              <a:t>, including Smarter Measure Assessment – Pilot colleges began using these in Jan and modules are </a:t>
            </a:r>
            <a:r>
              <a:rPr lang="en-US" dirty="0" smtClean="0"/>
              <a:t>now available to all at </a:t>
            </a:r>
            <a:r>
              <a:rPr lang="en-US" dirty="0" smtClean="0"/>
              <a:t>no </a:t>
            </a:r>
            <a:r>
              <a:rPr lang="en-US" dirty="0" smtClean="0"/>
              <a:t>cost.</a:t>
            </a:r>
            <a:endParaRPr lang="en-US" dirty="0" smtClean="0"/>
          </a:p>
          <a:p>
            <a:pPr lvl="1"/>
            <a:r>
              <a:rPr lang="en-US" dirty="0" smtClean="0"/>
              <a:t>Module 1: Introduction to Online learning</a:t>
            </a:r>
          </a:p>
          <a:p>
            <a:pPr lvl="1"/>
            <a:r>
              <a:rPr lang="en-US" dirty="0" smtClean="0"/>
              <a:t>Module 2: Getting Tech Ready</a:t>
            </a:r>
          </a:p>
          <a:p>
            <a:pPr lvl="1"/>
            <a:r>
              <a:rPr lang="en-US" dirty="0" smtClean="0"/>
              <a:t>Module 3: Organizing for Online Success</a:t>
            </a:r>
          </a:p>
          <a:p>
            <a:pPr lvl="1"/>
            <a:r>
              <a:rPr lang="en-US" dirty="0" smtClean="0"/>
              <a:t>Module 4: Online Study Skills and Managing Time</a:t>
            </a:r>
          </a:p>
          <a:p>
            <a:pPr lvl="1"/>
            <a:r>
              <a:rPr lang="en-US" dirty="0" smtClean="0"/>
              <a:t>Module 5: Communication Skills for Online Learning</a:t>
            </a:r>
          </a:p>
          <a:p>
            <a:pPr lvl="1"/>
            <a:r>
              <a:rPr lang="en-US" dirty="0" smtClean="0"/>
              <a:t>Module 6: Online Reading Strategies</a:t>
            </a:r>
          </a:p>
          <a:p>
            <a:r>
              <a:rPr lang="en-US" dirty="0" smtClean="0"/>
              <a:t>College can adopt any or all parts. Can be embedded into courses</a:t>
            </a:r>
          </a:p>
          <a:p>
            <a:r>
              <a:rPr lang="en-US" dirty="0" smtClean="0">
                <a:hlinkClick r:id="rId2"/>
              </a:rPr>
              <a:t>http://apps.3cmediasolutions.org/oei/</a:t>
            </a:r>
            <a:endParaRPr lang="en-US" dirty="0" smtClean="0"/>
          </a:p>
          <a:p>
            <a:r>
              <a:rPr lang="en-US" dirty="0" smtClean="0"/>
              <a:t>Assessment tool not yet available outside of OEI</a:t>
            </a:r>
          </a:p>
        </p:txBody>
      </p:sp>
    </p:spTree>
    <p:extLst>
      <p:ext uri="{BB962C8B-B14F-4D97-AF65-F5344CB8AC3E}">
        <p14:creationId xmlns:p14="http://schemas.microsoft.com/office/powerpoint/2010/main" val="39085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2/12/15 – Canvas chosen as the course management system for the OEI course exchange.</a:t>
            </a:r>
          </a:p>
          <a:p>
            <a:r>
              <a:rPr lang="en-US" dirty="0" smtClean="0">
                <a:hlinkClick r:id="rId2"/>
              </a:rPr>
              <a:t>Canvas - free trial available</a:t>
            </a:r>
            <a:endParaRPr lang="en-US" dirty="0" smtClean="0"/>
          </a:p>
          <a:p>
            <a:r>
              <a:rPr lang="en-US" dirty="0" smtClean="0"/>
              <a:t>Canvas is free to all CCC through the 18/19 academic year. </a:t>
            </a:r>
          </a:p>
          <a:p>
            <a:r>
              <a:rPr lang="en-US" dirty="0" smtClean="0"/>
              <a:t>Cohorts have been structured for the conversion.</a:t>
            </a:r>
          </a:p>
          <a:p>
            <a:r>
              <a:rPr lang="en-US" dirty="0" smtClean="0">
                <a:hlinkClick r:id="rId3"/>
              </a:rPr>
              <a:t>https://ccconlineed.instructure.com/courses/90/pages/implementation-guide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7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4903"/>
            <a:ext cx="8596668" cy="3880773"/>
          </a:xfrm>
        </p:spPr>
        <p:txBody>
          <a:bodyPr/>
          <a:lstStyle/>
          <a:p>
            <a:r>
              <a:rPr lang="en-US" dirty="0" smtClean="0"/>
              <a:t>meant to ensure quality of course design as well as overall quality of courses in the Exchange. </a:t>
            </a:r>
          </a:p>
          <a:p>
            <a:pPr lvl="1"/>
            <a:r>
              <a:rPr lang="en-US" dirty="0" smtClean="0"/>
              <a:t>Could be used for course design or course evaluation</a:t>
            </a:r>
          </a:p>
          <a:p>
            <a:pPr lvl="1"/>
            <a:r>
              <a:rPr lang="en-US" dirty="0" smtClean="0">
                <a:hlinkClick r:id="rId2"/>
              </a:rPr>
              <a:t>OEI Rubric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On-going evaluation, particularly around regular and effective contact.  Needed for accreditation.  Could use section of rubric on Interaction and Collaboration to assess.</a:t>
            </a:r>
          </a:p>
        </p:txBody>
      </p:sp>
    </p:spTree>
    <p:extLst>
      <p:ext uri="{BB962C8B-B14F-4D97-AF65-F5344CB8AC3E}">
        <p14:creationId xmlns:p14="http://schemas.microsoft.com/office/powerpoint/2010/main" val="36299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for faculty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253" y="2240319"/>
            <a:ext cx="8596668" cy="2331681"/>
          </a:xfrm>
        </p:spPr>
        <p:txBody>
          <a:bodyPr/>
          <a:lstStyle/>
          <a:p>
            <a:r>
              <a:rPr lang="en-US" dirty="0" smtClean="0"/>
              <a:t>OEI </a:t>
            </a:r>
            <a:r>
              <a:rPr lang="en-US" dirty="0"/>
              <a:t>does not currently have any requirement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is currently interest in developing district-wide standards for faculty preparedness for teaching online.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4903"/>
            <a:ext cx="8596668" cy="3880773"/>
          </a:xfrm>
        </p:spPr>
        <p:txBody>
          <a:bodyPr/>
          <a:lstStyle/>
          <a:p>
            <a:r>
              <a:rPr lang="en-US" dirty="0" smtClean="0"/>
              <a:t>Online counseling network – trained DE counselors that know how to use the tools and work with students in the OEI environment.</a:t>
            </a:r>
          </a:p>
          <a:p>
            <a:endParaRPr lang="en-US" dirty="0"/>
          </a:p>
          <a:p>
            <a:r>
              <a:rPr lang="en-US" dirty="0" smtClean="0"/>
              <a:t>Statewide proctoring network – expected that colleges not part of OEI pilot would be able to get discounted pricing for online proctoring.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567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OEI – Online education initiative</vt:lpstr>
      <vt:lpstr>What is the OEI?</vt:lpstr>
      <vt:lpstr>Course Exchange</vt:lpstr>
      <vt:lpstr>eTutoring</vt:lpstr>
      <vt:lpstr>Student Readiness Modules</vt:lpstr>
      <vt:lpstr>Canvas</vt:lpstr>
      <vt:lpstr>Course Rubric</vt:lpstr>
      <vt:lpstr>Standards for faculty preparation</vt:lpstr>
      <vt:lpstr>PowerPoint Presentation</vt:lpstr>
    </vt:vector>
  </TitlesOfParts>
  <Company>SMCCCD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OEI – Online education initiative</dc:title>
  <dc:creator>Stringer, Janet</dc:creator>
  <cp:lastModifiedBy>Stringer, Janet</cp:lastModifiedBy>
  <cp:revision>19</cp:revision>
  <dcterms:created xsi:type="dcterms:W3CDTF">2015-04-06T19:55:04Z</dcterms:created>
  <dcterms:modified xsi:type="dcterms:W3CDTF">2015-09-22T18:40:28Z</dcterms:modified>
</cp:coreProperties>
</file>