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1"/>
  </p:notesMasterIdLst>
  <p:sldIdLst>
    <p:sldId id="259" r:id="rId2"/>
    <p:sldId id="264" r:id="rId3"/>
    <p:sldId id="260" r:id="rId4"/>
    <p:sldId id="265" r:id="rId5"/>
    <p:sldId id="263" r:id="rId6"/>
    <p:sldId id="257" r:id="rId7"/>
    <p:sldId id="258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4646"/>
  </p:normalViewPr>
  <p:slideViewPr>
    <p:cSldViewPr snapToGrid="0">
      <p:cViewPr varScale="1">
        <p:scale>
          <a:sx n="85" d="100"/>
          <a:sy n="85" d="100"/>
        </p:scale>
        <p:origin x="14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4589-EED3-C849-A1B8-4E0EFA66C07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5F92C-B516-2C4F-9342-DCCBF544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5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6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DD248CD-8D8E-4AC7-B30F-36E0865E2E6E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Proactive Registration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Trish </a:t>
            </a:r>
            <a:r>
              <a:rPr lang="en-US" dirty="0" err="1" smtClean="0"/>
              <a:t>Guevarra</a:t>
            </a:r>
            <a:r>
              <a:rPr lang="en-US" dirty="0" smtClean="0"/>
              <a:t> &amp; </a:t>
            </a:r>
            <a:r>
              <a:rPr lang="en-US" dirty="0" err="1" smtClean="0"/>
              <a:t>Mónica</a:t>
            </a:r>
            <a:r>
              <a:rPr lang="en-US" dirty="0" smtClean="0"/>
              <a:t> Reynoso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 an overview of the development of Proactive Registration</a:t>
            </a:r>
          </a:p>
          <a:p>
            <a:r>
              <a:rPr lang="en-US" sz="2400" dirty="0" smtClean="0"/>
              <a:t>Highlight the processes entailed in the collaborative effort</a:t>
            </a:r>
          </a:p>
          <a:p>
            <a:r>
              <a:rPr lang="en-US" sz="2400" dirty="0" smtClean="0"/>
              <a:t>Demonstrate the institutional impact of this successful effort </a:t>
            </a:r>
          </a:p>
          <a:p>
            <a:r>
              <a:rPr lang="en-US" sz="2400" dirty="0" smtClean="0"/>
              <a:t>Provide recommendations on how to continue growing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1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7240"/>
            <a:ext cx="8825659" cy="3416300"/>
          </a:xfrm>
        </p:spPr>
        <p:txBody>
          <a:bodyPr>
            <a:noAutofit/>
          </a:bodyPr>
          <a:lstStyle/>
          <a:p>
            <a:r>
              <a:rPr lang="en-US" sz="2000" dirty="0" smtClean="0"/>
              <a:t>2006 – ESL lead an initial effort to register their students both on and off-campus and provided wrap-around support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Spring 2015: Math and English faculty replicated the registration effort as a means to </a:t>
            </a:r>
            <a:r>
              <a:rPr lang="en-US" sz="2000" dirty="0"/>
              <a:t>increase enrollment in Basic Skills </a:t>
            </a:r>
            <a:r>
              <a:rPr lang="en-US" sz="2000" dirty="0" smtClean="0"/>
              <a:t>courses leading to Intrusive Registration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smtClean="0"/>
              <a:t>Fall 2015: Intrusive Registration changed to Proactive Registration </a:t>
            </a:r>
          </a:p>
          <a:p>
            <a:pPr lvl="1"/>
            <a:r>
              <a:rPr lang="en-US" sz="2000" dirty="0" smtClean="0"/>
              <a:t>Expanded effort to include Basic Skills English, Reading, Math, and ESL courses 1 and 2 levels below transfer</a:t>
            </a:r>
          </a:p>
          <a:p>
            <a:pPr lvl="2"/>
            <a:r>
              <a:rPr lang="en-US" sz="2000" dirty="0" smtClean="0"/>
              <a:t>24 classes participated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Proactive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Served: Continuing students enrolled in Basic Skill courses 1 and 2 levels below transfer </a:t>
            </a:r>
          </a:p>
          <a:p>
            <a:pPr lvl="1"/>
            <a:r>
              <a:rPr lang="en-US" dirty="0" smtClean="0"/>
              <a:t>Math </a:t>
            </a:r>
            <a:r>
              <a:rPr lang="en-US" dirty="0"/>
              <a:t>– 811, 110, 120, 190</a:t>
            </a:r>
          </a:p>
          <a:p>
            <a:pPr lvl="1"/>
            <a:r>
              <a:rPr lang="en-US" dirty="0"/>
              <a:t>English – 826, 827, 836, 847</a:t>
            </a:r>
          </a:p>
          <a:p>
            <a:pPr lvl="1"/>
            <a:r>
              <a:rPr lang="en-US" dirty="0"/>
              <a:t>ESL – 914, 924, 400 </a:t>
            </a:r>
          </a:p>
          <a:p>
            <a:pPr lvl="1"/>
            <a:r>
              <a:rPr lang="en-US" dirty="0"/>
              <a:t>Reading – 826, 836</a:t>
            </a:r>
          </a:p>
          <a:p>
            <a:r>
              <a:rPr lang="en-US" dirty="0"/>
              <a:t>T</a:t>
            </a:r>
            <a:r>
              <a:rPr lang="en-US" dirty="0" smtClean="0"/>
              <a:t>o increase the retention and enrollment of students enrolled in Basic Skills courses by providing registration support </a:t>
            </a:r>
          </a:p>
        </p:txBody>
      </p:sp>
    </p:spTree>
    <p:extLst>
      <p:ext uri="{BB962C8B-B14F-4D97-AF65-F5344CB8AC3E}">
        <p14:creationId xmlns:p14="http://schemas.microsoft.com/office/powerpoint/2010/main" val="18682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At-a-Glance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83" y="2394002"/>
            <a:ext cx="3529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Pre-Planning: </a:t>
            </a:r>
          </a:p>
          <a:p>
            <a:endParaRPr lang="en-US" b="1" dirty="0"/>
          </a:p>
          <a:p>
            <a:r>
              <a:rPr lang="en-US" dirty="0" smtClean="0"/>
              <a:t>Planning </a:t>
            </a:r>
            <a:r>
              <a:rPr lang="en-US" dirty="0"/>
              <a:t>m</a:t>
            </a:r>
            <a:r>
              <a:rPr lang="en-US" dirty="0" smtClean="0"/>
              <a:t>eetings with all stakeholders</a:t>
            </a:r>
          </a:p>
          <a:p>
            <a:endParaRPr lang="en-US" dirty="0"/>
          </a:p>
          <a:p>
            <a:r>
              <a:rPr lang="en-US" dirty="0" smtClean="0"/>
              <a:t>Trainings for staff and student support team</a:t>
            </a:r>
          </a:p>
          <a:p>
            <a:endParaRPr lang="en-US" dirty="0"/>
          </a:p>
          <a:p>
            <a:r>
              <a:rPr lang="en-US" dirty="0" smtClean="0"/>
              <a:t>Work with BSI faculty and RSVP for registration  </a:t>
            </a:r>
          </a:p>
          <a:p>
            <a:endParaRPr lang="en-US" dirty="0"/>
          </a:p>
          <a:p>
            <a:r>
              <a:rPr lang="en-US" dirty="0" smtClean="0"/>
              <a:t>Classroom visits to prepare students for registration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6107" y="2484438"/>
            <a:ext cx="35290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Day Of: </a:t>
            </a:r>
            <a:r>
              <a:rPr lang="en-US" b="1" dirty="0"/>
              <a:t/>
            </a:r>
            <a:br>
              <a:rPr lang="en-US" b="1" dirty="0"/>
            </a:br>
            <a:endParaRPr lang="en-US" sz="9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Registration/Pre-evaluation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Passports/Post- Evaluations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Academic materials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Wrap Around Support:</a:t>
            </a:r>
            <a:endParaRPr lang="en-US" dirty="0"/>
          </a:p>
        </p:txBody>
      </p:sp>
      <p:pic>
        <p:nvPicPr>
          <p:cNvPr id="4" name="Picture 3" descr="cog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95" y="2230044"/>
            <a:ext cx="4298657" cy="4722958"/>
          </a:xfrm>
          <a:prstGeom prst="rect">
            <a:avLst/>
          </a:prstGeom>
        </p:spPr>
      </p:pic>
      <p:pic>
        <p:nvPicPr>
          <p:cNvPr id="9" name="Picture 8" descr="cog text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22" y="4099790"/>
            <a:ext cx="3385670" cy="27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108"/>
          </a:xfrm>
        </p:spPr>
        <p:txBody>
          <a:bodyPr>
            <a:normAutofit/>
          </a:bodyPr>
          <a:lstStyle/>
          <a:p>
            <a:r>
              <a:rPr lang="en-US" dirty="0" smtClean="0"/>
              <a:t>Impact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76600" y="1600200"/>
          <a:ext cx="5334000" cy="23291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12800"/>
                <a:gridCol w="821200"/>
              </a:tblGrid>
              <a:tr h="368300">
                <a:tc gridSpan="2"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Spring 2015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Participated in the Proactive Registration event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129 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Registered for Summer 2015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42 %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Registered for Summer &amp; Fall 2015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32 %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Registered for Fall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Registered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24 %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76600" y="4114800"/>
          <a:ext cx="5334000" cy="24536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534555"/>
                <a:gridCol w="799445"/>
              </a:tblGrid>
              <a:tr h="330200">
                <a:tc gridSpan="2"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Fall 2015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Participated in the Proactive Registration event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372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Registered for Spring 2016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Registered at the Proactive Registration event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Registered for Spring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2016,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prior to attending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the event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Need help completing their registration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40" y="1680632"/>
            <a:ext cx="8746543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37559"/>
            <a:ext cx="9592215" cy="4476998"/>
          </a:xfrm>
        </p:spPr>
        <p:txBody>
          <a:bodyPr>
            <a:normAutofit/>
          </a:bodyPr>
          <a:lstStyle/>
          <a:p>
            <a:r>
              <a:rPr lang="en-US" dirty="0" smtClean="0"/>
              <a:t>Academic </a:t>
            </a:r>
          </a:p>
          <a:p>
            <a:pPr lvl="1"/>
            <a:r>
              <a:rPr lang="en-US" dirty="0" smtClean="0"/>
              <a:t>Increased registration for Math Jam and Word Jam to strengthen their re-entry </a:t>
            </a:r>
          </a:p>
          <a:p>
            <a:pPr lvl="1"/>
            <a:r>
              <a:rPr lang="en-US" dirty="0" smtClean="0"/>
              <a:t>Doubled the number of course offerings such as Math190 courses </a:t>
            </a:r>
          </a:p>
          <a:p>
            <a:r>
              <a:rPr lang="en-US" dirty="0" smtClean="0"/>
              <a:t>Campus Support </a:t>
            </a:r>
          </a:p>
          <a:p>
            <a:pPr lvl="1"/>
            <a:r>
              <a:rPr lang="en-US" dirty="0" smtClean="0"/>
              <a:t>Increased collaboration between departments, staff, student workers, and faculty</a:t>
            </a:r>
          </a:p>
          <a:p>
            <a:pPr lvl="1"/>
            <a:r>
              <a:rPr lang="en-US" dirty="0" smtClean="0"/>
              <a:t>Night students need more support </a:t>
            </a:r>
          </a:p>
          <a:p>
            <a:r>
              <a:rPr lang="en-US" dirty="0" smtClean="0"/>
              <a:t>Registration </a:t>
            </a:r>
          </a:p>
          <a:p>
            <a:pPr lvl="1"/>
            <a:r>
              <a:rPr lang="en-US" dirty="0" smtClean="0"/>
              <a:t>Implemented additional reminders to students about registration dates</a:t>
            </a:r>
          </a:p>
          <a:p>
            <a:r>
              <a:rPr lang="en-US" dirty="0" smtClean="0"/>
              <a:t>Retention </a:t>
            </a:r>
          </a:p>
          <a:p>
            <a:pPr lvl="1"/>
            <a:r>
              <a:rPr lang="en-US" dirty="0" smtClean="0"/>
              <a:t>Created a Proactive Retention Team consisting of retention specialists, counselors, and program services coordinators to triage the issues students face prior to registration </a:t>
            </a:r>
          </a:p>
          <a:p>
            <a:pPr lvl="1"/>
            <a:r>
              <a:rPr lang="en-US" dirty="0" smtClean="0"/>
              <a:t>Possible automatic emails to students if they drop a Math or English course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Proactive </a:t>
            </a:r>
            <a:r>
              <a:rPr lang="en-US" sz="2400" dirty="0" smtClean="0"/>
              <a:t>Registration: Thursday</a:t>
            </a:r>
            <a:r>
              <a:rPr lang="en-US" sz="2400" dirty="0"/>
              <a:t>, May 12 – Wednesday, May 18</a:t>
            </a:r>
            <a:r>
              <a:rPr lang="en-US" sz="2400" baseline="30000" dirty="0"/>
              <a:t>th</a:t>
            </a:r>
            <a:r>
              <a:rPr lang="en-US" sz="2400" dirty="0"/>
              <a:t>  </a:t>
            </a:r>
            <a:r>
              <a:rPr lang="en-US" sz="2400" dirty="0" smtClean="0"/>
              <a:t>in the Learning Center</a:t>
            </a:r>
          </a:p>
          <a:p>
            <a:r>
              <a:rPr lang="en-US" sz="2400" dirty="0" smtClean="0"/>
              <a:t>36 classes participating</a:t>
            </a:r>
          </a:p>
          <a:p>
            <a:r>
              <a:rPr lang="en-US" sz="2400" dirty="0" smtClean="0"/>
              <a:t>Over 600 students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37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499</TotalTime>
  <Words>360</Words>
  <Application>Microsoft Office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Proactive Registration</vt:lpstr>
      <vt:lpstr>Goals</vt:lpstr>
      <vt:lpstr>Overview</vt:lpstr>
      <vt:lpstr>Purpose of Proactive Registration</vt:lpstr>
      <vt:lpstr>Process At-a-Glance</vt:lpstr>
      <vt:lpstr>Impact Analysis</vt:lpstr>
      <vt:lpstr>Disaggregated Data</vt:lpstr>
      <vt:lpstr>Impact </vt:lpstr>
      <vt:lpstr>Upcoming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Registration</dc:title>
  <dc:creator>Rana, Anniqua</dc:creator>
  <cp:lastModifiedBy>Guevarra, Patricia</cp:lastModifiedBy>
  <cp:revision>21</cp:revision>
  <dcterms:created xsi:type="dcterms:W3CDTF">2016-03-14T16:54:32Z</dcterms:created>
  <dcterms:modified xsi:type="dcterms:W3CDTF">2016-05-06T15:07:36Z</dcterms:modified>
</cp:coreProperties>
</file>