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4" r:id="rId2"/>
    <p:sldId id="263" r:id="rId3"/>
    <p:sldId id="257" r:id="rId4"/>
    <p:sldId id="258" r:id="rId5"/>
    <p:sldId id="262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-163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9762D-2BAA-C64F-B7E1-D4DDA6AB7FE0}" type="datetimeFigureOut">
              <a:rPr lang="en-US" smtClean="0"/>
              <a:t>5/5/16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F3CF8-DFCD-9D4C-AAAD-D73DC817CB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557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9762D-2BAA-C64F-B7E1-D4DDA6AB7FE0}" type="datetimeFigureOut">
              <a:rPr lang="en-US" smtClean="0"/>
              <a:t>5/5/16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F3CF8-DFCD-9D4C-AAAD-D73DC817CB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075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9762D-2BAA-C64F-B7E1-D4DDA6AB7FE0}" type="datetimeFigureOut">
              <a:rPr lang="en-US" smtClean="0"/>
              <a:t>5/5/16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F3CF8-DFCD-9D4C-AAAD-D73DC817CB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800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9762D-2BAA-C64F-B7E1-D4DDA6AB7FE0}" type="datetimeFigureOut">
              <a:rPr lang="en-US" smtClean="0"/>
              <a:t>5/5/16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F3CF8-DFCD-9D4C-AAAD-D73DC817CB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995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9762D-2BAA-C64F-B7E1-D4DDA6AB7FE0}" type="datetimeFigureOut">
              <a:rPr lang="en-US" smtClean="0"/>
              <a:t>5/5/16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F3CF8-DFCD-9D4C-AAAD-D73DC817CB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123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9762D-2BAA-C64F-B7E1-D4DDA6AB7FE0}" type="datetimeFigureOut">
              <a:rPr lang="en-US" smtClean="0"/>
              <a:t>5/5/16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F3CF8-DFCD-9D4C-AAAD-D73DC817CB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498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9762D-2BAA-C64F-B7E1-D4DDA6AB7FE0}" type="datetimeFigureOut">
              <a:rPr lang="en-US" smtClean="0"/>
              <a:t>5/5/16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F3CF8-DFCD-9D4C-AAAD-D73DC817CB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754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9762D-2BAA-C64F-B7E1-D4DDA6AB7FE0}" type="datetimeFigureOut">
              <a:rPr lang="en-US" smtClean="0"/>
              <a:t>5/5/16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F3CF8-DFCD-9D4C-AAAD-D73DC817CB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9762D-2BAA-C64F-B7E1-D4DDA6AB7FE0}" type="datetimeFigureOut">
              <a:rPr lang="en-US" smtClean="0"/>
              <a:t>5/5/16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F3CF8-DFCD-9D4C-AAAD-D73DC817CB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414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9762D-2BAA-C64F-B7E1-D4DDA6AB7FE0}" type="datetimeFigureOut">
              <a:rPr lang="en-US" smtClean="0"/>
              <a:t>5/5/16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F3CF8-DFCD-9D4C-AAAD-D73DC817CB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087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9762D-2BAA-C64F-B7E1-D4DDA6AB7FE0}" type="datetimeFigureOut">
              <a:rPr lang="en-US" smtClean="0"/>
              <a:t>5/5/16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F3CF8-DFCD-9D4C-AAAD-D73DC817CB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57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9762D-2BAA-C64F-B7E1-D4DDA6AB7FE0}" type="datetimeFigureOut">
              <a:rPr lang="en-US" smtClean="0"/>
              <a:t>5/5/16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3F3CF8-DFCD-9D4C-AAAD-D73DC817CB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742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Theatre Arts 2016: Strengths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31876"/>
            <a:ext cx="8353425" cy="5572124"/>
          </a:xfrm>
        </p:spPr>
        <p:txBody>
          <a:bodyPr>
            <a:normAutofit fontScale="47500" lnSpcReduction="20000"/>
          </a:bodyPr>
          <a:lstStyle/>
          <a:p>
            <a:pPr marL="457200" lvl="1" indent="0">
              <a:buNone/>
            </a:pPr>
            <a:endParaRPr lang="en-US" sz="3200" dirty="0" smtClean="0"/>
          </a:p>
          <a:p>
            <a:pPr marL="342900" lvl="1" indent="-342900">
              <a:buFont typeface="Arial"/>
              <a:buChar char="•"/>
            </a:pPr>
            <a:r>
              <a:rPr lang="en-US" sz="5000" dirty="0" smtClean="0"/>
              <a:t>Reliable enrollment in GE &amp; IGETC courses offered every semester: Acting &amp; Intro to Theatre. </a:t>
            </a:r>
            <a:r>
              <a:rPr lang="en-US" sz="5000" b="1" dirty="0" smtClean="0"/>
              <a:t>These  courses are generating student interest in fine &amp; performing arts. </a:t>
            </a:r>
          </a:p>
          <a:p>
            <a:pPr marL="342900" lvl="1" indent="-342900">
              <a:buFont typeface="Arial"/>
              <a:buChar char="•"/>
            </a:pPr>
            <a:endParaRPr lang="en-US" sz="5000" dirty="0" smtClean="0"/>
          </a:p>
          <a:p>
            <a:r>
              <a:rPr lang="en-US" sz="5000" dirty="0" smtClean="0"/>
              <a:t>Theatre </a:t>
            </a:r>
            <a:r>
              <a:rPr lang="en-US" sz="5000" dirty="0" smtClean="0"/>
              <a:t>Arts Department Productions: </a:t>
            </a:r>
          </a:p>
          <a:p>
            <a:pPr lvl="1"/>
            <a:r>
              <a:rPr lang="en-US" sz="4600" dirty="0" smtClean="0"/>
              <a:t>Enrollment is up now that we’re rehearsing x3 a week (but that presents its own challenges!) </a:t>
            </a:r>
          </a:p>
          <a:p>
            <a:pPr lvl="1"/>
            <a:r>
              <a:rPr lang="en-US" sz="5000" dirty="0" smtClean="0"/>
              <a:t>Attracting committed students who are dedicated to </a:t>
            </a:r>
            <a:r>
              <a:rPr lang="en-US" sz="5000" b="1" dirty="0" smtClean="0"/>
              <a:t>the high standards of the department</a:t>
            </a:r>
            <a:r>
              <a:rPr lang="en-US" sz="5000" dirty="0" smtClean="0"/>
              <a:t>. (We added 4 weeks of rehearsal to the Crucible!) Students engage in team-building, creative problem solving. </a:t>
            </a:r>
            <a:r>
              <a:rPr lang="en-US" sz="5000" b="1" dirty="0" smtClean="0"/>
              <a:t>Leaders emerge. </a:t>
            </a:r>
          </a:p>
          <a:p>
            <a:pPr lvl="1"/>
            <a:r>
              <a:rPr lang="en-US" sz="5000" dirty="0" smtClean="0"/>
              <a:t>Cross-curriculum with English, History. </a:t>
            </a:r>
            <a:r>
              <a:rPr lang="en-US" sz="5000" b="1" dirty="0" smtClean="0"/>
              <a:t>Student Matinees! </a:t>
            </a:r>
          </a:p>
          <a:p>
            <a:pPr lvl="1"/>
            <a:r>
              <a:rPr lang="en-US" sz="5000" dirty="0" smtClean="0"/>
              <a:t>Attracts students to other courses (anecdotal: “I saw the show last semester and I thought it was great, wanted to get involved.”)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426891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753" b="8753"/>
          <a:stretch>
            <a:fillRect/>
          </a:stretch>
        </p:blipFill>
        <p:spPr>
          <a:xfrm>
            <a:off x="282020" y="274638"/>
            <a:ext cx="5425773" cy="2983966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rcRect t="8753" b="8753"/>
          <a:stretch>
            <a:fillRect/>
          </a:stretch>
        </p:blipFill>
        <p:spPr>
          <a:xfrm>
            <a:off x="282020" y="3436143"/>
            <a:ext cx="6221994" cy="3421857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38048" r="-34045"/>
          <a:stretch/>
        </p:blipFill>
        <p:spPr>
          <a:xfrm>
            <a:off x="5413376" y="15875"/>
            <a:ext cx="5794374" cy="4410608"/>
          </a:xfrm>
          <a:prstGeom prst="rect">
            <a:avLst/>
          </a:prstGeom>
        </p:spPr>
      </p:pic>
      <p:pic>
        <p:nvPicPr>
          <p:cNvPr id="9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753" b="8753"/>
          <a:stretch>
            <a:fillRect/>
          </a:stretch>
        </p:blipFill>
        <p:spPr>
          <a:xfrm>
            <a:off x="434420" y="427038"/>
            <a:ext cx="5425773" cy="2983966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4953000" cy="3302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3376" y="4683125"/>
            <a:ext cx="2976563" cy="198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377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48"/>
            <a:ext cx="8229600" cy="76190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Theatre Arts 2016: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163" y="759162"/>
            <a:ext cx="8583790" cy="6098838"/>
          </a:xfrm>
        </p:spPr>
        <p:txBody>
          <a:bodyPr>
            <a:normAutofit fontScale="62500" lnSpcReduction="20000"/>
          </a:bodyPr>
          <a:lstStyle/>
          <a:p>
            <a:pPr marL="342900" lvl="1" indent="-342900">
              <a:buFont typeface="Arial"/>
              <a:buChar char="•"/>
            </a:pPr>
            <a:r>
              <a:rPr lang="en-US" sz="5100" b="1" dirty="0" smtClean="0"/>
              <a:t>Low enrollment in non-GE/IGETC courses. </a:t>
            </a:r>
            <a:r>
              <a:rPr lang="en-US" sz="5100" dirty="0" smtClean="0"/>
              <a:t>Lower college enrollment overall +  e</a:t>
            </a:r>
            <a:r>
              <a:rPr lang="en-US" sz="5100" dirty="0" smtClean="0">
                <a:effectLst/>
              </a:rPr>
              <a:t>mphasis on moving students through the college more efficiently</a:t>
            </a:r>
          </a:p>
          <a:p>
            <a:pPr marL="0" lvl="1" indent="0">
              <a:buNone/>
            </a:pPr>
            <a:endParaRPr lang="en-US" sz="1900" b="1" dirty="0"/>
          </a:p>
          <a:p>
            <a:r>
              <a:rPr lang="en-US" sz="5100" dirty="0" smtClean="0"/>
              <a:t>No longer a real program</a:t>
            </a:r>
            <a:r>
              <a:rPr lang="en-US" sz="5100" b="1" dirty="0" smtClean="0"/>
              <a:t>; students can no longer earn their AA </a:t>
            </a:r>
            <a:r>
              <a:rPr lang="en-US" sz="5100" b="1" dirty="0" smtClean="0"/>
              <a:t>or AA-</a:t>
            </a:r>
            <a:r>
              <a:rPr lang="en-US" sz="5100" b="1" dirty="0" smtClean="0"/>
              <a:t>T</a:t>
            </a:r>
          </a:p>
          <a:p>
            <a:pPr lvl="1"/>
            <a:r>
              <a:rPr lang="en-US" sz="5100" dirty="0" smtClean="0"/>
              <a:t>NON-GE &amp; IGETC courses regularly canceled: Script Analysis, Intermediate/Advanced Acting, Play Development Lab, </a:t>
            </a:r>
            <a:r>
              <a:rPr lang="en-US" sz="5100" b="1" dirty="0" smtClean="0"/>
              <a:t>Technical Theatre Production</a:t>
            </a:r>
            <a:r>
              <a:rPr lang="en-US" sz="5100" dirty="0" smtClean="0"/>
              <a:t>.</a:t>
            </a:r>
          </a:p>
          <a:p>
            <a:r>
              <a:rPr lang="en-US" sz="5100" dirty="0" smtClean="0"/>
              <a:t>We need to attract more audience members to the Theatre Arts Department productions. </a:t>
            </a:r>
            <a:endParaRPr lang="en-US" sz="51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541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985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Theatre Arts </a:t>
            </a:r>
            <a:r>
              <a:rPr lang="en-US" dirty="0" smtClean="0"/>
              <a:t>2016</a:t>
            </a:r>
            <a:br>
              <a:rPr lang="en-US" dirty="0" smtClean="0"/>
            </a:br>
            <a:r>
              <a:rPr lang="en-US" dirty="0" smtClean="0"/>
              <a:t>Action plan: short term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91548" cy="5144656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Get D</a:t>
            </a:r>
            <a:r>
              <a:rPr lang="en-US" dirty="0" smtClean="0"/>
              <a:t>RAM 150 approved for GE: In process. </a:t>
            </a:r>
          </a:p>
          <a:p>
            <a:r>
              <a:rPr lang="en-US" dirty="0" smtClean="0"/>
              <a:t>Attract more students and audience members to Theatre Arts productions: continue to offer productions that can cast 12 - 16 students. Integrate music &amp; dance! </a:t>
            </a:r>
          </a:p>
          <a:p>
            <a:r>
              <a:rPr lang="en-US" dirty="0" smtClean="0"/>
              <a:t>Participate as leaders in the Arts Task Force to mobilize college-wide awareness &amp; support of the Theatre Arts program, including an active marketing plan. </a:t>
            </a:r>
            <a:r>
              <a:rPr lang="en-US" b="1" dirty="0" smtClean="0"/>
              <a:t>Working now with Megan, Mayra, &amp; Jose: update materials, increase outreach to local high schools, to downtown, and to </a:t>
            </a:r>
            <a:r>
              <a:rPr lang="en-US" b="1" u="sng" dirty="0" smtClean="0"/>
              <a:t>lifelong learners! </a:t>
            </a:r>
            <a:endParaRPr lang="en-US" b="1" u="sng" dirty="0" smtClean="0"/>
          </a:p>
          <a:p>
            <a:r>
              <a:rPr lang="en-US" dirty="0" smtClean="0"/>
              <a:t>Persist in getting administrative support for a Fine and Performing Arts Coordinator to facilitate and support curriculum development, planning, community outreach, and marketing. </a:t>
            </a:r>
          </a:p>
          <a:p>
            <a:r>
              <a:rPr lang="en-US" dirty="0" smtClean="0"/>
              <a:t>Participate in the Arts Honors Certificate: </a:t>
            </a:r>
            <a:r>
              <a:rPr lang="en-US" b="1" dirty="0" smtClean="0"/>
              <a:t>Fall 2016 = Curriculum Committee, Spring 2017 = </a:t>
            </a:r>
            <a:r>
              <a:rPr lang="en-US" b="1" dirty="0" smtClean="0"/>
              <a:t>offer first course. </a:t>
            </a:r>
          </a:p>
          <a:p>
            <a:r>
              <a:rPr lang="en-US" dirty="0" smtClean="0"/>
              <a:t>Work with the counselors to clarify and strengthen the message to students about the value of art classes for their education and careers. </a:t>
            </a:r>
            <a:r>
              <a:rPr lang="en-US" b="1" dirty="0" smtClean="0"/>
              <a:t>First meeting: Tues 5/10. </a:t>
            </a:r>
          </a:p>
          <a:p>
            <a:endParaRPr lang="en-US" dirty="0" smtClean="0"/>
          </a:p>
          <a:p>
            <a:pPr lvl="0"/>
            <a:endParaRPr lang="en-US" dirty="0" smtClean="0"/>
          </a:p>
          <a:p>
            <a:endParaRPr lang="en-US" dirty="0" smtClean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105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Theatre Arts 2016</a:t>
            </a:r>
            <a:br>
              <a:rPr lang="en-US" dirty="0" smtClean="0"/>
            </a:br>
            <a:r>
              <a:rPr lang="en-US" dirty="0" smtClean="0"/>
              <a:t>Action plan: long term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lvl="0"/>
            <a:r>
              <a:rPr lang="en-US" dirty="0" smtClean="0"/>
              <a:t>Develop </a:t>
            </a:r>
            <a:r>
              <a:rPr lang="en-US" dirty="0"/>
              <a:t>a Certificate in Dramatic Writing by offering classes in Playwriting, Screenwriting, and Writing for Television; Complete UCLA’s Professional Program in Writing for Television in preparation for the development of this </a:t>
            </a:r>
            <a:r>
              <a:rPr lang="en-US" dirty="0" smtClean="0"/>
              <a:t>certificate.</a:t>
            </a:r>
          </a:p>
          <a:p>
            <a:pPr marL="0" lvl="0" indent="0">
              <a:buNone/>
            </a:pPr>
            <a:endParaRPr lang="en-US" dirty="0" smtClean="0"/>
          </a:p>
          <a:p>
            <a:r>
              <a:rPr lang="en-US" dirty="0" smtClean="0"/>
              <a:t>Try to get other “selective” courses approved for GE / IGETC. </a:t>
            </a:r>
          </a:p>
          <a:p>
            <a:pPr marL="0" indent="0">
              <a:buNone/>
            </a:pPr>
            <a:endParaRPr lang="en-US" dirty="0"/>
          </a:p>
          <a:p>
            <a:pPr lvl="0"/>
            <a:r>
              <a:rPr lang="en-US" dirty="0" smtClean="0"/>
              <a:t>Create </a:t>
            </a:r>
            <a:r>
              <a:rPr lang="en-US" dirty="0"/>
              <a:t>internships with local and SF theatre companies to offer students a pathway to a career in the performing </a:t>
            </a:r>
            <a:r>
              <a:rPr lang="en-US" dirty="0" smtClean="0"/>
              <a:t>arts. (three “Crucible” students working with </a:t>
            </a:r>
            <a:r>
              <a:rPr lang="en-US" dirty="0" err="1" smtClean="0"/>
              <a:t>FoolsFury</a:t>
            </a:r>
            <a:r>
              <a:rPr lang="en-US" dirty="0" smtClean="0"/>
              <a:t> Theatre in SF for their 2016 summer theatre festival!) </a:t>
            </a:r>
          </a:p>
          <a:p>
            <a:pPr marL="0" lvl="0" indent="0">
              <a:buNone/>
            </a:pPr>
            <a:endParaRPr lang="en-US" dirty="0" smtClean="0"/>
          </a:p>
          <a:p>
            <a:pPr lvl="0"/>
            <a:r>
              <a:rPr lang="en-US" b="1" dirty="0" smtClean="0"/>
              <a:t>Document student success stories! </a:t>
            </a:r>
          </a:p>
          <a:p>
            <a:pPr lvl="1"/>
            <a:r>
              <a:rPr lang="en-US" dirty="0" smtClean="0"/>
              <a:t>Max </a:t>
            </a:r>
            <a:r>
              <a:rPr lang="en-US" dirty="0" err="1" smtClean="0"/>
              <a:t>Tachis</a:t>
            </a:r>
            <a:r>
              <a:rPr lang="en-US" dirty="0" smtClean="0"/>
              <a:t>: Prolific local actor and playwright - City Lights Theatre Co, Renegade Theatre Experiment.</a:t>
            </a:r>
          </a:p>
          <a:p>
            <a:pPr lvl="1"/>
            <a:r>
              <a:rPr lang="en-US" dirty="0" smtClean="0"/>
              <a:t>Alisha Ehrlich, BA in Theatre and Performance Studies, U.C. Berkeley, and SAG-eligible actress.</a:t>
            </a:r>
          </a:p>
          <a:p>
            <a:pPr lvl="1"/>
            <a:r>
              <a:rPr lang="en-US" dirty="0" smtClean="0"/>
              <a:t>Meghan </a:t>
            </a:r>
            <a:r>
              <a:rPr lang="en-US" dirty="0" err="1" smtClean="0"/>
              <a:t>Souther</a:t>
            </a:r>
            <a:r>
              <a:rPr lang="en-US" dirty="0" smtClean="0"/>
              <a:t>, Technical Manager at the Marsh Theatre, San Francisco.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31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110"/>
            <a:ext cx="8229600" cy="1143000"/>
          </a:xfrm>
        </p:spPr>
        <p:txBody>
          <a:bodyPr/>
          <a:lstStyle/>
          <a:p>
            <a:r>
              <a:rPr lang="en-US" dirty="0" smtClean="0"/>
              <a:t>Theatre 2016 Responses to SPOL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159110"/>
            <a:ext cx="8360163" cy="539595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Community, employment, and technology needs did not seem to be addressed as much as they could have</a:t>
            </a:r>
            <a:r>
              <a:rPr lang="en-US" dirty="0" smtClean="0"/>
              <a:t>.</a:t>
            </a:r>
          </a:p>
          <a:p>
            <a:pPr lvl="1"/>
            <a:r>
              <a:rPr lang="en-US" i="1" dirty="0" smtClean="0"/>
              <a:t>The Fine &amp; Performing Arts Task force will be creating a resource packet of brochures and online materials demonstrating the relevance of arts in multiple career fields.  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I</a:t>
            </a:r>
            <a:r>
              <a:rPr lang="en-US" dirty="0" smtClean="0"/>
              <a:t>t </a:t>
            </a:r>
            <a:r>
              <a:rPr lang="en-US" dirty="0"/>
              <a:t>makes sense to do an interdisciplinary initiative with the business department to increase marketing for theater arts while giving credit to students in business courses. </a:t>
            </a:r>
            <a:endParaRPr lang="en-US" dirty="0" smtClean="0"/>
          </a:p>
          <a:p>
            <a:pPr lvl="1"/>
            <a:r>
              <a:rPr lang="en-US" i="1" dirty="0" smtClean="0"/>
              <a:t>Yes! Perhaps enroll these students in DRAM 300.1? (May need to revise COR.) Or cross-list a course? </a:t>
            </a:r>
            <a:endParaRPr lang="en-US" i="1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The program should be assigned a seasoned staff as a mentor to train the full-time staff in PLO implementation. </a:t>
            </a:r>
            <a:endParaRPr lang="en-US" dirty="0" smtClean="0"/>
          </a:p>
          <a:p>
            <a:pPr lvl="1"/>
            <a:r>
              <a:rPr lang="en-US" i="1" dirty="0" smtClean="0"/>
              <a:t>Yes! And</a:t>
            </a:r>
            <a:r>
              <a:rPr lang="en-US" dirty="0" smtClean="0"/>
              <a:t> </a:t>
            </a:r>
            <a:r>
              <a:rPr lang="en-US" i="1" dirty="0" smtClean="0"/>
              <a:t>a Fine and Performing Arts Coordinator </a:t>
            </a:r>
            <a:r>
              <a:rPr lang="en-US" i="1" dirty="0" err="1" smtClean="0"/>
              <a:t>wuld</a:t>
            </a:r>
            <a:r>
              <a:rPr lang="en-US" i="1" dirty="0" smtClean="0"/>
              <a:t> be enormously helpful here. </a:t>
            </a:r>
            <a:endParaRPr lang="en-US" i="1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7698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575</TotalTime>
  <Words>691</Words>
  <Application>Microsoft Macintosh PowerPoint</Application>
  <PresentationFormat>On-screen Show (4:3)</PresentationFormat>
  <Paragraphs>44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Theatre Arts 2016: Strengths </vt:lpstr>
      <vt:lpstr>PowerPoint Presentation</vt:lpstr>
      <vt:lpstr>Theatre Arts 2016: Challenges</vt:lpstr>
      <vt:lpstr>Theatre Arts 2016 Action plan: short term </vt:lpstr>
      <vt:lpstr>Theatre Arts 2016 Action plan: long term </vt:lpstr>
      <vt:lpstr>Theatre 2016 Responses to SPOL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Budd</dc:creator>
  <cp:lastModifiedBy>Anna Budd</cp:lastModifiedBy>
  <cp:revision>15</cp:revision>
  <dcterms:created xsi:type="dcterms:W3CDTF">2016-05-05T18:10:18Z</dcterms:created>
  <dcterms:modified xsi:type="dcterms:W3CDTF">2016-05-06T03:45:20Z</dcterms:modified>
</cp:coreProperties>
</file>