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5" r:id="rId6"/>
    <p:sldId id="275" r:id="rId7"/>
    <p:sldId id="277" r:id="rId8"/>
    <p:sldId id="278" r:id="rId9"/>
    <p:sldId id="269" r:id="rId10"/>
    <p:sldId id="276" r:id="rId11"/>
    <p:sldId id="267" r:id="rId12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8" pos="3839">
          <p15:clr>
            <a:srgbClr val="A4A3A4"/>
          </p15:clr>
        </p15:guide>
        <p15:guide id="9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706" autoAdjust="0"/>
  </p:normalViewPr>
  <p:slideViewPr>
    <p:cSldViewPr showGuides="1">
      <p:cViewPr varScale="1">
        <p:scale>
          <a:sx n="89" d="100"/>
          <a:sy n="89" d="100"/>
        </p:scale>
        <p:origin x="204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060F7B-9920-4F24-BE71-F0E4E3B7B93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38CBC9-AC6B-457D-9F63-4D1AB8E7793E}">
      <dgm:prSet phldrT="[Text]"/>
      <dgm:spPr/>
      <dgm:t>
        <a:bodyPr/>
        <a:lstStyle/>
        <a:p>
          <a:r>
            <a:rPr lang="en-US" dirty="0" smtClean="0"/>
            <a:t>HMSV Hiatus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title="Group A"/>
        </a:ext>
      </dgm:extLst>
    </dgm:pt>
    <dgm:pt modelId="{02DFC051-974F-4AF1-85DB-FFF5F1CCD57A}" type="parTrans" cxnId="{F68BA8B4-E5E5-4A12-9338-5CF5693ADCA2}">
      <dgm:prSet/>
      <dgm:spPr/>
      <dgm:t>
        <a:bodyPr/>
        <a:lstStyle/>
        <a:p>
          <a:endParaRPr lang="en-US"/>
        </a:p>
      </dgm:t>
    </dgm:pt>
    <dgm:pt modelId="{7ACF197E-8A7D-4D14-A941-EE15BE87306C}" type="sibTrans" cxnId="{F68BA8B4-E5E5-4A12-9338-5CF5693ADCA2}">
      <dgm:prSet/>
      <dgm:spPr/>
      <dgm:t>
        <a:bodyPr/>
        <a:lstStyle/>
        <a:p>
          <a:endParaRPr lang="en-US"/>
        </a:p>
      </dgm:t>
    </dgm:pt>
    <dgm:pt modelId="{50789F86-D3CE-4C0B-B830-60161BD38E85}">
      <dgm:prSet phldrT="[Text]" custT="1"/>
      <dgm:spPr/>
      <dgm:t>
        <a:bodyPr/>
        <a:lstStyle/>
        <a:p>
          <a:r>
            <a:rPr lang="en-US" sz="1600" dirty="0" smtClean="0"/>
            <a:t>Distance </a:t>
          </a:r>
          <a:r>
            <a:rPr lang="en-US" sz="1600" baseline="0" dirty="0" smtClean="0"/>
            <a:t>Education</a:t>
          </a:r>
          <a:endParaRPr lang="en-US" sz="1600" baseline="0" dirty="0"/>
        </a:p>
      </dgm:t>
      <dgm:extLst>
        <a:ext uri="{E40237B7-FDA0-4F09-8148-C483321AD2D9}">
          <dgm14:cNvPr xmlns:dgm14="http://schemas.microsoft.com/office/drawing/2010/diagram" id="0" name="" title="Task 1"/>
        </a:ext>
      </dgm:extLst>
    </dgm:pt>
    <dgm:pt modelId="{6D6B568F-9C4B-44DB-A886-035491FEC9C2}" type="parTrans" cxnId="{1593062C-A63F-4042-94C9-FF0880BD82E8}">
      <dgm:prSet/>
      <dgm:spPr/>
      <dgm:t>
        <a:bodyPr/>
        <a:lstStyle/>
        <a:p>
          <a:endParaRPr lang="en-US"/>
        </a:p>
      </dgm:t>
    </dgm:pt>
    <dgm:pt modelId="{775D1C29-7B88-46A3-9FAD-95EFDC006E81}" type="sibTrans" cxnId="{1593062C-A63F-4042-94C9-FF0880BD82E8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Colored circle connected to tasks"/>
        </a:ext>
      </dgm:extLst>
    </dgm:pt>
    <dgm:pt modelId="{87E6D3C0-9C36-4C9B-9EE4-FCB2F172CF62}">
      <dgm:prSet phldrT="[Text]" custT="1"/>
      <dgm:spPr/>
      <dgm:t>
        <a:bodyPr/>
        <a:lstStyle/>
        <a:p>
          <a:r>
            <a:rPr lang="en-US" sz="1600" dirty="0" smtClean="0"/>
            <a:t>Align for Transfer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 title="Task 2"/>
        </a:ext>
      </dgm:extLst>
    </dgm:pt>
    <dgm:pt modelId="{1916856A-C084-48E2-AF18-70269AD79DF2}" type="parTrans" cxnId="{EB3E6C57-F560-450F-B619-F6F67905927D}">
      <dgm:prSet/>
      <dgm:spPr/>
      <dgm:t>
        <a:bodyPr/>
        <a:lstStyle/>
        <a:p>
          <a:endParaRPr lang="en-US"/>
        </a:p>
      </dgm:t>
    </dgm:pt>
    <dgm:pt modelId="{5C1F42F6-070E-4EBA-8EBC-C32D27C49363}" type="sibTrans" cxnId="{EB3E6C57-F560-450F-B619-F6F67905927D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Colored circle connected to tasks"/>
        </a:ext>
      </dgm:extLst>
    </dgm:pt>
    <dgm:pt modelId="{20EB584B-A7B7-43D9-BF6A-2C9338C05B4D}">
      <dgm:prSet phldrT="[Text]" custT="1"/>
      <dgm:spPr/>
      <dgm:t>
        <a:bodyPr/>
        <a:lstStyle/>
        <a:p>
          <a:r>
            <a:rPr lang="en-US" sz="1600" dirty="0" smtClean="0"/>
            <a:t>Partner with Notre Dame</a:t>
          </a:r>
          <a:endParaRPr lang="en-US" sz="1600" dirty="0"/>
        </a:p>
      </dgm:t>
      <dgm:extLst>
        <a:ext uri="{E40237B7-FDA0-4F09-8148-C483321AD2D9}">
          <dgm14:cNvPr xmlns:dgm14="http://schemas.microsoft.com/office/drawing/2010/diagram" id="0" name="" title="Task 3"/>
        </a:ext>
      </dgm:extLst>
    </dgm:pt>
    <dgm:pt modelId="{6E0D28F6-A05C-413F-A991-03D9F094F998}" type="parTrans" cxnId="{FBE6BCEA-0F85-486D-B532-D55CCA25A01D}">
      <dgm:prSet/>
      <dgm:spPr/>
      <dgm:t>
        <a:bodyPr/>
        <a:lstStyle/>
        <a:p>
          <a:endParaRPr lang="en-US"/>
        </a:p>
      </dgm:t>
    </dgm:pt>
    <dgm:pt modelId="{B04B74A7-039D-46F2-A30E-0D07E04CAE1A}" type="sibTrans" cxnId="{FBE6BCEA-0F85-486D-B532-D55CCA25A01D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Colored circle connected to tasks"/>
        </a:ext>
      </dgm:extLst>
    </dgm:pt>
    <dgm:pt modelId="{7E2B8B4E-293F-43EE-AB7D-6598814ECB3C}">
      <dgm:prSet phldrT="[Text]" custT="1"/>
      <dgm:spPr/>
      <dgm:t>
        <a:bodyPr/>
        <a:lstStyle/>
        <a:p>
          <a:r>
            <a:rPr lang="en-US" sz="1600" baseline="0" dirty="0" smtClean="0"/>
            <a:t>TMC </a:t>
          </a:r>
          <a:endParaRPr lang="en-US" sz="1600" baseline="0" dirty="0"/>
        </a:p>
      </dgm:t>
      <dgm:extLst>
        <a:ext uri="{E40237B7-FDA0-4F09-8148-C483321AD2D9}">
          <dgm14:cNvPr xmlns:dgm14="http://schemas.microsoft.com/office/drawing/2010/diagram" id="0" name="" title="Task 4"/>
        </a:ext>
      </dgm:extLst>
    </dgm:pt>
    <dgm:pt modelId="{C9A52CF1-B2E8-4848-8964-6633294F16CC}" type="parTrans" cxnId="{18D120E8-5826-42E7-A890-F4AFB63D3D78}">
      <dgm:prSet/>
      <dgm:spPr/>
      <dgm:t>
        <a:bodyPr/>
        <a:lstStyle/>
        <a:p>
          <a:endParaRPr lang="en-US"/>
        </a:p>
      </dgm:t>
    </dgm:pt>
    <dgm:pt modelId="{03860152-2A6F-476F-91FD-CBA9D7B26338}" type="sibTrans" cxnId="{18D120E8-5826-42E7-A890-F4AFB63D3D78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Colored circle connected to tasks"/>
        </a:ext>
      </dgm:extLst>
    </dgm:pt>
    <dgm:pt modelId="{B0C37B97-914B-49F2-84E5-94B39EF2352F}" type="pres">
      <dgm:prSet presAssocID="{B8060F7B-9920-4F24-BE71-F0E4E3B7B93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BB9C9C-582A-4226-99A2-A6A4B7AD887A}" type="pres">
      <dgm:prSet presAssocID="{AA38CBC9-AC6B-457D-9F63-4D1AB8E7793E}" presName="centerShape" presStyleLbl="node0" presStyleIdx="0" presStyleCnt="1"/>
      <dgm:spPr/>
      <dgm:t>
        <a:bodyPr/>
        <a:lstStyle/>
        <a:p>
          <a:endParaRPr lang="en-US"/>
        </a:p>
      </dgm:t>
    </dgm:pt>
    <dgm:pt modelId="{0B9D5D8D-AE9B-4E3C-8081-7E5A4C702F02}" type="pres">
      <dgm:prSet presAssocID="{50789F86-D3CE-4C0B-B830-60161BD38E85}" presName="node" presStyleLbl="node1" presStyleIdx="0" presStyleCnt="4" custScaleX="108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55371-EE00-4D9C-9546-B5D2DEB3691D}" type="pres">
      <dgm:prSet presAssocID="{50789F86-D3CE-4C0B-B830-60161BD38E85}" presName="dummy" presStyleCnt="0"/>
      <dgm:spPr/>
      <dgm:t>
        <a:bodyPr/>
        <a:lstStyle/>
        <a:p>
          <a:endParaRPr lang="en-US"/>
        </a:p>
      </dgm:t>
    </dgm:pt>
    <dgm:pt modelId="{65DE7562-7D1C-4B0F-8927-12F8E6C5F5AF}" type="pres">
      <dgm:prSet presAssocID="{775D1C29-7B88-46A3-9FAD-95EFDC006E8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C226D9E-C8BD-43C0-B5A7-66592C02513E}" type="pres">
      <dgm:prSet presAssocID="{87E6D3C0-9C36-4C9B-9EE4-FCB2F172CF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93314B-ED13-4B02-B199-BBF658DCCBEE}" type="pres">
      <dgm:prSet presAssocID="{87E6D3C0-9C36-4C9B-9EE4-FCB2F172CF62}" presName="dummy" presStyleCnt="0"/>
      <dgm:spPr/>
      <dgm:t>
        <a:bodyPr/>
        <a:lstStyle/>
        <a:p>
          <a:endParaRPr lang="en-US"/>
        </a:p>
      </dgm:t>
    </dgm:pt>
    <dgm:pt modelId="{22CB3940-637A-4C32-AB7F-CFAD929A59AB}" type="pres">
      <dgm:prSet presAssocID="{5C1F42F6-070E-4EBA-8EBC-C32D27C49363}" presName="sibTrans" presStyleLbl="sibTrans2D1" presStyleIdx="1" presStyleCnt="4"/>
      <dgm:spPr/>
      <dgm:t>
        <a:bodyPr/>
        <a:lstStyle/>
        <a:p>
          <a:endParaRPr lang="en-US"/>
        </a:p>
      </dgm:t>
    </dgm:pt>
    <dgm:pt modelId="{29DFD080-5F1B-4B82-A3B2-DA9D6DF3694E}" type="pres">
      <dgm:prSet presAssocID="{20EB584B-A7B7-43D9-BF6A-2C9338C05B4D}" presName="node" presStyleLbl="node1" presStyleIdx="2" presStyleCnt="4" custScaleX="127427" custScaleY="1170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0BB87F-E2C7-4D7C-BF8F-45EA9A4A93F1}" type="pres">
      <dgm:prSet presAssocID="{20EB584B-A7B7-43D9-BF6A-2C9338C05B4D}" presName="dummy" presStyleCnt="0"/>
      <dgm:spPr/>
      <dgm:t>
        <a:bodyPr/>
        <a:lstStyle/>
        <a:p>
          <a:endParaRPr lang="en-US"/>
        </a:p>
      </dgm:t>
    </dgm:pt>
    <dgm:pt modelId="{53B5DF5F-8B8B-41EF-8531-276CBECDCAB4}" type="pres">
      <dgm:prSet presAssocID="{B04B74A7-039D-46F2-A30E-0D07E04CAE1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3F8C3C3-65FB-486F-82C0-A8478B7022B9}" type="pres">
      <dgm:prSet presAssocID="{7E2B8B4E-293F-43EE-AB7D-6598814ECB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5FDCB9-5F59-4F26-9EF0-749F42DEA7F0}" type="pres">
      <dgm:prSet presAssocID="{7E2B8B4E-293F-43EE-AB7D-6598814ECB3C}" presName="dummy" presStyleCnt="0"/>
      <dgm:spPr/>
      <dgm:t>
        <a:bodyPr/>
        <a:lstStyle/>
        <a:p>
          <a:endParaRPr lang="en-US"/>
        </a:p>
      </dgm:t>
    </dgm:pt>
    <dgm:pt modelId="{FADEA337-AD34-4422-B53A-01423AF1AC8F}" type="pres">
      <dgm:prSet presAssocID="{03860152-2A6F-476F-91FD-CBA9D7B26338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66D10D89-90C6-4D3D-B022-615F34E0F6A8}" type="presOf" srcId="{B8060F7B-9920-4F24-BE71-F0E4E3B7B934}" destId="{B0C37B97-914B-49F2-84E5-94B39EF2352F}" srcOrd="0" destOrd="0" presId="urn:microsoft.com/office/officeart/2005/8/layout/radial6"/>
    <dgm:cxn modelId="{EB3E6C57-F560-450F-B619-F6F67905927D}" srcId="{AA38CBC9-AC6B-457D-9F63-4D1AB8E7793E}" destId="{87E6D3C0-9C36-4C9B-9EE4-FCB2F172CF62}" srcOrd="1" destOrd="0" parTransId="{1916856A-C084-48E2-AF18-70269AD79DF2}" sibTransId="{5C1F42F6-070E-4EBA-8EBC-C32D27C49363}"/>
    <dgm:cxn modelId="{487B127C-E0EE-48AC-AACB-3F827CA01E94}" type="presOf" srcId="{20EB584B-A7B7-43D9-BF6A-2C9338C05B4D}" destId="{29DFD080-5F1B-4B82-A3B2-DA9D6DF3694E}" srcOrd="0" destOrd="0" presId="urn:microsoft.com/office/officeart/2005/8/layout/radial6"/>
    <dgm:cxn modelId="{5F25D665-3021-461A-AA8B-FC4CA49A8593}" type="presOf" srcId="{87E6D3C0-9C36-4C9B-9EE4-FCB2F172CF62}" destId="{1C226D9E-C8BD-43C0-B5A7-66592C02513E}" srcOrd="0" destOrd="0" presId="urn:microsoft.com/office/officeart/2005/8/layout/radial6"/>
    <dgm:cxn modelId="{63BD5587-3071-4797-BB80-7C21100AAD79}" type="presOf" srcId="{03860152-2A6F-476F-91FD-CBA9D7B26338}" destId="{FADEA337-AD34-4422-B53A-01423AF1AC8F}" srcOrd="0" destOrd="0" presId="urn:microsoft.com/office/officeart/2005/8/layout/radial6"/>
    <dgm:cxn modelId="{FBE6BCEA-0F85-486D-B532-D55CCA25A01D}" srcId="{AA38CBC9-AC6B-457D-9F63-4D1AB8E7793E}" destId="{20EB584B-A7B7-43D9-BF6A-2C9338C05B4D}" srcOrd="2" destOrd="0" parTransId="{6E0D28F6-A05C-413F-A991-03D9F094F998}" sibTransId="{B04B74A7-039D-46F2-A30E-0D07E04CAE1A}"/>
    <dgm:cxn modelId="{213B572F-3D42-4865-8468-2B23B55DDDF6}" type="presOf" srcId="{775D1C29-7B88-46A3-9FAD-95EFDC006E81}" destId="{65DE7562-7D1C-4B0F-8927-12F8E6C5F5AF}" srcOrd="0" destOrd="0" presId="urn:microsoft.com/office/officeart/2005/8/layout/radial6"/>
    <dgm:cxn modelId="{50E3B5F1-6595-4ED9-B849-AA5F6C21B078}" type="presOf" srcId="{AA38CBC9-AC6B-457D-9F63-4D1AB8E7793E}" destId="{D2BB9C9C-582A-4226-99A2-A6A4B7AD887A}" srcOrd="0" destOrd="0" presId="urn:microsoft.com/office/officeart/2005/8/layout/radial6"/>
    <dgm:cxn modelId="{9F2E5EDD-E3E4-45F7-937A-24FDB14700F0}" type="presOf" srcId="{50789F86-D3CE-4C0B-B830-60161BD38E85}" destId="{0B9D5D8D-AE9B-4E3C-8081-7E5A4C702F02}" srcOrd="0" destOrd="0" presId="urn:microsoft.com/office/officeart/2005/8/layout/radial6"/>
    <dgm:cxn modelId="{1593062C-A63F-4042-94C9-FF0880BD82E8}" srcId="{AA38CBC9-AC6B-457D-9F63-4D1AB8E7793E}" destId="{50789F86-D3CE-4C0B-B830-60161BD38E85}" srcOrd="0" destOrd="0" parTransId="{6D6B568F-9C4B-44DB-A886-035491FEC9C2}" sibTransId="{775D1C29-7B88-46A3-9FAD-95EFDC006E81}"/>
    <dgm:cxn modelId="{B0853F4E-0D10-4453-BA0F-87D700E6FDEE}" type="presOf" srcId="{7E2B8B4E-293F-43EE-AB7D-6598814ECB3C}" destId="{B3F8C3C3-65FB-486F-82C0-A8478B7022B9}" srcOrd="0" destOrd="0" presId="urn:microsoft.com/office/officeart/2005/8/layout/radial6"/>
    <dgm:cxn modelId="{F68BA8B4-E5E5-4A12-9338-5CF5693ADCA2}" srcId="{B8060F7B-9920-4F24-BE71-F0E4E3B7B934}" destId="{AA38CBC9-AC6B-457D-9F63-4D1AB8E7793E}" srcOrd="0" destOrd="0" parTransId="{02DFC051-974F-4AF1-85DB-FFF5F1CCD57A}" sibTransId="{7ACF197E-8A7D-4D14-A941-EE15BE87306C}"/>
    <dgm:cxn modelId="{3E929F04-D66A-4ADD-A218-BA7B4D2C65EC}" type="presOf" srcId="{B04B74A7-039D-46F2-A30E-0D07E04CAE1A}" destId="{53B5DF5F-8B8B-41EF-8531-276CBECDCAB4}" srcOrd="0" destOrd="0" presId="urn:microsoft.com/office/officeart/2005/8/layout/radial6"/>
    <dgm:cxn modelId="{18D120E8-5826-42E7-A890-F4AFB63D3D78}" srcId="{AA38CBC9-AC6B-457D-9F63-4D1AB8E7793E}" destId="{7E2B8B4E-293F-43EE-AB7D-6598814ECB3C}" srcOrd="3" destOrd="0" parTransId="{C9A52CF1-B2E8-4848-8964-6633294F16CC}" sibTransId="{03860152-2A6F-476F-91FD-CBA9D7B26338}"/>
    <dgm:cxn modelId="{D34E2ED8-ECCD-4FDF-AE76-C792B052F77C}" type="presOf" srcId="{5C1F42F6-070E-4EBA-8EBC-C32D27C49363}" destId="{22CB3940-637A-4C32-AB7F-CFAD929A59AB}" srcOrd="0" destOrd="0" presId="urn:microsoft.com/office/officeart/2005/8/layout/radial6"/>
    <dgm:cxn modelId="{F8374B3E-B514-46DF-94C4-AF94CDD1D72A}" type="presParOf" srcId="{B0C37B97-914B-49F2-84E5-94B39EF2352F}" destId="{D2BB9C9C-582A-4226-99A2-A6A4B7AD887A}" srcOrd="0" destOrd="0" presId="urn:microsoft.com/office/officeart/2005/8/layout/radial6"/>
    <dgm:cxn modelId="{B24EE426-834F-4DD6-9375-8641C6E734A6}" type="presParOf" srcId="{B0C37B97-914B-49F2-84E5-94B39EF2352F}" destId="{0B9D5D8D-AE9B-4E3C-8081-7E5A4C702F02}" srcOrd="1" destOrd="0" presId="urn:microsoft.com/office/officeart/2005/8/layout/radial6"/>
    <dgm:cxn modelId="{57EC5C98-3760-48A4-BD0C-E28EDE5F22FF}" type="presParOf" srcId="{B0C37B97-914B-49F2-84E5-94B39EF2352F}" destId="{E8755371-EE00-4D9C-9546-B5D2DEB3691D}" srcOrd="2" destOrd="0" presId="urn:microsoft.com/office/officeart/2005/8/layout/radial6"/>
    <dgm:cxn modelId="{DC6214C8-ADD9-43F5-A121-F80593085E69}" type="presParOf" srcId="{B0C37B97-914B-49F2-84E5-94B39EF2352F}" destId="{65DE7562-7D1C-4B0F-8927-12F8E6C5F5AF}" srcOrd="3" destOrd="0" presId="urn:microsoft.com/office/officeart/2005/8/layout/radial6"/>
    <dgm:cxn modelId="{0BFC6664-884E-4547-86F8-E6A9DC5E1A2C}" type="presParOf" srcId="{B0C37B97-914B-49F2-84E5-94B39EF2352F}" destId="{1C226D9E-C8BD-43C0-B5A7-66592C02513E}" srcOrd="4" destOrd="0" presId="urn:microsoft.com/office/officeart/2005/8/layout/radial6"/>
    <dgm:cxn modelId="{FD59564E-8456-4C64-90AE-7451B1A61D7B}" type="presParOf" srcId="{B0C37B97-914B-49F2-84E5-94B39EF2352F}" destId="{2E93314B-ED13-4B02-B199-BBF658DCCBEE}" srcOrd="5" destOrd="0" presId="urn:microsoft.com/office/officeart/2005/8/layout/radial6"/>
    <dgm:cxn modelId="{0276C93F-4BAE-4692-9D59-195EFB181D61}" type="presParOf" srcId="{B0C37B97-914B-49F2-84E5-94B39EF2352F}" destId="{22CB3940-637A-4C32-AB7F-CFAD929A59AB}" srcOrd="6" destOrd="0" presId="urn:microsoft.com/office/officeart/2005/8/layout/radial6"/>
    <dgm:cxn modelId="{F6BE7C54-9B84-4439-9F82-6D0300D28E0A}" type="presParOf" srcId="{B0C37B97-914B-49F2-84E5-94B39EF2352F}" destId="{29DFD080-5F1B-4B82-A3B2-DA9D6DF3694E}" srcOrd="7" destOrd="0" presId="urn:microsoft.com/office/officeart/2005/8/layout/radial6"/>
    <dgm:cxn modelId="{26DA9851-5888-41F8-96BD-77CE364289DB}" type="presParOf" srcId="{B0C37B97-914B-49F2-84E5-94B39EF2352F}" destId="{3C0BB87F-E2C7-4D7C-BF8F-45EA9A4A93F1}" srcOrd="8" destOrd="0" presId="urn:microsoft.com/office/officeart/2005/8/layout/radial6"/>
    <dgm:cxn modelId="{11A7C210-57D3-4E8B-A13F-D81817DA0568}" type="presParOf" srcId="{B0C37B97-914B-49F2-84E5-94B39EF2352F}" destId="{53B5DF5F-8B8B-41EF-8531-276CBECDCAB4}" srcOrd="9" destOrd="0" presId="urn:microsoft.com/office/officeart/2005/8/layout/radial6"/>
    <dgm:cxn modelId="{3ECFF003-35BC-40FA-A10D-1D02DA9C3796}" type="presParOf" srcId="{B0C37B97-914B-49F2-84E5-94B39EF2352F}" destId="{B3F8C3C3-65FB-486F-82C0-A8478B7022B9}" srcOrd="10" destOrd="0" presId="urn:microsoft.com/office/officeart/2005/8/layout/radial6"/>
    <dgm:cxn modelId="{78123318-19B9-426D-8D39-6D0354994D24}" type="presParOf" srcId="{B0C37B97-914B-49F2-84E5-94B39EF2352F}" destId="{655FDCB9-5F59-4F26-9EF0-749F42DEA7F0}" srcOrd="11" destOrd="0" presId="urn:microsoft.com/office/officeart/2005/8/layout/radial6"/>
    <dgm:cxn modelId="{AE0E568C-B8D7-44A2-831B-CC304D53E899}" type="presParOf" srcId="{B0C37B97-914B-49F2-84E5-94B39EF2352F}" destId="{FADEA337-AD34-4422-B53A-01423AF1AC8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EA337-AD34-4422-B53A-01423AF1AC8F}">
      <dsp:nvSpPr>
        <dsp:cNvPr id="0" name=""/>
        <dsp:cNvSpPr/>
      </dsp:nvSpPr>
      <dsp:spPr>
        <a:xfrm>
          <a:off x="652117" y="550922"/>
          <a:ext cx="4045005" cy="4045005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5DF5F-8B8B-41EF-8531-276CBECDCAB4}">
      <dsp:nvSpPr>
        <dsp:cNvPr id="0" name=""/>
        <dsp:cNvSpPr/>
      </dsp:nvSpPr>
      <dsp:spPr>
        <a:xfrm>
          <a:off x="652117" y="550922"/>
          <a:ext cx="4045005" cy="4045005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B3940-637A-4C32-AB7F-CFAD929A59AB}">
      <dsp:nvSpPr>
        <dsp:cNvPr id="0" name=""/>
        <dsp:cNvSpPr/>
      </dsp:nvSpPr>
      <dsp:spPr>
        <a:xfrm>
          <a:off x="652117" y="550922"/>
          <a:ext cx="4045005" cy="4045005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E7562-7D1C-4B0F-8927-12F8E6C5F5AF}">
      <dsp:nvSpPr>
        <dsp:cNvPr id="0" name=""/>
        <dsp:cNvSpPr/>
      </dsp:nvSpPr>
      <dsp:spPr>
        <a:xfrm>
          <a:off x="652117" y="550922"/>
          <a:ext cx="4045005" cy="4045005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B9C9C-582A-4226-99A2-A6A4B7AD887A}">
      <dsp:nvSpPr>
        <dsp:cNvPr id="0" name=""/>
        <dsp:cNvSpPr/>
      </dsp:nvSpPr>
      <dsp:spPr>
        <a:xfrm>
          <a:off x="1743465" y="1642270"/>
          <a:ext cx="1862308" cy="18623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HMSV Hiatus</a:t>
          </a:r>
          <a:endParaRPr lang="en-US" sz="3500" kern="1200" dirty="0"/>
        </a:p>
      </dsp:txBody>
      <dsp:txXfrm>
        <a:off x="2016194" y="1914999"/>
        <a:ext cx="1316850" cy="1316850"/>
      </dsp:txXfrm>
    </dsp:sp>
    <dsp:sp modelId="{0B9D5D8D-AE9B-4E3C-8081-7E5A4C702F02}">
      <dsp:nvSpPr>
        <dsp:cNvPr id="0" name=""/>
        <dsp:cNvSpPr/>
      </dsp:nvSpPr>
      <dsp:spPr>
        <a:xfrm>
          <a:off x="1969761" y="-53955"/>
          <a:ext cx="1409717" cy="13036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Distance </a:t>
          </a:r>
          <a:r>
            <a:rPr lang="en-US" sz="1600" kern="1200" baseline="0" dirty="0" smtClean="0"/>
            <a:t>Education</a:t>
          </a:r>
          <a:endParaRPr lang="en-US" sz="1600" kern="1200" baseline="0" dirty="0"/>
        </a:p>
      </dsp:txBody>
      <dsp:txXfrm>
        <a:off x="2176209" y="136955"/>
        <a:ext cx="996821" cy="921796"/>
      </dsp:txXfrm>
    </dsp:sp>
    <dsp:sp modelId="{1C226D9E-C8BD-43C0-B5A7-66592C02513E}">
      <dsp:nvSpPr>
        <dsp:cNvPr id="0" name=""/>
        <dsp:cNvSpPr/>
      </dsp:nvSpPr>
      <dsp:spPr>
        <a:xfrm>
          <a:off x="3998384" y="1921616"/>
          <a:ext cx="1303616" cy="13036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Align for Transfer</a:t>
          </a:r>
          <a:endParaRPr lang="en-US" sz="1600" kern="1200" dirty="0"/>
        </a:p>
      </dsp:txBody>
      <dsp:txXfrm>
        <a:off x="4189294" y="2112526"/>
        <a:ext cx="921796" cy="921796"/>
      </dsp:txXfrm>
    </dsp:sp>
    <dsp:sp modelId="{29DFD080-5F1B-4B82-A3B2-DA9D6DF3694E}">
      <dsp:nvSpPr>
        <dsp:cNvPr id="0" name=""/>
        <dsp:cNvSpPr/>
      </dsp:nvSpPr>
      <dsp:spPr>
        <a:xfrm>
          <a:off x="1844040" y="3786238"/>
          <a:ext cx="1661158" cy="1525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Partner with Notre Dame</a:t>
          </a:r>
          <a:endParaRPr lang="en-US" sz="1600" kern="1200" dirty="0"/>
        </a:p>
      </dsp:txBody>
      <dsp:txXfrm>
        <a:off x="2087311" y="4009645"/>
        <a:ext cx="1174616" cy="1078703"/>
      </dsp:txXfrm>
    </dsp:sp>
    <dsp:sp modelId="{B3F8C3C3-65FB-486F-82C0-A8478B7022B9}">
      <dsp:nvSpPr>
        <dsp:cNvPr id="0" name=""/>
        <dsp:cNvSpPr/>
      </dsp:nvSpPr>
      <dsp:spPr>
        <a:xfrm>
          <a:off x="47239" y="1921616"/>
          <a:ext cx="1303616" cy="13036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baseline="0" dirty="0" smtClean="0"/>
            <a:t>TMC </a:t>
          </a:r>
          <a:endParaRPr lang="en-US" sz="1600" kern="1200" baseline="0" dirty="0"/>
        </a:p>
      </dsp:txBody>
      <dsp:txXfrm>
        <a:off x="238149" y="2112526"/>
        <a:ext cx="921796" cy="921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9/14/2017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9/14/2017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Human Services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Cañada </a:t>
            </a:r>
            <a:r>
              <a:rPr lang="en-US" dirty="0" err="1" smtClean="0"/>
              <a:t>Coll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8978-D2C8-4215-BCBA-9C0FE5122BE5}" type="datetime1">
              <a:rPr lang="en-US" smtClean="0"/>
              <a:t>9/14/2017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smtClean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180A9-7C9A-436E-AD08-5A1C85695662}" type="datetime1">
              <a:rPr lang="en-US" smtClean="0"/>
              <a:t>9/14/2017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41B7-5635-422C-9B80-F9FDD1176C68}" type="datetime1">
              <a:rPr lang="en-US" smtClean="0"/>
              <a:t>9/14/2017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00A-0007-4D41-B47E-E00E5FE6855E}" type="datetime1">
              <a:rPr lang="en-US" smtClean="0"/>
              <a:t>9/14/2017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618C-5892-4734-AC72-870E63037DE9}" type="datetime1">
              <a:rPr lang="en-US" smtClean="0"/>
              <a:t>9/14/2017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B3C30-D05D-4C82-AFE6-639ED4016F78}" type="datetime1">
              <a:rPr lang="en-US" smtClean="0"/>
              <a:t>9/14/2017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EC2D-78B7-4555-9938-BFEBB524E6A2}" type="datetime1">
              <a:rPr lang="en-US" smtClean="0"/>
              <a:t>9/14/2017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5D86-D8A1-4EAF-A7C5-04569EFD1F08}" type="datetime1">
              <a:rPr lang="en-US" smtClean="0"/>
              <a:t>9/14/2017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E70EB-DDB9-429F-9162-83056B799F6D}" type="datetime1">
              <a:rPr lang="en-US" smtClean="0"/>
              <a:t>9/14/2017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5E6E-BC29-49FE-9FA3-261D69ACF57C}" type="datetime1">
              <a:rPr lang="en-US" smtClean="0"/>
              <a:t>9/14/2017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IPC - September 15 2017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8A68D4-6B65-48B1-8A3A-C2A9253CE471}" type="datetime1">
              <a:rPr lang="en-US" smtClean="0"/>
              <a:t>9/14/2017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Cañada College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Decrease in enrollment (census) from 2014 to 2017 of 60.1%</a:t>
            </a: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72484"/>
              </p:ext>
            </p:extLst>
          </p:nvPr>
        </p:nvGraphicFramePr>
        <p:xfrm>
          <a:off x="1217612" y="2667000"/>
          <a:ext cx="9143999" cy="327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3279">
                  <a:extLst>
                    <a:ext uri="{9D8B030D-6E8A-4147-A177-3AD203B41FA5}">
                      <a16:colId xmlns:a16="http://schemas.microsoft.com/office/drawing/2014/main" val="2037047543"/>
                    </a:ext>
                  </a:extLst>
                </a:gridCol>
                <a:gridCol w="1423352">
                  <a:extLst>
                    <a:ext uri="{9D8B030D-6E8A-4147-A177-3AD203B41FA5}">
                      <a16:colId xmlns:a16="http://schemas.microsoft.com/office/drawing/2014/main" val="3185843258"/>
                    </a:ext>
                  </a:extLst>
                </a:gridCol>
                <a:gridCol w="1337217">
                  <a:extLst>
                    <a:ext uri="{9D8B030D-6E8A-4147-A177-3AD203B41FA5}">
                      <a16:colId xmlns:a16="http://schemas.microsoft.com/office/drawing/2014/main" val="1567597609"/>
                    </a:ext>
                  </a:extLst>
                </a:gridCol>
                <a:gridCol w="1196411">
                  <a:extLst>
                    <a:ext uri="{9D8B030D-6E8A-4147-A177-3AD203B41FA5}">
                      <a16:colId xmlns:a16="http://schemas.microsoft.com/office/drawing/2014/main" val="833449273"/>
                    </a:ext>
                  </a:extLst>
                </a:gridCol>
                <a:gridCol w="1281872">
                  <a:extLst>
                    <a:ext uri="{9D8B030D-6E8A-4147-A177-3AD203B41FA5}">
                      <a16:colId xmlns:a16="http://schemas.microsoft.com/office/drawing/2014/main" val="3500387472"/>
                    </a:ext>
                  </a:extLst>
                </a:gridCol>
                <a:gridCol w="1281868">
                  <a:extLst>
                    <a:ext uri="{9D8B030D-6E8A-4147-A177-3AD203B41FA5}">
                      <a16:colId xmlns:a16="http://schemas.microsoft.com/office/drawing/2014/main" val="3132304910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Enrollments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2014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2016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2017*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% Change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62821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Cañada College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15,673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14,980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</a:t>
                      </a:r>
                      <a:r>
                        <a:rPr lang="en-US" sz="1800" u="none" strike="noStrike" dirty="0" smtClean="0">
                          <a:effectLst/>
                        </a:rPr>
                        <a:t>13,861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12,695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19.0%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17639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Business, Design, Workforce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3,736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3,472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</a:t>
                      </a:r>
                      <a:r>
                        <a:rPr lang="en-US" sz="1800" u="none" strike="noStrike" dirty="0" smtClean="0">
                          <a:effectLst/>
                        </a:rPr>
                        <a:t>3,184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2,854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23.6%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92371"/>
                  </a:ext>
                </a:extLst>
              </a:tr>
              <a:tr h="819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HMSV Program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163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 124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</a:t>
                      </a:r>
                      <a:r>
                        <a:rPr lang="en-US" sz="1800" u="none" strike="noStrike" dirty="0" smtClean="0">
                          <a:effectLst/>
                        </a:rPr>
                        <a:t>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           65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60.1%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8521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 // *as of 9/11/2017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Decrease in LOAD from fall 2014 to fall 2017 of 70.5%</a:t>
            </a: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48588"/>
              </p:ext>
            </p:extLst>
          </p:nvPr>
        </p:nvGraphicFramePr>
        <p:xfrm>
          <a:off x="1217611" y="2666998"/>
          <a:ext cx="9144001" cy="312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5399">
                  <a:extLst>
                    <a:ext uri="{9D8B030D-6E8A-4147-A177-3AD203B41FA5}">
                      <a16:colId xmlns:a16="http://schemas.microsoft.com/office/drawing/2014/main" val="2037047543"/>
                    </a:ext>
                  </a:extLst>
                </a:gridCol>
                <a:gridCol w="1271558">
                  <a:extLst>
                    <a:ext uri="{9D8B030D-6E8A-4147-A177-3AD203B41FA5}">
                      <a16:colId xmlns:a16="http://schemas.microsoft.com/office/drawing/2014/main" val="3185843258"/>
                    </a:ext>
                  </a:extLst>
                </a:gridCol>
                <a:gridCol w="1271558">
                  <a:extLst>
                    <a:ext uri="{9D8B030D-6E8A-4147-A177-3AD203B41FA5}">
                      <a16:colId xmlns:a16="http://schemas.microsoft.com/office/drawing/2014/main" val="1567597609"/>
                    </a:ext>
                  </a:extLst>
                </a:gridCol>
                <a:gridCol w="1271558">
                  <a:extLst>
                    <a:ext uri="{9D8B030D-6E8A-4147-A177-3AD203B41FA5}">
                      <a16:colId xmlns:a16="http://schemas.microsoft.com/office/drawing/2014/main" val="833449273"/>
                    </a:ext>
                  </a:extLst>
                </a:gridCol>
                <a:gridCol w="1121964">
                  <a:extLst>
                    <a:ext uri="{9D8B030D-6E8A-4147-A177-3AD203B41FA5}">
                      <a16:colId xmlns:a16="http://schemas.microsoft.com/office/drawing/2014/main" val="3500387472"/>
                    </a:ext>
                  </a:extLst>
                </a:gridCol>
                <a:gridCol w="1121964">
                  <a:extLst>
                    <a:ext uri="{9D8B030D-6E8A-4147-A177-3AD203B41FA5}">
                      <a16:colId xmlns:a16="http://schemas.microsoft.com/office/drawing/2014/main" val="3132304910"/>
                    </a:ext>
                  </a:extLst>
                </a:gridCol>
              </a:tblGrid>
              <a:tr h="781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Load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2017*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62821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Cañada College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495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483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471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917639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Business, Design, Workforce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430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455 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435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192371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HMSV Program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458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344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267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135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70.5%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85215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 // * as of 9/11/2017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94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803" y="533400"/>
            <a:ext cx="8686801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Job </a:t>
            </a:r>
            <a:r>
              <a:rPr lang="en-US" dirty="0"/>
              <a:t>T</a:t>
            </a:r>
            <a:r>
              <a:rPr lang="en-US" dirty="0" smtClean="0"/>
              <a:t>itles &amp; Education Required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1319434"/>
              </p:ext>
            </p:extLst>
          </p:nvPr>
        </p:nvGraphicFramePr>
        <p:xfrm>
          <a:off x="1275953" y="1299218"/>
          <a:ext cx="5809059" cy="5025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9059">
                  <a:extLst>
                    <a:ext uri="{9D8B030D-6E8A-4147-A177-3AD203B41FA5}">
                      <a16:colId xmlns:a16="http://schemas.microsoft.com/office/drawing/2014/main" val="2616897892"/>
                    </a:ext>
                  </a:extLst>
                </a:gridCol>
              </a:tblGrid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Rehabilitation Counselors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595065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Marriage and Family Therapists</a:t>
                      </a:r>
                      <a:endParaRPr lang="en-US" sz="18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2063970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Healthcare Social Workers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2846492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Substance Abuse and Behavioral Disorder Counselors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1491227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Probation Officers and Correctional Treatment Specialists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6697408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Mental Health and Substance Abuse Social Workers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0133463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Child, Family, and School Social Workers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54762198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rtl="0" fontAlgn="ctr" latinLnBrk="1"/>
                      <a:r>
                        <a:rPr lang="en-US" sz="1800" u="none" strike="noStrike">
                          <a:effectLst/>
                        </a:rPr>
                        <a:t>Social and Human Service Assistants 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7534244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rtl="0" fontAlgn="ctr" latinLnBrk="1"/>
                      <a:r>
                        <a:rPr lang="en-US" sz="1800" u="none" strike="noStrike" dirty="0">
                          <a:effectLst/>
                        </a:rPr>
                        <a:t>Eligibility Interviewers, Government Programs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1504471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6129666"/>
              </p:ext>
            </p:extLst>
          </p:nvPr>
        </p:nvGraphicFramePr>
        <p:xfrm>
          <a:off x="7085012" y="1299216"/>
          <a:ext cx="3886200" cy="5025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280873787"/>
                    </a:ext>
                  </a:extLst>
                </a:gridCol>
              </a:tblGrid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Master's degree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2500289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Master's degree</a:t>
                      </a:r>
                      <a:endParaRPr lang="en-US" sz="1800" b="0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4389343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Master's degree</a:t>
                      </a:r>
                      <a:endParaRPr lang="en-US" sz="18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7050448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Bachelor's degree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973028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Bachelor's degree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4916602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rgbClr val="0070C0"/>
                          </a:solidFill>
                          <a:effectLst/>
                        </a:rPr>
                        <a:t>Bachelor's degree</a:t>
                      </a:r>
                      <a:endParaRPr lang="en-US" sz="1800" b="0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651145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Bachelor's degree</a:t>
                      </a:r>
                      <a:endParaRPr lang="en-US" sz="18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0068916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High school diploma or equivalent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9842751"/>
                  </a:ext>
                </a:extLst>
              </a:tr>
              <a:tr h="558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High school diploma or equivalent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6771502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0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894" y="533400"/>
            <a:ext cx="8686801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Projected Growth (2017 – 2027) </a:t>
            </a:r>
            <a:br>
              <a:rPr lang="en-US" dirty="0" smtClean="0"/>
            </a:br>
            <a:r>
              <a:rPr lang="en-US" dirty="0" smtClean="0"/>
              <a:t>and Annual Salary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2941585"/>
              </p:ext>
            </p:extLst>
          </p:nvPr>
        </p:nvGraphicFramePr>
        <p:xfrm>
          <a:off x="1273177" y="1828802"/>
          <a:ext cx="6106315" cy="4468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6315">
                  <a:extLst>
                    <a:ext uri="{9D8B030D-6E8A-4147-A177-3AD203B41FA5}">
                      <a16:colId xmlns:a16="http://schemas.microsoft.com/office/drawing/2014/main" val="735356047"/>
                    </a:ext>
                  </a:extLst>
                </a:gridCol>
              </a:tblGrid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Eligibility Interviewers, Government </a:t>
                      </a:r>
                      <a:r>
                        <a:rPr lang="en-US" sz="1800" u="none" strike="noStrike" dirty="0" smtClean="0">
                          <a:effectLst/>
                        </a:rPr>
                        <a:t>Programs (HS)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1711336"/>
                  </a:ext>
                </a:extLst>
              </a:tr>
              <a:tr h="58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Probation Officers and Correctional Treatment </a:t>
                      </a:r>
                      <a:r>
                        <a:rPr lang="en-US" sz="1800" u="none" strike="noStrike" dirty="0" smtClean="0">
                          <a:effectLst/>
                        </a:rPr>
                        <a:t>Specialists (BA)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527549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Marriage and Family </a:t>
                      </a:r>
                      <a:r>
                        <a:rPr lang="en-US" sz="1800" u="none" strike="noStrike" dirty="0" smtClean="0">
                          <a:effectLst/>
                        </a:rPr>
                        <a:t>Therapists (MA)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8153761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Child, Family, and School Social </a:t>
                      </a:r>
                      <a:r>
                        <a:rPr lang="en-US" sz="1800" u="none" strike="noStrike" dirty="0" smtClean="0">
                          <a:effectLst/>
                        </a:rPr>
                        <a:t>Workers (BA)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4907880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Substance Abuse and Behavioral Disorder </a:t>
                      </a:r>
                      <a:r>
                        <a:rPr lang="en-US" sz="1800" u="none" strike="noStrike" dirty="0" smtClean="0">
                          <a:effectLst/>
                        </a:rPr>
                        <a:t>Counselors (BA)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8837902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Mental Health and Substance Abuse Social </a:t>
                      </a:r>
                      <a:r>
                        <a:rPr lang="en-US" sz="1800" u="none" strike="noStrike" dirty="0" smtClean="0">
                          <a:effectLst/>
                        </a:rPr>
                        <a:t>Workers (BA)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6675934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Social and Human Service </a:t>
                      </a:r>
                      <a:r>
                        <a:rPr lang="en-US" sz="1800" u="none" strike="noStrike" dirty="0" smtClean="0">
                          <a:effectLst/>
                        </a:rPr>
                        <a:t>Assistants (HS)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0984739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>
                          <a:effectLst/>
                        </a:rPr>
                        <a:t>Rehabilitation Counselors (MA)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8691040"/>
                  </a:ext>
                </a:extLst>
              </a:tr>
              <a:tr h="485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Healthcare Social </a:t>
                      </a:r>
                      <a:r>
                        <a:rPr lang="en-US" sz="1800" u="none" strike="noStrike" dirty="0" smtClean="0">
                          <a:effectLst/>
                        </a:rPr>
                        <a:t>Workers (MA)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4973770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6551198"/>
              </p:ext>
            </p:extLst>
          </p:nvPr>
        </p:nvGraphicFramePr>
        <p:xfrm>
          <a:off x="7379493" y="1828802"/>
          <a:ext cx="2905919" cy="44588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4501">
                  <a:extLst>
                    <a:ext uri="{9D8B030D-6E8A-4147-A177-3AD203B41FA5}">
                      <a16:colId xmlns:a16="http://schemas.microsoft.com/office/drawing/2014/main" val="2483968058"/>
                    </a:ext>
                  </a:extLst>
                </a:gridCol>
                <a:gridCol w="1591418">
                  <a:extLst>
                    <a:ext uri="{9D8B030D-6E8A-4147-A177-3AD203B41FA5}">
                      <a16:colId xmlns:a16="http://schemas.microsoft.com/office/drawing/2014/main" val="4247901438"/>
                    </a:ext>
                  </a:extLst>
                </a:gridCol>
              </a:tblGrid>
              <a:tr h="496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$56,600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2847648"/>
                  </a:ext>
                </a:extLst>
              </a:tr>
              <a:tr h="570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$83,604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1910796"/>
                  </a:ext>
                </a:extLst>
              </a:tr>
              <a:tr h="496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8%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$57,926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6083461"/>
                  </a:ext>
                </a:extLst>
              </a:tr>
              <a:tr h="4941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12%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$53,776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974412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15%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$50,213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0638821"/>
                  </a:ext>
                </a:extLst>
              </a:tr>
              <a:tr h="496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17%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$61,568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4684949"/>
                  </a:ext>
                </a:extLst>
              </a:tr>
              <a:tr h="496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24%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$43,238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0725792"/>
                  </a:ext>
                </a:extLst>
              </a:tr>
              <a:tr h="4548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26%</a:t>
                      </a:r>
                      <a:endParaRPr lang="en-US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$39,091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8472236"/>
                  </a:ext>
                </a:extLst>
              </a:tr>
              <a:tr h="4964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36%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$78,811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8535191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8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582" y="381000"/>
            <a:ext cx="8686800" cy="990600"/>
          </a:xfrm>
        </p:spPr>
        <p:txBody>
          <a:bodyPr/>
          <a:lstStyle/>
          <a:p>
            <a:r>
              <a:rPr lang="en-US" dirty="0" smtClean="0"/>
              <a:t>Promotions / Marketing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1524000"/>
            <a:ext cx="10439398" cy="5105400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900" dirty="0"/>
              <a:t>New department and National Family Development Credentials Program brochures </a:t>
            </a:r>
            <a:endParaRPr lang="en-US" sz="29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900" dirty="0" smtClean="0"/>
              <a:t>HMSV department postcards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900" dirty="0"/>
              <a:t>Advertisements on digital displays across campus and at Menlo </a:t>
            </a:r>
            <a:r>
              <a:rPr lang="en-US" sz="2900" dirty="0" smtClean="0"/>
              <a:t>Park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900" dirty="0"/>
              <a:t>Flyers advertising classes posted on campus, online, </a:t>
            </a:r>
            <a:r>
              <a:rPr lang="en-US" sz="2900" dirty="0" smtClean="0"/>
              <a:t>college </a:t>
            </a:r>
            <a:r>
              <a:rPr lang="en-US" sz="2900" dirty="0"/>
              <a:t>counselors </a:t>
            </a:r>
            <a:endParaRPr lang="en-US" sz="29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900" dirty="0"/>
              <a:t>Updated </a:t>
            </a:r>
            <a:r>
              <a:rPr lang="en-US" sz="2900" dirty="0" smtClean="0"/>
              <a:t>HMSV department website</a:t>
            </a:r>
            <a:endParaRPr lang="en-US" sz="2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990600"/>
          </a:xfrm>
        </p:spPr>
        <p:txBody>
          <a:bodyPr/>
          <a:lstStyle/>
          <a:p>
            <a:r>
              <a:rPr lang="en-US" dirty="0" smtClean="0"/>
              <a:t>Promotions / Marketing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1524000"/>
            <a:ext cx="10439398" cy="51054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Promotional video with Kingston Media on Student Success Story of Blanca Medina (</a:t>
            </a:r>
            <a:r>
              <a:rPr lang="en-US" sz="2800" dirty="0" smtClean="0"/>
              <a:t>not released yet)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Outreach </a:t>
            </a:r>
            <a:r>
              <a:rPr lang="en-US" sz="2800" dirty="0"/>
              <a:t>for program recruitment - tabling and community organization </a:t>
            </a:r>
            <a:r>
              <a:rPr lang="en-US" sz="2800" dirty="0" smtClean="0"/>
              <a:t>events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O</a:t>
            </a:r>
            <a:r>
              <a:rPr lang="en-US" sz="2800" dirty="0" smtClean="0"/>
              <a:t>utreach </a:t>
            </a:r>
            <a:r>
              <a:rPr lang="en-US" sz="2800" dirty="0"/>
              <a:t>to target specific organizations in the </a:t>
            </a:r>
            <a:r>
              <a:rPr lang="en-US" sz="2800" dirty="0" smtClean="0"/>
              <a:t>community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Extensive research -</a:t>
            </a:r>
            <a:r>
              <a:rPr lang="en-US" sz="2800" dirty="0" smtClean="0"/>
              <a:t> </a:t>
            </a:r>
            <a:r>
              <a:rPr lang="en-US" sz="2800" dirty="0"/>
              <a:t>other HMSV Programs in the Bay Area </a:t>
            </a:r>
            <a:endParaRPr lang="en-US" sz="28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/>
              <a:t>Sent industry survey to program completers (2011-2017)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86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 Ideas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2812" y="2133600"/>
            <a:ext cx="4251960" cy="4191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Hiatus of Program </a:t>
            </a:r>
            <a:endParaRPr lang="en-US" sz="2400" dirty="0"/>
          </a:p>
          <a:p>
            <a:r>
              <a:rPr lang="en-US" sz="2400" dirty="0" smtClean="0"/>
              <a:t>Distance Education added to curriculum</a:t>
            </a:r>
            <a:endParaRPr lang="en-US" sz="2400" dirty="0"/>
          </a:p>
          <a:p>
            <a:r>
              <a:rPr lang="en-US" sz="2400" dirty="0" smtClean="0"/>
              <a:t>TMC – Social Work and Human Services</a:t>
            </a:r>
          </a:p>
          <a:p>
            <a:r>
              <a:rPr lang="en-US" sz="2400" dirty="0" smtClean="0"/>
              <a:t>Partner with Notre Dame de Namur</a:t>
            </a:r>
          </a:p>
          <a:p>
            <a:r>
              <a:rPr lang="en-US" sz="2400" dirty="0" smtClean="0"/>
              <a:t>Align Transfer with CSU</a:t>
            </a:r>
            <a:endParaRPr lang="en-US" sz="2400" dirty="0"/>
          </a:p>
        </p:txBody>
      </p:sp>
      <p:graphicFrame>
        <p:nvGraphicFramePr>
          <p:cNvPr id="8" name="Content Placeholder 7" descr="Radial cycle shows the relationship between 4 tasks to a group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8731661"/>
              </p:ext>
            </p:extLst>
          </p:nvPr>
        </p:nvGraphicFramePr>
        <p:xfrm>
          <a:off x="5317172" y="1066800"/>
          <a:ext cx="534924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IPC - September 15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contrast presentation (widescreen).potx" id="{79BDEE8A-06BD-4498-8DA2-039F108111A7}" vid="{371B0C30-7F71-4EED-A6A3-8F238779D534}"/>
    </a:ext>
  </a:extLst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http://purl.org/dc/terms/"/>
    <ds:schemaRef ds:uri="40262f94-9f35-4ac3-9a90-690165a166b7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a4f35948-e619-41b3-aa29-22878b09cfd2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contrast presentation (widescreen)</Template>
  <TotalTime>512</TotalTime>
  <Words>503</Words>
  <Application>Microsoft Office PowerPoint</Application>
  <PresentationFormat>Custom</PresentationFormat>
  <Paragraphs>140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</vt:lpstr>
      <vt:lpstr>Franklin Gothic Medium</vt:lpstr>
      <vt:lpstr>Business Contrast 16x9</vt:lpstr>
      <vt:lpstr>Human Services</vt:lpstr>
      <vt:lpstr>Findings</vt:lpstr>
      <vt:lpstr>Findings</vt:lpstr>
      <vt:lpstr>Job Titles &amp; Education Required </vt:lpstr>
      <vt:lpstr>Projected Growth (2017 – 2027)  and Annual Salary </vt:lpstr>
      <vt:lpstr>Promotions / Marketing</vt:lpstr>
      <vt:lpstr>Promotions / Marketing</vt:lpstr>
      <vt:lpstr>Brainstorming Ideas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Cabrera, Leonor</dc:creator>
  <cp:lastModifiedBy>Cabrera, Leonor</cp:lastModifiedBy>
  <cp:revision>32</cp:revision>
  <cp:lastPrinted>2017-09-15T01:27:19Z</cp:lastPrinted>
  <dcterms:created xsi:type="dcterms:W3CDTF">2017-09-13T19:01:08Z</dcterms:created>
  <dcterms:modified xsi:type="dcterms:W3CDTF">2017-09-15T01:28:32Z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