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6" r:id="rId3"/>
    <p:sldId id="257" r:id="rId4"/>
    <p:sldId id="270" r:id="rId5"/>
    <p:sldId id="267" r:id="rId6"/>
    <p:sldId id="268" r:id="rId7"/>
    <p:sldId id="273" r:id="rId8"/>
    <p:sldId id="272" r:id="rId9"/>
    <p:sldId id="277" r:id="rId10"/>
    <p:sldId id="269" r:id="rId11"/>
    <p:sldId id="274" r:id="rId12"/>
    <p:sldId id="275" r:id="rId13"/>
    <p:sldId id="27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512"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76" autoAdjust="0"/>
    <p:restoredTop sz="94660"/>
  </p:normalViewPr>
  <p:slideViewPr>
    <p:cSldViewPr snapToGrid="0">
      <p:cViewPr varScale="1">
        <p:scale>
          <a:sx n="83" d="100"/>
          <a:sy n="83" d="100"/>
        </p:scale>
        <p:origin x="224" y="504"/>
      </p:cViewPr>
      <p:guideLst>
        <p:guide pos="7512"/>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12C5E-5ECA-4B7C-8FF5-B46AC71EF330}" type="datetimeFigureOut">
              <a:rPr lang="en-US" smtClean="0"/>
              <a:t>5/2/17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C6874-87D3-4708-86B1-114C1FEE74C4}" type="datetimeFigureOut">
              <a:rPr lang="en-US" smtClean="0"/>
              <a:t>5/2/17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3</a:t>
            </a:fld>
            <a:endParaRPr lang="en-US" dirty="0"/>
          </a:p>
        </p:txBody>
      </p:sp>
    </p:spTree>
    <p:extLst>
      <p:ext uri="{BB962C8B-B14F-4D97-AF65-F5344CB8AC3E}">
        <p14:creationId xmlns:p14="http://schemas.microsoft.com/office/powerpoint/2010/main" val="344078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13</a:t>
            </a:fld>
            <a:endParaRPr lang="en-US" dirty="0"/>
          </a:p>
        </p:txBody>
      </p:sp>
    </p:spTree>
    <p:extLst>
      <p:ext uri="{BB962C8B-B14F-4D97-AF65-F5344CB8AC3E}">
        <p14:creationId xmlns:p14="http://schemas.microsoft.com/office/powerpoint/2010/main" val="63296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14</a:t>
            </a:fld>
            <a:endParaRPr lang="en-US" dirty="0"/>
          </a:p>
        </p:txBody>
      </p:sp>
    </p:spTree>
    <p:extLst>
      <p:ext uri="{BB962C8B-B14F-4D97-AF65-F5344CB8AC3E}">
        <p14:creationId xmlns:p14="http://schemas.microsoft.com/office/powerpoint/2010/main" val="11854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4</a:t>
            </a:fld>
            <a:endParaRPr lang="en-US" dirty="0"/>
          </a:p>
        </p:txBody>
      </p:sp>
    </p:spTree>
    <p:extLst>
      <p:ext uri="{BB962C8B-B14F-4D97-AF65-F5344CB8AC3E}">
        <p14:creationId xmlns:p14="http://schemas.microsoft.com/office/powerpoint/2010/main" val="106333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5</a:t>
            </a:fld>
            <a:endParaRPr lang="en-US" dirty="0"/>
          </a:p>
        </p:txBody>
      </p:sp>
    </p:spTree>
    <p:extLst>
      <p:ext uri="{BB962C8B-B14F-4D97-AF65-F5344CB8AC3E}">
        <p14:creationId xmlns:p14="http://schemas.microsoft.com/office/powerpoint/2010/main" val="92397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dirty="0"/>
          </a:p>
        </p:txBody>
      </p:sp>
    </p:spTree>
    <p:extLst>
      <p:ext uri="{BB962C8B-B14F-4D97-AF65-F5344CB8AC3E}">
        <p14:creationId xmlns:p14="http://schemas.microsoft.com/office/powerpoint/2010/main" val="212061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dirty="0"/>
          </a:p>
        </p:txBody>
      </p:sp>
    </p:spTree>
    <p:extLst>
      <p:ext uri="{BB962C8B-B14F-4D97-AF65-F5344CB8AC3E}">
        <p14:creationId xmlns:p14="http://schemas.microsoft.com/office/powerpoint/2010/main" val="164417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dirty="0"/>
          </a:p>
        </p:txBody>
      </p:sp>
    </p:spTree>
    <p:extLst>
      <p:ext uri="{BB962C8B-B14F-4D97-AF65-F5344CB8AC3E}">
        <p14:creationId xmlns:p14="http://schemas.microsoft.com/office/powerpoint/2010/main" val="205096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dirty="0"/>
          </a:p>
        </p:txBody>
      </p:sp>
    </p:spTree>
    <p:extLst>
      <p:ext uri="{BB962C8B-B14F-4D97-AF65-F5344CB8AC3E}">
        <p14:creationId xmlns:p14="http://schemas.microsoft.com/office/powerpoint/2010/main" val="131337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dirty="0"/>
          </a:p>
        </p:txBody>
      </p:sp>
    </p:spTree>
    <p:extLst>
      <p:ext uri="{BB962C8B-B14F-4D97-AF65-F5344CB8AC3E}">
        <p14:creationId xmlns:p14="http://schemas.microsoft.com/office/powerpoint/2010/main" val="104132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12</a:t>
            </a:fld>
            <a:endParaRPr lang="en-US" dirty="0"/>
          </a:p>
        </p:txBody>
      </p:sp>
    </p:spTree>
    <p:extLst>
      <p:ext uri="{BB962C8B-B14F-4D97-AF65-F5344CB8AC3E}">
        <p14:creationId xmlns:p14="http://schemas.microsoft.com/office/powerpoint/2010/main" val="152003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341C4-3268-4241-9C56-054F2F7015E6}"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341C4-3268-4241-9C56-054F2F7015E6}"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341C4-3268-4241-9C56-054F2F7015E6}"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341C4-3268-4241-9C56-054F2F7015E6}"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C341C4-3268-4241-9C56-054F2F7015E6}"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341C4-3268-4241-9C56-054F2F7015E6}" type="datetimeFigureOut">
              <a:rPr lang="en-US" smtClean="0"/>
              <a:t>5/2/17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341C4-3268-4241-9C56-054F2F7015E6}" type="datetimeFigureOut">
              <a:rPr lang="en-US" smtClean="0"/>
              <a:t>5/2/17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5/2/17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5/2/17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524" y="1376172"/>
            <a:ext cx="9140952" cy="4105656"/>
          </a:xfrm>
          <a:prstGeom prst="rect">
            <a:avLst/>
          </a:prstGeom>
        </p:spPr>
      </p:pic>
    </p:spTree>
    <p:extLst>
      <p:ext uri="{BB962C8B-B14F-4D97-AF65-F5344CB8AC3E}">
        <p14:creationId xmlns:p14="http://schemas.microsoft.com/office/powerpoint/2010/main" val="1988831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7"/>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Advisory Board Meeting</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
        <p:nvSpPr>
          <p:cNvPr id="14" name="Content Placeholder 13"/>
          <p:cNvSpPr>
            <a:spLocks noGrp="1"/>
          </p:cNvSpPr>
          <p:nvPr>
            <p:ph idx="1"/>
          </p:nvPr>
        </p:nvSpPr>
        <p:spPr>
          <a:xfrm>
            <a:off x="5324671" y="1167880"/>
            <a:ext cx="6197082" cy="4352544"/>
          </a:xfrm>
        </p:spPr>
        <p:txBody>
          <a:bodyPr/>
          <a:lstStyle/>
          <a:p>
            <a:pPr marL="0" indent="0">
              <a:buNone/>
            </a:pPr>
            <a:endParaRPr lang="en-US" sz="2400" dirty="0" smtClean="0">
              <a:latin typeface="Garamond" panose="02020404030301010803" pitchFamily="18" charset="0"/>
            </a:endParaRPr>
          </a:p>
          <a:p>
            <a:r>
              <a:rPr lang="en-US" sz="2400" dirty="0" smtClean="0">
                <a:latin typeface="Garamond" panose="02020404030301010803" pitchFamily="18" charset="0"/>
              </a:rPr>
              <a:t>Attended by representatives of: El </a:t>
            </a:r>
            <a:r>
              <a:rPr lang="en-US" sz="2400" dirty="0" smtClean="0">
                <a:latin typeface="Garamond" panose="02020404030301010803" pitchFamily="18" charset="0"/>
              </a:rPr>
              <a:t>Concilio, </a:t>
            </a:r>
            <a:r>
              <a:rPr lang="en-US" sz="2400" dirty="0" smtClean="0">
                <a:latin typeface="Garamond" panose="02020404030301010803" pitchFamily="18" charset="0"/>
              </a:rPr>
              <a:t>Hip Housing, RSVP</a:t>
            </a:r>
          </a:p>
          <a:p>
            <a:r>
              <a:rPr lang="en-US" sz="2400" dirty="0" smtClean="0">
                <a:latin typeface="Garamond" panose="02020404030301010803" pitchFamily="18" charset="0"/>
              </a:rPr>
              <a:t>All in agreement to </a:t>
            </a:r>
            <a:r>
              <a:rPr lang="en-US" sz="2400" dirty="0" smtClean="0">
                <a:latin typeface="Garamond" panose="02020404030301010803" pitchFamily="18" charset="0"/>
              </a:rPr>
              <a:t>re-build </a:t>
            </a:r>
            <a:r>
              <a:rPr lang="en-US" sz="2400" dirty="0" smtClean="0">
                <a:latin typeface="Garamond" panose="02020404030301010803" pitchFamily="18" charset="0"/>
              </a:rPr>
              <a:t>committee membership and community connections</a:t>
            </a:r>
          </a:p>
          <a:p>
            <a:r>
              <a:rPr lang="en-US" sz="2400" dirty="0" smtClean="0">
                <a:latin typeface="Garamond" panose="02020404030301010803" pitchFamily="18" charset="0"/>
              </a:rPr>
              <a:t>Discussion about low enrollment</a:t>
            </a:r>
          </a:p>
          <a:p>
            <a:r>
              <a:rPr lang="en-US" sz="2400" dirty="0" smtClean="0">
                <a:latin typeface="Garamond" panose="02020404030301010803" pitchFamily="18" charset="0"/>
              </a:rPr>
              <a:t>Explored local criminal justice opportunities, non-profit consortiums and possible hybrid structure for courses.</a:t>
            </a:r>
          </a:p>
          <a:p>
            <a:r>
              <a:rPr lang="en-US" sz="2400" dirty="0" smtClean="0">
                <a:latin typeface="Garamond" panose="02020404030301010803" pitchFamily="18" charset="0"/>
              </a:rPr>
              <a:t>Next meeting October, </a:t>
            </a:r>
            <a:r>
              <a:rPr lang="en-US" sz="2400" dirty="0" smtClean="0">
                <a:latin typeface="Garamond" panose="02020404030301010803" pitchFamily="18" charset="0"/>
              </a:rPr>
              <a:t>2017</a:t>
            </a:r>
            <a:endParaRPr lang="en-US" dirty="0" smtClean="0"/>
          </a:p>
          <a:p>
            <a:pPr marL="457200" lvl="1" indent="0">
              <a:lnSpc>
                <a:spcPct val="200000"/>
              </a:lnSpc>
              <a:buNone/>
            </a:pPr>
            <a:endParaRPr lang="en-US" dirty="0" smtClean="0"/>
          </a:p>
          <a:p>
            <a:pPr marL="457200" lvl="1" indent="0">
              <a:lnSpc>
                <a:spcPct val="200000"/>
              </a:lnSpc>
              <a:buNone/>
            </a:pPr>
            <a:endParaRPr lang="en-US" dirty="0" smtClean="0"/>
          </a:p>
          <a:p>
            <a:pPr marL="457200" lvl="1" indent="0">
              <a:lnSpc>
                <a:spcPct val="200000"/>
              </a:lnSpc>
              <a:buNone/>
            </a:pPr>
            <a:endParaRPr lang="en-US" dirty="0" smtClean="0"/>
          </a:p>
          <a:p>
            <a:pPr lvl="1"/>
            <a:endParaRPr lang="en-US" dirty="0" smtClean="0"/>
          </a:p>
          <a:p>
            <a:pPr lvl="1"/>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47" y="1167880"/>
            <a:ext cx="4486471" cy="448647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77042257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7"/>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New Marketing Efforts</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3" name="Content Placeholder 2"/>
          <p:cNvSpPr>
            <a:spLocks noGrp="1"/>
          </p:cNvSpPr>
          <p:nvPr>
            <p:ph idx="1"/>
          </p:nvPr>
        </p:nvSpPr>
        <p:spPr>
          <a:xfrm>
            <a:off x="838200" y="1271810"/>
            <a:ext cx="10515600" cy="5302026"/>
          </a:xfrm>
        </p:spPr>
        <p:txBody>
          <a:bodyPr>
            <a:normAutofit/>
          </a:bodyPr>
          <a:lstStyle/>
          <a:p>
            <a:pPr marL="0" lvl="1" indent="0">
              <a:spcBef>
                <a:spcPts val="1000"/>
              </a:spcBef>
              <a:buNone/>
            </a:pPr>
            <a:r>
              <a:rPr lang="en-US" sz="2800" dirty="0" smtClean="0">
                <a:latin typeface="Garamond" panose="02020404030301010803" pitchFamily="18" charset="0"/>
              </a:rPr>
              <a:t>To increase enrollments and community engagement we’ve been focused on new </a:t>
            </a:r>
            <a:r>
              <a:rPr lang="en-US" sz="2800" dirty="0">
                <a:latin typeface="Garamond" panose="02020404030301010803" pitchFamily="18" charset="0"/>
              </a:rPr>
              <a:t>marketing </a:t>
            </a:r>
            <a:r>
              <a:rPr lang="en-US" sz="2800" dirty="0" smtClean="0">
                <a:latin typeface="Garamond" panose="02020404030301010803" pitchFamily="18" charset="0"/>
              </a:rPr>
              <a:t>efforts, most of which are </a:t>
            </a:r>
            <a:r>
              <a:rPr lang="en-US" sz="2800" dirty="0">
                <a:latin typeface="Garamond" panose="02020404030301010803" pitchFamily="18" charset="0"/>
              </a:rPr>
              <a:t>funded by the Strong Workforce Grant</a:t>
            </a:r>
            <a:r>
              <a:rPr lang="en-US" sz="2800" dirty="0" smtClean="0">
                <a:latin typeface="Garamond" panose="02020404030301010803" pitchFamily="18" charset="0"/>
              </a:rPr>
              <a:t>.</a:t>
            </a:r>
            <a:endParaRPr lang="en-US" sz="2800" dirty="0">
              <a:latin typeface="Garamond" panose="02020404030301010803" pitchFamily="18" charset="0"/>
            </a:endParaRPr>
          </a:p>
          <a:p>
            <a:pPr marL="228600" lvl="1">
              <a:spcBef>
                <a:spcPts val="1000"/>
              </a:spcBef>
            </a:pPr>
            <a:endParaRPr lang="en-US" dirty="0" smtClean="0">
              <a:latin typeface="Garamond" panose="02020404030301010803" pitchFamily="18" charset="0"/>
            </a:endParaRPr>
          </a:p>
          <a:p>
            <a:pPr lvl="1">
              <a:buClr>
                <a:schemeClr val="accent6">
                  <a:lumMod val="50000"/>
                </a:schemeClr>
              </a:buClr>
              <a:buFont typeface="Arial" charset="0"/>
              <a:buChar char="•"/>
            </a:pPr>
            <a:r>
              <a:rPr lang="en-US" dirty="0">
                <a:latin typeface="Garamond" panose="02020404030301010803" pitchFamily="18" charset="0"/>
              </a:rPr>
              <a:t>New support staff for the Business, Design, and Workforce Division on campus and at the satellite campus at Menlo Park’s JobTrain </a:t>
            </a:r>
            <a:r>
              <a:rPr lang="en-US" dirty="0" smtClean="0">
                <a:latin typeface="Garamond" panose="02020404030301010803" pitchFamily="18" charset="0"/>
              </a:rPr>
              <a:t>facility (Alex and Jonathan).</a:t>
            </a:r>
            <a:endParaRPr lang="en-US" dirty="0">
              <a:latin typeface="Garamond" panose="02020404030301010803" pitchFamily="18" charset="0"/>
            </a:endParaRPr>
          </a:p>
          <a:p>
            <a:pPr lvl="1">
              <a:buClr>
                <a:schemeClr val="accent6">
                  <a:lumMod val="50000"/>
                </a:schemeClr>
              </a:buClr>
              <a:buFont typeface="Arial" charset="0"/>
              <a:buChar char="•"/>
            </a:pPr>
            <a:endParaRPr lang="en-US" dirty="0" smtClean="0">
              <a:latin typeface="Garamond" panose="02020404030301010803" pitchFamily="18" charset="0"/>
            </a:endParaRPr>
          </a:p>
          <a:p>
            <a:pPr lvl="1">
              <a:buClr>
                <a:schemeClr val="accent6">
                  <a:lumMod val="50000"/>
                </a:schemeClr>
              </a:buClr>
              <a:buFont typeface="Arial" charset="0"/>
              <a:buChar char="•"/>
            </a:pPr>
            <a:r>
              <a:rPr lang="en-US" dirty="0" smtClean="0">
                <a:latin typeface="Garamond" panose="02020404030301010803" pitchFamily="18" charset="0"/>
              </a:rPr>
              <a:t>New program brochures, postcards, and other marketing collateral.</a:t>
            </a:r>
          </a:p>
          <a:p>
            <a:pPr lvl="1">
              <a:buClr>
                <a:schemeClr val="accent6">
                  <a:lumMod val="50000"/>
                </a:schemeClr>
              </a:buClr>
              <a:buFont typeface="Arial" charset="0"/>
              <a:buChar char="•"/>
            </a:pPr>
            <a:endParaRPr lang="en-US" dirty="0" smtClean="0">
              <a:latin typeface="Garamond" panose="02020404030301010803" pitchFamily="18" charset="0"/>
            </a:endParaRPr>
          </a:p>
          <a:p>
            <a:pPr lvl="1">
              <a:buClr>
                <a:schemeClr val="accent6">
                  <a:lumMod val="50000"/>
                </a:schemeClr>
              </a:buClr>
              <a:buFont typeface="Arial" charset="0"/>
              <a:buChar char="•"/>
            </a:pPr>
            <a:r>
              <a:rPr lang="en-US" dirty="0" smtClean="0">
                <a:latin typeface="Garamond" panose="02020404030301010803" pitchFamily="18" charset="0"/>
              </a:rPr>
              <a:t>New logo for Menlo Park made by Cañada’s marketing department.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75124041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New Program Brochures</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125" y="1325563"/>
            <a:ext cx="5017926" cy="3877487"/>
          </a:xfrm>
          <a:prstGeom prst="rect">
            <a:avLst/>
          </a:prstGeom>
          <a:effectLst>
            <a:outerShdw blurRad="50800" dist="76200" dir="2700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620" y="1298933"/>
            <a:ext cx="5100688" cy="394144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33979211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7"/>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New Menlo Park Logo and </a:t>
            </a:r>
            <a:r>
              <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P</a:t>
            </a: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rogram Advertisements </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pic>
        <p:nvPicPr>
          <p:cNvPr id="9" name="Content Placeholder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78030" y="307213"/>
            <a:ext cx="5171047" cy="3372422"/>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280" y="2307209"/>
            <a:ext cx="6323668" cy="4124131"/>
          </a:xfrm>
          <a:prstGeom prst="rect">
            <a:avLst/>
          </a:prstGeom>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9029" y="1267377"/>
            <a:ext cx="3172409" cy="4105470"/>
          </a:xfrm>
          <a:prstGeom prst="rect">
            <a:avLst/>
          </a:prstGeom>
          <a:effectLst>
            <a:outerShdw blurRad="330200" dist="76200" dir="2700000" algn="tl" rotWithShape="0">
              <a:prstClr val="black">
                <a:alpha val="40000"/>
              </a:prstClr>
            </a:outerShdw>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18371" y="2115135"/>
            <a:ext cx="2812489" cy="200892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56538675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8049"/>
            <a:ext cx="10515600" cy="1325563"/>
          </a:xfrm>
        </p:spPr>
        <p:txBody>
          <a:bodyPr>
            <a:normAutofit/>
          </a:bodyPr>
          <a:lstStyle/>
          <a:p>
            <a:pPr algn="ctr"/>
            <a:r>
              <a:rPr lang="en-US" sz="60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Questions?</a:t>
            </a:r>
            <a:endParaRPr lang="en-US" sz="60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5718514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 y="3175"/>
            <a:ext cx="11558337" cy="1420814"/>
          </a:xfrm>
          <a:prstGeom prst="rect">
            <a:avLst/>
          </a:prstGeom>
        </p:spPr>
      </p:pic>
      <p:sp>
        <p:nvSpPr>
          <p:cNvPr id="3" name="Content Placeholder 2"/>
          <p:cNvSpPr>
            <a:spLocks noGrp="1"/>
          </p:cNvSpPr>
          <p:nvPr>
            <p:ph sz="half" idx="1"/>
          </p:nvPr>
        </p:nvSpPr>
        <p:spPr>
          <a:xfrm>
            <a:off x="1770293" y="1423989"/>
            <a:ext cx="8651413" cy="4351338"/>
          </a:xfrm>
        </p:spPr>
        <p:txBody>
          <a:bodyPr>
            <a:normAutofit lnSpcReduction="10000"/>
          </a:bodyPr>
          <a:lstStyle/>
          <a:p>
            <a:pPr algn="ctr"/>
            <a:r>
              <a:rPr lang="en-US" sz="3200" dirty="0" smtClean="0">
                <a:latin typeface="Garamond" panose="02020404030301010803" pitchFamily="18" charset="0"/>
              </a:rPr>
              <a:t>Program Overview</a:t>
            </a:r>
          </a:p>
          <a:p>
            <a:pPr algn="ctr"/>
            <a:r>
              <a:rPr lang="en-US" sz="3200" dirty="0">
                <a:latin typeface="Garamond" panose="02020404030301010803" pitchFamily="18" charset="0"/>
              </a:rPr>
              <a:t>Contribution to College Mission and to the </a:t>
            </a:r>
            <a:r>
              <a:rPr lang="en-US" sz="3200" dirty="0" smtClean="0">
                <a:latin typeface="Garamond" panose="02020404030301010803" pitchFamily="18" charset="0"/>
              </a:rPr>
              <a:t>District</a:t>
            </a:r>
          </a:p>
          <a:p>
            <a:pPr algn="ctr"/>
            <a:r>
              <a:rPr lang="en-US" sz="3200" dirty="0" smtClean="0">
                <a:latin typeface="Garamond" panose="02020404030301010803" pitchFamily="18" charset="0"/>
              </a:rPr>
              <a:t>Program Strengths</a:t>
            </a:r>
          </a:p>
          <a:p>
            <a:pPr algn="ctr"/>
            <a:r>
              <a:rPr lang="en-US" sz="3200" dirty="0" smtClean="0">
                <a:latin typeface="Garamond" panose="02020404030301010803" pitchFamily="18" charset="0"/>
              </a:rPr>
              <a:t>Program Challenges</a:t>
            </a:r>
          </a:p>
          <a:p>
            <a:pPr algn="ctr"/>
            <a:r>
              <a:rPr lang="en-US" sz="3200" dirty="0" smtClean="0">
                <a:latin typeface="Garamond" panose="02020404030301010803" pitchFamily="18" charset="0"/>
              </a:rPr>
              <a:t>Advisory Board </a:t>
            </a:r>
          </a:p>
          <a:p>
            <a:pPr algn="ctr"/>
            <a:r>
              <a:rPr lang="en-US" sz="3200" dirty="0" smtClean="0">
                <a:latin typeface="Garamond" panose="02020404030301010803" pitchFamily="18" charset="0"/>
              </a:rPr>
              <a:t>Response to Program Review Feedback</a:t>
            </a:r>
          </a:p>
          <a:p>
            <a:pPr algn="ctr"/>
            <a:r>
              <a:rPr lang="en-US" sz="3200" dirty="0" smtClean="0">
                <a:latin typeface="Garamond" panose="02020404030301010803" pitchFamily="18" charset="0"/>
              </a:rPr>
              <a:t>Action Plan 2017-2018</a:t>
            </a:r>
          </a:p>
          <a:p>
            <a:pPr algn="ctr"/>
            <a:r>
              <a:rPr lang="en-US" sz="3200" dirty="0" smtClean="0">
                <a:latin typeface="Garamond" panose="02020404030301010803" pitchFamily="18" charset="0"/>
              </a:rPr>
              <a:t>New Marketing Efforts</a:t>
            </a:r>
          </a:p>
          <a:p>
            <a:endParaRPr lang="en-US" sz="3200" dirty="0" smtClean="0">
              <a:latin typeface="Garamond" panose="02020404030301010803" pitchFamily="18" charset="0"/>
            </a:endParaRPr>
          </a:p>
        </p:txBody>
      </p:sp>
      <p:sp>
        <p:nvSpPr>
          <p:cNvPr id="9" name="Title 1"/>
          <p:cNvSpPr txBox="1">
            <a:spLocks/>
          </p:cNvSpPr>
          <p:nvPr/>
        </p:nvSpPr>
        <p:spPr>
          <a:xfrm>
            <a:off x="689811" y="5348"/>
            <a:ext cx="106639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b="1" dirty="0" smtClean="0">
                <a:solidFill>
                  <a:schemeClr val="bg1"/>
                </a:solidFill>
                <a:effectLst>
                  <a:outerShdw blurRad="50800" dist="50800" dir="5400000" algn="ctr" rotWithShape="0">
                    <a:srgbClr val="000000">
                      <a:alpha val="43137"/>
                    </a:srgbClr>
                  </a:outerShdw>
                </a:effectLst>
                <a:latin typeface="Franklin Gothic Book" panose="020B0503020102020204" pitchFamily="34" charset="0"/>
              </a:rPr>
              <a:t>Human Services Program Summary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3145233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Overview of the Human Services Program</a:t>
            </a:r>
            <a:endParaRPr lang="en-US" sz="3600" dirty="0"/>
          </a:p>
        </p:txBody>
      </p:sp>
      <p:sp>
        <p:nvSpPr>
          <p:cNvPr id="8" name="Content Placeholder 7"/>
          <p:cNvSpPr>
            <a:spLocks noGrp="1"/>
          </p:cNvSpPr>
          <p:nvPr>
            <p:ph idx="1"/>
          </p:nvPr>
        </p:nvSpPr>
        <p:spPr>
          <a:xfrm>
            <a:off x="838200" y="1348738"/>
            <a:ext cx="10515600" cy="4351338"/>
          </a:xfrm>
        </p:spPr>
        <p:txBody>
          <a:bodyPr>
            <a:normAutofit lnSpcReduction="10000"/>
          </a:bodyPr>
          <a:lstStyle/>
          <a:p>
            <a:pPr>
              <a:lnSpc>
                <a:spcPct val="100000"/>
              </a:lnSpc>
              <a:buFont typeface="Wingdings" panose="05000000000000000000" pitchFamily="2" charset="2"/>
              <a:buChar char="v"/>
            </a:pPr>
            <a:r>
              <a:rPr lang="en-US" dirty="0" smtClean="0">
                <a:latin typeface="Garamond" panose="02020404030301010803" pitchFamily="18" charset="0"/>
              </a:rPr>
              <a:t> Established </a:t>
            </a:r>
            <a:r>
              <a:rPr lang="en-US" dirty="0">
                <a:latin typeface="Garamond" panose="02020404030301010803" pitchFamily="18" charset="0"/>
              </a:rPr>
              <a:t>in 1998.  Designed to train County of San Mateo Human          Services worker and students in strength-based approach</a:t>
            </a:r>
            <a:r>
              <a:rPr lang="en-US" dirty="0" smtClean="0">
                <a:latin typeface="Garamond" panose="02020404030301010803" pitchFamily="18" charset="0"/>
              </a:rPr>
              <a:t>.</a:t>
            </a:r>
          </a:p>
          <a:p>
            <a:pPr>
              <a:lnSpc>
                <a:spcPct val="100000"/>
              </a:lnSpc>
              <a:buFont typeface="Wingdings" panose="05000000000000000000" pitchFamily="2" charset="2"/>
              <a:buChar char="v"/>
            </a:pPr>
            <a:endParaRPr lang="en-US" dirty="0">
              <a:latin typeface="Garamond" panose="02020404030301010803" pitchFamily="18" charset="0"/>
            </a:endParaRPr>
          </a:p>
          <a:p>
            <a:pPr>
              <a:buFont typeface="Wingdings" panose="05000000000000000000" pitchFamily="2" charset="2"/>
              <a:buChar char="v"/>
            </a:pPr>
            <a:r>
              <a:rPr lang="en-US" dirty="0">
                <a:latin typeface="Garamond" panose="02020404030301010803" pitchFamily="18" charset="0"/>
              </a:rPr>
              <a:t> Structured with certificate ladder to A.S. including the following    Certificates of Achievement: </a:t>
            </a:r>
            <a:r>
              <a:rPr lang="en-US" b="1" dirty="0">
                <a:latin typeface="Garamond" panose="02020404030301010803" pitchFamily="18" charset="0"/>
              </a:rPr>
              <a:t>Human Services</a:t>
            </a:r>
            <a:r>
              <a:rPr lang="en-US" dirty="0">
                <a:latin typeface="Garamond" panose="02020404030301010803" pitchFamily="18" charset="0"/>
              </a:rPr>
              <a:t>,  </a:t>
            </a:r>
            <a:r>
              <a:rPr lang="en-US" b="1" dirty="0">
                <a:latin typeface="Garamond" panose="02020404030301010803" pitchFamily="18" charset="0"/>
              </a:rPr>
              <a:t>Community Health Worker</a:t>
            </a:r>
            <a:r>
              <a:rPr lang="en-US" dirty="0">
                <a:latin typeface="Garamond" panose="02020404030301010803" pitchFamily="18" charset="0"/>
              </a:rPr>
              <a:t>, </a:t>
            </a:r>
            <a:r>
              <a:rPr lang="en-US" b="1" dirty="0">
                <a:latin typeface="Garamond" panose="02020404030301010803" pitchFamily="18" charset="0"/>
              </a:rPr>
              <a:t>Promotor Education and Employment Project </a:t>
            </a:r>
            <a:r>
              <a:rPr lang="en-US" dirty="0">
                <a:latin typeface="Garamond" panose="02020404030301010803" pitchFamily="18" charset="0"/>
              </a:rPr>
              <a:t>and the </a:t>
            </a:r>
            <a:r>
              <a:rPr lang="en-US" b="1" dirty="0">
                <a:latin typeface="Garamond" panose="02020404030301010803" pitchFamily="18" charset="0"/>
              </a:rPr>
              <a:t>Family Development -Area of Specialization</a:t>
            </a:r>
            <a:r>
              <a:rPr lang="en-US" b="1" dirty="0" smtClean="0">
                <a:latin typeface="Garamond" panose="02020404030301010803" pitchFamily="18" charset="0"/>
              </a:rPr>
              <a:t>.</a:t>
            </a:r>
          </a:p>
          <a:p>
            <a:pPr>
              <a:buFont typeface="Wingdings" panose="05000000000000000000" pitchFamily="2" charset="2"/>
              <a:buChar char="v"/>
            </a:pPr>
            <a:endParaRPr lang="en-US" b="1" dirty="0">
              <a:latin typeface="Garamond" panose="02020404030301010803" pitchFamily="18" charset="0"/>
            </a:endParaRPr>
          </a:p>
          <a:p>
            <a:pPr>
              <a:buFont typeface="Wingdings" panose="05000000000000000000" pitchFamily="2" charset="2"/>
              <a:buChar char="v"/>
            </a:pPr>
            <a:r>
              <a:rPr lang="en-US" b="1" dirty="0">
                <a:latin typeface="Garamond" panose="02020404030301010803" pitchFamily="18" charset="0"/>
              </a:rPr>
              <a:t> </a:t>
            </a:r>
            <a:r>
              <a:rPr lang="en-US" dirty="0">
                <a:latin typeface="Garamond" panose="02020404030301010803" pitchFamily="18" charset="0"/>
              </a:rPr>
              <a:t>Core Courses:  Introduction to Human Services, Introduction to Counseling and Interviewing, Introduction to Case Management</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78468324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79" y="0"/>
            <a:ext cx="10981841"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Contribution to the Mission of the </a:t>
            </a:r>
            <a:r>
              <a:rPr lang="en-US" sz="3600" b="1"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College </a:t>
            </a:r>
            <a:r>
              <a:rPr lang="en-US" sz="3600" b="1"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&amp; the </a:t>
            </a: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District</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3" name="Content Placeholder 2"/>
          <p:cNvSpPr>
            <a:spLocks noGrp="1"/>
          </p:cNvSpPr>
          <p:nvPr>
            <p:ph idx="1"/>
          </p:nvPr>
        </p:nvSpPr>
        <p:spPr>
          <a:xfrm>
            <a:off x="838200" y="1576199"/>
            <a:ext cx="10515600" cy="3873372"/>
          </a:xfrm>
        </p:spPr>
        <p:txBody>
          <a:bodyPr/>
          <a:lstStyle/>
          <a:p>
            <a:pPr>
              <a:buFont typeface="Wingdings" charset="2"/>
              <a:buChar char="v"/>
            </a:pPr>
            <a:r>
              <a:rPr lang="en-US" dirty="0" smtClean="0">
                <a:latin typeface="Garamond" panose="02020404030301010803" pitchFamily="18" charset="0"/>
              </a:rPr>
              <a:t> We </a:t>
            </a:r>
            <a:r>
              <a:rPr lang="en-US" dirty="0" smtClean="0">
                <a:latin typeface="Garamond" panose="02020404030301010803" pitchFamily="18" charset="0"/>
              </a:rPr>
              <a:t>are a career/occupational program that encourages transfer and “works in cooperation with business, industry…and public services agencies.”  Our program cultivates in our students the ability to think critically and creatively and communicate effectively</a:t>
            </a:r>
            <a:r>
              <a:rPr lang="en-US" dirty="0" smtClean="0">
                <a:latin typeface="Garamond" panose="02020404030301010803" pitchFamily="18" charset="0"/>
              </a:rPr>
              <a:t>.”</a:t>
            </a:r>
          </a:p>
          <a:p>
            <a:pPr>
              <a:buFont typeface="Wingdings" charset="2"/>
              <a:buChar char="v"/>
            </a:pPr>
            <a:endParaRPr lang="en-US" dirty="0" smtClean="0">
              <a:latin typeface="Garamond" panose="02020404030301010803" pitchFamily="18" charset="0"/>
            </a:endParaRPr>
          </a:p>
          <a:p>
            <a:pPr>
              <a:buFont typeface="Wingdings" charset="2"/>
              <a:buChar char="v"/>
            </a:pPr>
            <a:r>
              <a:rPr lang="en-US" dirty="0" smtClean="0">
                <a:latin typeface="Garamond" panose="02020404030301010803" pitchFamily="18" charset="0"/>
              </a:rPr>
              <a:t> We </a:t>
            </a:r>
            <a:r>
              <a:rPr lang="en-US" dirty="0" smtClean="0">
                <a:latin typeface="Garamond" panose="02020404030301010803" pitchFamily="18" charset="0"/>
              </a:rPr>
              <a:t>educate students “in the strength- based philosophy of helping individuals and families in need…producing future practitioners…who are committed advocates for their clients, teaching and empowering the populations they work with…in our diverse local communities.”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70114"/>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6791082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7"/>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Program Strengths</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3" name="Content Placeholder 2"/>
          <p:cNvSpPr>
            <a:spLocks noGrp="1"/>
          </p:cNvSpPr>
          <p:nvPr>
            <p:ph idx="1"/>
          </p:nvPr>
        </p:nvSpPr>
        <p:spPr>
          <a:xfrm>
            <a:off x="543426" y="1312935"/>
            <a:ext cx="11105148" cy="3848001"/>
          </a:xfrm>
        </p:spPr>
        <p:txBody>
          <a:bodyPr>
            <a:normAutofit/>
          </a:bodyPr>
          <a:lstStyle/>
          <a:p>
            <a:pPr>
              <a:lnSpc>
                <a:spcPct val="150000"/>
              </a:lnSpc>
              <a:buFont typeface="Wingdings" panose="05000000000000000000" pitchFamily="2" charset="2"/>
              <a:buChar char="v"/>
            </a:pPr>
            <a:r>
              <a:rPr lang="en-US" dirty="0" smtClean="0">
                <a:latin typeface="Garamond" panose="02020404030301010803" pitchFamily="18" charset="0"/>
              </a:rPr>
              <a:t> Motivated</a:t>
            </a:r>
            <a:r>
              <a:rPr lang="en-US" dirty="0" smtClean="0">
                <a:latin typeface="Garamond" panose="02020404030301010803" pitchFamily="18" charset="0"/>
              </a:rPr>
              <a:t>, enthusiastic, committed students</a:t>
            </a:r>
            <a:endParaRPr lang="en-US" dirty="0">
              <a:latin typeface="Garamond" panose="02020404030301010803" pitchFamily="18" charset="0"/>
            </a:endParaRPr>
          </a:p>
          <a:p>
            <a:pPr>
              <a:lnSpc>
                <a:spcPct val="150000"/>
              </a:lnSpc>
              <a:buFont typeface="Wingdings" panose="05000000000000000000" pitchFamily="2" charset="2"/>
              <a:buChar char="v"/>
            </a:pPr>
            <a:r>
              <a:rPr lang="en-US" dirty="0" smtClean="0">
                <a:latin typeface="Garamond" panose="02020404030301010803" pitchFamily="18" charset="0"/>
              </a:rPr>
              <a:t> Faculty who are experienced practitioners in the </a:t>
            </a:r>
            <a:r>
              <a:rPr lang="en-US" dirty="0" smtClean="0">
                <a:latin typeface="Garamond" panose="02020404030301010803" pitchFamily="18" charset="0"/>
              </a:rPr>
              <a:t>field</a:t>
            </a:r>
            <a:endParaRPr lang="en-US" dirty="0">
              <a:latin typeface="Garamond" panose="02020404030301010803" pitchFamily="18" charset="0"/>
            </a:endParaRPr>
          </a:p>
          <a:p>
            <a:pPr>
              <a:lnSpc>
                <a:spcPct val="150000"/>
              </a:lnSpc>
              <a:buFont typeface="Wingdings" panose="05000000000000000000" pitchFamily="2" charset="2"/>
              <a:buChar char="v"/>
            </a:pPr>
            <a:r>
              <a:rPr lang="en-US" dirty="0" smtClean="0">
                <a:latin typeface="Garamond" panose="02020404030301010803" pitchFamily="18" charset="0"/>
              </a:rPr>
              <a:t> Community relationships of long duration</a:t>
            </a:r>
            <a:endParaRPr lang="en-US" dirty="0">
              <a:latin typeface="Garamond" panose="02020404030301010803" pitchFamily="18" charset="0"/>
            </a:endParaRPr>
          </a:p>
          <a:p>
            <a:pPr>
              <a:lnSpc>
                <a:spcPct val="150000"/>
              </a:lnSpc>
              <a:buFont typeface="Wingdings" panose="05000000000000000000" pitchFamily="2" charset="2"/>
              <a:buChar char="v"/>
            </a:pPr>
            <a:r>
              <a:rPr lang="en-US" dirty="0" smtClean="0">
                <a:latin typeface="Garamond" panose="02020404030301010803" pitchFamily="18" charset="0"/>
              </a:rPr>
              <a:t> The only </a:t>
            </a:r>
            <a:r>
              <a:rPr lang="en-US" dirty="0" smtClean="0">
                <a:latin typeface="Garamond" panose="02020404030301010803" pitchFamily="18" charset="0"/>
              </a:rPr>
              <a:t>community college-based </a:t>
            </a:r>
            <a:r>
              <a:rPr lang="en-US" dirty="0" smtClean="0">
                <a:latin typeface="Garamond" panose="02020404030301010803" pitchFamily="18" charset="0"/>
              </a:rPr>
              <a:t>Human </a:t>
            </a:r>
            <a:r>
              <a:rPr lang="en-US" dirty="0" smtClean="0">
                <a:latin typeface="Garamond" panose="02020404030301010803" pitchFamily="18" charset="0"/>
              </a:rPr>
              <a:t>Services program in the county</a:t>
            </a:r>
          </a:p>
          <a:p>
            <a:pPr>
              <a:lnSpc>
                <a:spcPct val="150000"/>
              </a:lnSpc>
              <a:buFont typeface="Wingdings" panose="05000000000000000000" pitchFamily="2" charset="2"/>
              <a:buChar char="v"/>
            </a:pPr>
            <a:r>
              <a:rPr lang="en-US" dirty="0">
                <a:latin typeface="Garamond" panose="02020404030301010803" pitchFamily="18" charset="0"/>
              </a:rPr>
              <a:t> </a:t>
            </a:r>
            <a:r>
              <a:rPr lang="en-US" dirty="0" smtClean="0">
                <a:latin typeface="Garamond" panose="02020404030301010803" pitchFamily="18" charset="0"/>
              </a:rPr>
              <a:t>Strong Workforce Program funding</a:t>
            </a:r>
          </a:p>
          <a:p>
            <a:pPr marL="0" indent="0">
              <a:lnSpc>
                <a:spcPct val="150000"/>
              </a:lnSpc>
              <a:buNone/>
            </a:pPr>
            <a:endParaRPr lang="en-US" dirty="0" smtClean="0">
              <a:latin typeface="Garamond" panose="020204040303010108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pic>
        <p:nvPicPr>
          <p:cNvPr id="10" name="Picture 9"/>
          <p:cNvPicPr>
            <a:picLocks noChangeAspect="1"/>
          </p:cNvPicPr>
          <p:nvPr/>
        </p:nvPicPr>
        <p:blipFill>
          <a:blip r:embed="rId5"/>
          <a:stretch>
            <a:fillRect/>
          </a:stretch>
        </p:blipFill>
        <p:spPr>
          <a:xfrm>
            <a:off x="10464117" y="245561"/>
            <a:ext cx="1339730" cy="1339730"/>
          </a:xfrm>
          <a:prstGeom prst="rect">
            <a:avLst/>
          </a:prstGeom>
        </p:spPr>
      </p:pic>
    </p:spTree>
    <p:extLst>
      <p:ext uri="{BB962C8B-B14F-4D97-AF65-F5344CB8AC3E}">
        <p14:creationId xmlns:p14="http://schemas.microsoft.com/office/powerpoint/2010/main" val="15721760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855"/>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Program</a:t>
            </a:r>
            <a:r>
              <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 </a:t>
            </a: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Challenges</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3" name="Content Placeholder 2"/>
          <p:cNvSpPr>
            <a:spLocks noGrp="1"/>
          </p:cNvSpPr>
          <p:nvPr>
            <p:ph idx="1"/>
          </p:nvPr>
        </p:nvSpPr>
        <p:spPr>
          <a:xfrm>
            <a:off x="838200" y="1094228"/>
            <a:ext cx="10515600" cy="4934612"/>
          </a:xfrm>
        </p:spPr>
        <p:txBody>
          <a:bodyPr>
            <a:noAutofit/>
          </a:bodyPr>
          <a:lstStyle/>
          <a:p>
            <a:pPr>
              <a:lnSpc>
                <a:spcPct val="100000"/>
              </a:lnSpc>
              <a:buFont typeface="Wingdings" panose="05000000000000000000" pitchFamily="2" charset="2"/>
              <a:buChar char="v"/>
            </a:pPr>
            <a:r>
              <a:rPr lang="en-US" sz="2600" dirty="0" smtClean="0">
                <a:latin typeface="Garamond" panose="02020404030301010803" pitchFamily="18" charset="0"/>
              </a:rPr>
              <a:t>   Many </a:t>
            </a:r>
            <a:r>
              <a:rPr lang="en-US" sz="2600" dirty="0" smtClean="0">
                <a:latin typeface="Garamond" panose="02020404030301010803" pitchFamily="18" charset="0"/>
              </a:rPr>
              <a:t>students have multiple </a:t>
            </a:r>
            <a:r>
              <a:rPr lang="en-US" sz="2600" dirty="0" smtClean="0">
                <a:latin typeface="Garamond" panose="02020404030301010803" pitchFamily="18" charset="0"/>
              </a:rPr>
              <a:t>day-to-day </a:t>
            </a:r>
            <a:r>
              <a:rPr lang="en-US" sz="2600" dirty="0" smtClean="0">
                <a:latin typeface="Garamond" panose="02020404030301010803" pitchFamily="18" charset="0"/>
              </a:rPr>
              <a:t>challenges and have received  </a:t>
            </a:r>
          </a:p>
          <a:p>
            <a:pPr marL="0" indent="0">
              <a:lnSpc>
                <a:spcPct val="100000"/>
              </a:lnSpc>
              <a:buNone/>
            </a:pPr>
            <a:r>
              <a:rPr lang="en-US" sz="2600" dirty="0">
                <a:latin typeface="Garamond" panose="02020404030301010803" pitchFamily="18" charset="0"/>
              </a:rPr>
              <a:t> </a:t>
            </a:r>
            <a:r>
              <a:rPr lang="en-US" sz="2600" dirty="0" smtClean="0">
                <a:latin typeface="Garamond" panose="02020404030301010803" pitchFamily="18" charset="0"/>
              </a:rPr>
              <a:t>     services themselves. They often need </a:t>
            </a:r>
            <a:r>
              <a:rPr lang="en-US" sz="2600" dirty="0" smtClean="0">
                <a:latin typeface="Garamond" panose="02020404030301010803" pitchFamily="18" charset="0"/>
              </a:rPr>
              <a:t>additional </a:t>
            </a:r>
            <a:r>
              <a:rPr lang="en-US" sz="2600" dirty="0" smtClean="0">
                <a:latin typeface="Garamond" panose="02020404030301010803" pitchFamily="18" charset="0"/>
              </a:rPr>
              <a:t>support to succeed</a:t>
            </a:r>
            <a:r>
              <a:rPr lang="en-US" sz="2600" dirty="0" smtClean="0">
                <a:latin typeface="Garamond" panose="02020404030301010803" pitchFamily="18" charset="0"/>
              </a:rPr>
              <a:t>.</a:t>
            </a:r>
          </a:p>
          <a:p>
            <a:pPr marL="0" indent="0">
              <a:lnSpc>
                <a:spcPct val="100000"/>
              </a:lnSpc>
              <a:buNone/>
            </a:pPr>
            <a:endParaRPr lang="en-US" sz="2600" dirty="0" smtClean="0">
              <a:latin typeface="Garamond" panose="02020404030301010803" pitchFamily="18" charset="0"/>
            </a:endParaRPr>
          </a:p>
          <a:p>
            <a:pPr>
              <a:buFont typeface="Wingdings" panose="05000000000000000000" pitchFamily="2" charset="2"/>
              <a:buChar char="v"/>
            </a:pPr>
            <a:r>
              <a:rPr lang="en-US" sz="2600" dirty="0">
                <a:latin typeface="Garamond" panose="02020404030301010803" pitchFamily="18" charset="0"/>
              </a:rPr>
              <a:t> </a:t>
            </a:r>
            <a:r>
              <a:rPr lang="en-US" sz="2600" dirty="0" smtClean="0">
                <a:latin typeface="Garamond" panose="02020404030301010803" pitchFamily="18" charset="0"/>
              </a:rPr>
              <a:t> Classes are taught by 4 adjunct professors.  There is no program </a:t>
            </a:r>
          </a:p>
          <a:p>
            <a:pPr marL="0" indent="0">
              <a:buNone/>
            </a:pPr>
            <a:r>
              <a:rPr lang="en-US" sz="2600" dirty="0" smtClean="0">
                <a:latin typeface="Garamond" panose="02020404030301010803" pitchFamily="18" charset="0"/>
              </a:rPr>
              <a:t>      coordinator or </a:t>
            </a:r>
            <a:r>
              <a:rPr lang="en-US" sz="2600" dirty="0" smtClean="0">
                <a:latin typeface="Garamond" panose="02020404030301010803" pitchFamily="18" charset="0"/>
              </a:rPr>
              <a:t>full-time </a:t>
            </a:r>
            <a:r>
              <a:rPr lang="en-US" sz="2600" dirty="0" smtClean="0">
                <a:latin typeface="Garamond" panose="02020404030301010803" pitchFamily="18" charset="0"/>
              </a:rPr>
              <a:t>faculty</a:t>
            </a:r>
            <a:r>
              <a:rPr lang="en-US" sz="2600" dirty="0" smtClean="0">
                <a:latin typeface="Garamond" panose="02020404030301010803" pitchFamily="18" charset="0"/>
              </a:rPr>
              <a:t>.</a:t>
            </a:r>
          </a:p>
          <a:p>
            <a:pPr marL="0" indent="0">
              <a:buNone/>
            </a:pPr>
            <a:endParaRPr lang="en-US" sz="2600" dirty="0" smtClean="0">
              <a:latin typeface="Garamond" panose="02020404030301010803" pitchFamily="18" charset="0"/>
            </a:endParaRPr>
          </a:p>
          <a:p>
            <a:pPr>
              <a:buFont typeface="Wingdings" panose="05000000000000000000" pitchFamily="2" charset="2"/>
              <a:buChar char="v"/>
            </a:pPr>
            <a:r>
              <a:rPr lang="en-US" sz="2600" dirty="0" smtClean="0">
                <a:latin typeface="Garamond" panose="02020404030301010803" pitchFamily="18" charset="0"/>
              </a:rPr>
              <a:t>   With the advent of a new administration, the jobs picture for our </a:t>
            </a:r>
          </a:p>
          <a:p>
            <a:pPr marL="0" indent="0">
              <a:buNone/>
            </a:pPr>
            <a:r>
              <a:rPr lang="en-US" sz="2600" dirty="0">
                <a:latin typeface="Garamond" panose="02020404030301010803" pitchFamily="18" charset="0"/>
              </a:rPr>
              <a:t> </a:t>
            </a:r>
            <a:r>
              <a:rPr lang="en-US" sz="2600" dirty="0" smtClean="0">
                <a:latin typeface="Garamond" panose="02020404030301010803" pitchFamily="18" charset="0"/>
              </a:rPr>
              <a:t>      graduates is unpredictable</a:t>
            </a:r>
            <a:r>
              <a:rPr lang="en-US" sz="2600" dirty="0" smtClean="0">
                <a:latin typeface="Garamond" panose="02020404030301010803" pitchFamily="18" charset="0"/>
              </a:rPr>
              <a:t>.</a:t>
            </a:r>
          </a:p>
          <a:p>
            <a:pPr marL="0" indent="0">
              <a:buNone/>
            </a:pPr>
            <a:endParaRPr lang="en-US" sz="2600" dirty="0" smtClean="0">
              <a:latin typeface="Garamond" panose="02020404030301010803" pitchFamily="18" charset="0"/>
            </a:endParaRPr>
          </a:p>
          <a:p>
            <a:pPr>
              <a:buFont typeface="Wingdings" panose="05000000000000000000" pitchFamily="2" charset="2"/>
              <a:buChar char="v"/>
            </a:pPr>
            <a:r>
              <a:rPr lang="en-US" sz="2600" dirty="0">
                <a:latin typeface="Garamond" panose="02020404030301010803" pitchFamily="18" charset="0"/>
              </a:rPr>
              <a:t> </a:t>
            </a:r>
            <a:r>
              <a:rPr lang="en-US" sz="2600" dirty="0" smtClean="0">
                <a:latin typeface="Garamond" panose="02020404030301010803" pitchFamily="18" charset="0"/>
              </a:rPr>
              <a:t>  Declining enrollments in recent academic years.</a:t>
            </a:r>
            <a:endParaRPr lang="en-US" sz="2600" dirty="0">
              <a:latin typeface="Garamond" panose="020204040303010108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407064"/>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58826607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Response to Program Review Feedback</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3" name="Content Placeholder 2"/>
          <p:cNvSpPr>
            <a:spLocks noGrp="1"/>
          </p:cNvSpPr>
          <p:nvPr>
            <p:ph idx="1"/>
          </p:nvPr>
        </p:nvSpPr>
        <p:spPr>
          <a:xfrm>
            <a:off x="838200" y="1845573"/>
            <a:ext cx="10515600" cy="3269757"/>
          </a:xfrm>
        </p:spPr>
        <p:txBody>
          <a:bodyPr/>
          <a:lstStyle/>
          <a:p>
            <a:pPr>
              <a:buFont typeface="Wingdings" panose="05000000000000000000" pitchFamily="2" charset="2"/>
              <a:buChar char="v"/>
            </a:pPr>
            <a:r>
              <a:rPr lang="en-US" dirty="0">
                <a:latin typeface="Garamond" panose="02020404030301010803" pitchFamily="18" charset="0"/>
              </a:rPr>
              <a:t> </a:t>
            </a:r>
            <a:r>
              <a:rPr lang="en-US" dirty="0" smtClean="0">
                <a:latin typeface="Garamond" panose="02020404030301010803" pitchFamily="18" charset="0"/>
              </a:rPr>
              <a:t>Though </a:t>
            </a:r>
            <a:r>
              <a:rPr lang="en-US" dirty="0" smtClean="0">
                <a:latin typeface="Garamond" panose="02020404030301010803" pitchFamily="18" charset="0"/>
              </a:rPr>
              <a:t>it had “great info about program,” make Executive Summary  </a:t>
            </a:r>
          </a:p>
          <a:p>
            <a:pPr marL="0" indent="0">
              <a:buNone/>
            </a:pPr>
            <a:r>
              <a:rPr lang="en-US" dirty="0">
                <a:latin typeface="Garamond" panose="02020404030301010803" pitchFamily="18" charset="0"/>
              </a:rPr>
              <a:t> </a:t>
            </a:r>
            <a:r>
              <a:rPr lang="en-US" dirty="0" smtClean="0">
                <a:latin typeface="Garamond" panose="02020404030301010803" pitchFamily="18" charset="0"/>
              </a:rPr>
              <a:t>    more concise.  </a:t>
            </a:r>
            <a:r>
              <a:rPr lang="en-US" b="1" dirty="0" smtClean="0">
                <a:latin typeface="Garamond" panose="02020404030301010803" pitchFamily="18" charset="0"/>
              </a:rPr>
              <a:t>I wrote it.  I can tweak it!</a:t>
            </a:r>
          </a:p>
          <a:p>
            <a:pPr marL="0" indent="0">
              <a:buNone/>
            </a:pPr>
            <a:endParaRPr lang="en-US" b="1" dirty="0">
              <a:latin typeface="Garamond" panose="02020404030301010803" pitchFamily="18" charset="0"/>
            </a:endParaRPr>
          </a:p>
          <a:p>
            <a:pPr>
              <a:buFont typeface="Wingdings" panose="05000000000000000000" pitchFamily="2" charset="2"/>
              <a:buChar char="v"/>
            </a:pPr>
            <a:r>
              <a:rPr lang="en-US" b="1" dirty="0" smtClean="0">
                <a:latin typeface="Garamond" panose="02020404030301010803" pitchFamily="18" charset="0"/>
              </a:rPr>
              <a:t>  </a:t>
            </a:r>
            <a:r>
              <a:rPr lang="en-US" dirty="0" smtClean="0">
                <a:latin typeface="Garamond" panose="02020404030301010803" pitchFamily="18" charset="0"/>
              </a:rPr>
              <a:t>Faculty must meet and dialogue about  implementing new program </a:t>
            </a:r>
          </a:p>
          <a:p>
            <a:pPr marL="0" indent="0">
              <a:buNone/>
            </a:pPr>
            <a:r>
              <a:rPr lang="en-US" dirty="0">
                <a:latin typeface="Garamond" panose="02020404030301010803" pitchFamily="18" charset="0"/>
              </a:rPr>
              <a:t> </a:t>
            </a:r>
            <a:r>
              <a:rPr lang="en-US" dirty="0" smtClean="0">
                <a:latin typeface="Garamond" panose="02020404030301010803" pitchFamily="18" charset="0"/>
              </a:rPr>
              <a:t>     strategies based on the results of SLO’s, PLO’s.  </a:t>
            </a:r>
            <a:r>
              <a:rPr lang="en-US" b="1" dirty="0" smtClean="0">
                <a:latin typeface="Garamond" panose="02020404030301010803" pitchFamily="18" charset="0"/>
              </a:rPr>
              <a:t>Very </a:t>
            </a:r>
            <a:r>
              <a:rPr lang="en-US" b="1" dirty="0" smtClean="0">
                <a:latin typeface="Garamond" panose="02020404030301010803" pitchFamily="18" charset="0"/>
              </a:rPr>
              <a:t>necessary </a:t>
            </a:r>
            <a:r>
              <a:rPr lang="en-US" b="1" dirty="0" smtClean="0">
                <a:latin typeface="Garamond" panose="02020404030301010803" pitchFamily="18" charset="0"/>
              </a:rPr>
              <a:t>and </a:t>
            </a:r>
          </a:p>
          <a:p>
            <a:pPr marL="0" indent="0">
              <a:buNone/>
            </a:pPr>
            <a:r>
              <a:rPr lang="en-US" b="1" dirty="0">
                <a:latin typeface="Garamond" panose="02020404030301010803" pitchFamily="18" charset="0"/>
              </a:rPr>
              <a:t> </a:t>
            </a:r>
            <a:r>
              <a:rPr lang="en-US" b="1" dirty="0" smtClean="0">
                <a:latin typeface="Garamond" panose="02020404030301010803" pitchFamily="18" charset="0"/>
              </a:rPr>
              <a:t>     will be done in August, 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pic>
        <p:nvPicPr>
          <p:cNvPr id="8" name="Picture 7"/>
          <p:cNvPicPr>
            <a:picLocks noChangeAspect="1"/>
          </p:cNvPicPr>
          <p:nvPr/>
        </p:nvPicPr>
        <p:blipFill>
          <a:blip r:embed="rId5"/>
          <a:stretch>
            <a:fillRect/>
          </a:stretch>
        </p:blipFill>
        <p:spPr>
          <a:xfrm>
            <a:off x="10752724" y="232461"/>
            <a:ext cx="1190624" cy="1190624"/>
          </a:xfrm>
          <a:prstGeom prst="rect">
            <a:avLst/>
          </a:prstGeom>
        </p:spPr>
      </p:pic>
    </p:spTree>
    <p:extLst>
      <p:ext uri="{BB962C8B-B14F-4D97-AF65-F5344CB8AC3E}">
        <p14:creationId xmlns:p14="http://schemas.microsoft.com/office/powerpoint/2010/main" val="208880581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6"/>
            <a:ext cx="10515600" cy="1325563"/>
          </a:xfrm>
        </p:spPr>
        <p:txBody>
          <a:bodyPr>
            <a:normAutofit/>
          </a:bodyPr>
          <a:lstStyle/>
          <a:p>
            <a:pPr algn="ct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Action Plan for 2017-2018</a:t>
            </a:r>
            <a:endPar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3" name="Content Placeholder 2"/>
          <p:cNvSpPr>
            <a:spLocks noGrp="1"/>
          </p:cNvSpPr>
          <p:nvPr>
            <p:ph idx="1"/>
          </p:nvPr>
        </p:nvSpPr>
        <p:spPr>
          <a:xfrm>
            <a:off x="701460" y="1331369"/>
            <a:ext cx="10891272" cy="4385635"/>
          </a:xfrm>
        </p:spPr>
        <p:txBody>
          <a:bodyPr>
            <a:normAutofit/>
          </a:bodyPr>
          <a:lstStyle/>
          <a:p>
            <a:pPr marL="514350" indent="-514350">
              <a:lnSpc>
                <a:spcPct val="100000"/>
              </a:lnSpc>
              <a:buAutoNum type="arabicPeriod"/>
            </a:pPr>
            <a:r>
              <a:rPr lang="en-US" dirty="0" smtClean="0">
                <a:latin typeface="Garamond" panose="02020404030301010803" pitchFamily="18" charset="0"/>
              </a:rPr>
              <a:t>Decrease student equity gap by recruiting more African American and   Pacific Islander males through marketing, specifically at Menlo Park </a:t>
            </a:r>
            <a:r>
              <a:rPr lang="en-US" dirty="0" smtClean="0">
                <a:latin typeface="Garamond" panose="02020404030301010803" pitchFamily="18" charset="0"/>
              </a:rPr>
              <a:t>center.</a:t>
            </a:r>
          </a:p>
          <a:p>
            <a:pPr marL="514350" indent="-514350">
              <a:lnSpc>
                <a:spcPct val="100000"/>
              </a:lnSpc>
              <a:buAutoNum type="arabicPeriod"/>
            </a:pPr>
            <a:endParaRPr lang="en-US" dirty="0" smtClean="0">
              <a:latin typeface="Garamond" panose="02020404030301010803" pitchFamily="18" charset="0"/>
            </a:endParaRPr>
          </a:p>
          <a:p>
            <a:pPr marL="514350" indent="-514350">
              <a:buAutoNum type="arabicPeriod" startAt="2"/>
            </a:pPr>
            <a:r>
              <a:rPr lang="en-US" dirty="0" smtClean="0">
                <a:latin typeface="Garamond" panose="02020404030301010803" pitchFamily="18" charset="0"/>
              </a:rPr>
              <a:t>Expand and enhance Advisory Board to be a better resource and bridge to the community</a:t>
            </a:r>
            <a:r>
              <a:rPr lang="en-US" dirty="0" smtClean="0">
                <a:latin typeface="Garamond" panose="02020404030301010803" pitchFamily="18" charset="0"/>
              </a:rPr>
              <a:t>.</a:t>
            </a:r>
          </a:p>
          <a:p>
            <a:pPr marL="514350" indent="-514350">
              <a:buAutoNum type="arabicPeriod" startAt="2"/>
            </a:pPr>
            <a:endParaRPr lang="en-US" dirty="0" smtClean="0">
              <a:latin typeface="Garamond" panose="02020404030301010803" pitchFamily="18" charset="0"/>
            </a:endParaRPr>
          </a:p>
          <a:p>
            <a:pPr marL="514350" indent="-514350">
              <a:buAutoNum type="arabicPeriod" startAt="2"/>
            </a:pPr>
            <a:r>
              <a:rPr lang="en-US" dirty="0" smtClean="0">
                <a:latin typeface="Garamond" panose="02020404030301010803" pitchFamily="18" charset="0"/>
              </a:rPr>
              <a:t>Pursue greater partnerships with community to enhance internship opportunities.</a:t>
            </a:r>
          </a:p>
          <a:p>
            <a:pPr marL="0" indent="0">
              <a:buNone/>
            </a:pPr>
            <a:endParaRPr lang="en-US" dirty="0" smtClean="0">
              <a:latin typeface="Garamond" panose="02020404030301010803" pitchFamily="18" charset="0"/>
            </a:endParaRPr>
          </a:p>
          <a:p>
            <a:pPr marL="514350" indent="-514350">
              <a:buAutoNum type="arabicPeriod" startAt="5"/>
            </a:pPr>
            <a:endParaRPr lang="en-US" dirty="0" smtClean="0">
              <a:latin typeface="Garamond" panose="020204040303010108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spTree>
    <p:extLst>
      <p:ext uri="{BB962C8B-B14F-4D97-AF65-F5344CB8AC3E}">
        <p14:creationId xmlns:p14="http://schemas.microsoft.com/office/powerpoint/2010/main" val="15171728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b="1" dirty="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Action </a:t>
            </a:r>
            <a:r>
              <a:rPr lang="en-US"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Plan Continued</a:t>
            </a:r>
            <a:r>
              <a:rPr lang="mr-IN" sz="3600" b="1" dirty="0" smtClean="0">
                <a:solidFill>
                  <a:schemeClr val="tx1">
                    <a:lumMod val="95000"/>
                    <a:lumOff val="5000"/>
                  </a:schemeClr>
                </a:solidFill>
                <a:effectLst>
                  <a:outerShdw blurRad="50800" dist="50800" dir="5400000" algn="ctr" rotWithShape="0">
                    <a:srgbClr val="000000">
                      <a:alpha val="43137"/>
                    </a:srgbClr>
                  </a:outerShdw>
                </a:effectLst>
                <a:latin typeface="Franklin Gothic Book" panose="020B0503020102020204" pitchFamily="34" charset="0"/>
              </a:rPr>
              <a:t>…</a:t>
            </a:r>
            <a:endParaRPr lang="en-US" sz="3600" dirty="0">
              <a:latin typeface="Franklin Gothic Demi" panose="020B0703020102020204" pitchFamily="34" charset="0"/>
            </a:endParaRPr>
          </a:p>
        </p:txBody>
      </p:sp>
      <p:sp>
        <p:nvSpPr>
          <p:cNvPr id="3" name="Content Placeholder 2"/>
          <p:cNvSpPr>
            <a:spLocks noGrp="1"/>
          </p:cNvSpPr>
          <p:nvPr>
            <p:ph idx="1"/>
          </p:nvPr>
        </p:nvSpPr>
        <p:spPr>
          <a:xfrm>
            <a:off x="838200" y="1470027"/>
            <a:ext cx="10515600" cy="4351338"/>
          </a:xfrm>
        </p:spPr>
        <p:txBody>
          <a:bodyPr>
            <a:normAutofit/>
          </a:bodyPr>
          <a:lstStyle/>
          <a:p>
            <a:pPr marL="514350" indent="-514350">
              <a:buFont typeface="+mj-lt"/>
              <a:buAutoNum type="arabicPeriod" startAt="4"/>
            </a:pPr>
            <a:r>
              <a:rPr lang="en-US" dirty="0" smtClean="0">
                <a:latin typeface="Garamond" charset="0"/>
                <a:ea typeface="Garamond" charset="0"/>
                <a:cs typeface="Garamond" charset="0"/>
              </a:rPr>
              <a:t>Identify </a:t>
            </a:r>
            <a:r>
              <a:rPr lang="en-US" dirty="0">
                <a:latin typeface="Garamond" charset="0"/>
                <a:ea typeface="Garamond" charset="0"/>
                <a:cs typeface="Garamond" charset="0"/>
              </a:rPr>
              <a:t>positions and skills in the field where there is increased employment </a:t>
            </a:r>
            <a:r>
              <a:rPr lang="en-US" dirty="0" smtClean="0">
                <a:latin typeface="Garamond" charset="0"/>
                <a:ea typeface="Garamond" charset="0"/>
                <a:cs typeface="Garamond" charset="0"/>
              </a:rPr>
              <a:t>demand, </a:t>
            </a:r>
            <a:r>
              <a:rPr lang="en-US" dirty="0">
                <a:latin typeface="Garamond" charset="0"/>
                <a:ea typeface="Garamond" charset="0"/>
                <a:cs typeface="Garamond" charset="0"/>
              </a:rPr>
              <a:t>and incorporate these elements into course </a:t>
            </a:r>
            <a:r>
              <a:rPr lang="en-US" dirty="0" smtClean="0">
                <a:latin typeface="Garamond" charset="0"/>
                <a:ea typeface="Garamond" charset="0"/>
                <a:cs typeface="Garamond" charset="0"/>
              </a:rPr>
              <a:t>offerings.</a:t>
            </a:r>
          </a:p>
          <a:p>
            <a:pPr marL="514350" indent="-514350">
              <a:buFont typeface="+mj-lt"/>
              <a:buAutoNum type="arabicPeriod" startAt="4"/>
            </a:pPr>
            <a:endParaRPr lang="en-US" dirty="0" smtClean="0">
              <a:latin typeface="Garamond" charset="0"/>
              <a:ea typeface="Garamond" charset="0"/>
              <a:cs typeface="Garamond" charset="0"/>
            </a:endParaRPr>
          </a:p>
          <a:p>
            <a:pPr marL="514350" indent="-514350">
              <a:buFont typeface="+mj-lt"/>
              <a:buAutoNum type="arabicPeriod" startAt="4"/>
            </a:pPr>
            <a:r>
              <a:rPr lang="en-US" dirty="0" smtClean="0">
                <a:latin typeface="Garamond" charset="0"/>
                <a:ea typeface="Garamond" charset="0"/>
                <a:cs typeface="Garamond" charset="0"/>
              </a:rPr>
              <a:t>Present </a:t>
            </a:r>
            <a:r>
              <a:rPr lang="en-US" dirty="0" smtClean="0">
                <a:latin typeface="Garamond" charset="0"/>
                <a:ea typeface="Garamond" charset="0"/>
                <a:cs typeface="Garamond" charset="0"/>
              </a:rPr>
              <a:t>Patient Navigator Certificate and expanded Family </a:t>
            </a:r>
            <a:r>
              <a:rPr lang="en-US" dirty="0" smtClean="0">
                <a:latin typeface="Garamond" charset="0"/>
                <a:ea typeface="Garamond" charset="0"/>
                <a:cs typeface="Garamond" charset="0"/>
              </a:rPr>
              <a:t>Development </a:t>
            </a:r>
            <a:r>
              <a:rPr lang="en-US" dirty="0" smtClean="0">
                <a:latin typeface="Garamond" charset="0"/>
                <a:ea typeface="Garamond" charset="0"/>
                <a:cs typeface="Garamond" charset="0"/>
              </a:rPr>
              <a:t>Certificate to Curriculum Committee</a:t>
            </a:r>
            <a:r>
              <a:rPr lang="en-US" dirty="0" smtClean="0">
                <a:latin typeface="Garamond" charset="0"/>
                <a:ea typeface="Garamond" charset="0"/>
                <a:cs typeface="Garamond" charset="0"/>
              </a:rPr>
              <a:t>.</a:t>
            </a:r>
          </a:p>
          <a:p>
            <a:pPr marL="514350" indent="-514350">
              <a:buFont typeface="+mj-lt"/>
              <a:buAutoNum type="arabicPeriod" startAt="4"/>
            </a:pPr>
            <a:endParaRPr lang="en-US" dirty="0" smtClean="0">
              <a:latin typeface="Garamond" charset="0"/>
              <a:ea typeface="Garamond" charset="0"/>
              <a:cs typeface="Garamond" charset="0"/>
            </a:endParaRPr>
          </a:p>
          <a:p>
            <a:pPr marL="514350" indent="-514350">
              <a:buFont typeface="+mj-lt"/>
              <a:buAutoNum type="arabicPeriod" startAt="4"/>
            </a:pPr>
            <a:r>
              <a:rPr lang="en-US" dirty="0" smtClean="0">
                <a:latin typeface="Garamond" charset="0"/>
                <a:ea typeface="Garamond" charset="0"/>
                <a:cs typeface="Garamond" charset="0"/>
              </a:rPr>
              <a:t>Continue </a:t>
            </a:r>
            <a:r>
              <a:rPr lang="en-US" dirty="0" smtClean="0">
                <a:latin typeface="Garamond" charset="0"/>
                <a:ea typeface="Garamond" charset="0"/>
                <a:cs typeface="Garamond" charset="0"/>
              </a:rPr>
              <a:t>to pursue merger with Early Childhood </a:t>
            </a:r>
            <a:r>
              <a:rPr lang="en-US" dirty="0" smtClean="0">
                <a:latin typeface="Garamond" charset="0"/>
                <a:ea typeface="Garamond" charset="0"/>
                <a:cs typeface="Garamond" charset="0"/>
              </a:rPr>
              <a:t>Education Program</a:t>
            </a:r>
            <a:r>
              <a:rPr lang="en-US" dirty="0" smtClean="0">
                <a:latin typeface="Garamond" charset="0"/>
                <a:ea typeface="Garamond" charset="0"/>
                <a:cs typeface="Garamond" charset="0"/>
              </a:rPr>
              <a:t>.</a:t>
            </a:r>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953"/>
          <a:stretch/>
        </p:blipFill>
        <p:spPr>
          <a:xfrm>
            <a:off x="0" y="5052061"/>
            <a:ext cx="12192000" cy="18059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847080"/>
            <a:ext cx="1618732" cy="726756"/>
          </a:xfrm>
          <a:prstGeom prst="rect">
            <a:avLst/>
          </a:prstGeom>
        </p:spPr>
      </p:pic>
      <p:pic>
        <p:nvPicPr>
          <p:cNvPr id="6" name="Picture 5"/>
          <p:cNvPicPr>
            <a:picLocks noChangeAspect="1"/>
          </p:cNvPicPr>
          <p:nvPr/>
        </p:nvPicPr>
        <p:blipFill>
          <a:blip r:embed="rId4"/>
          <a:stretch>
            <a:fillRect/>
          </a:stretch>
        </p:blipFill>
        <p:spPr>
          <a:xfrm>
            <a:off x="10736534" y="144464"/>
            <a:ext cx="1206814" cy="1206814"/>
          </a:xfrm>
          <a:prstGeom prst="rect">
            <a:avLst/>
          </a:prstGeom>
        </p:spPr>
      </p:pic>
    </p:spTree>
    <p:extLst>
      <p:ext uri="{BB962C8B-B14F-4D97-AF65-F5344CB8AC3E}">
        <p14:creationId xmlns:p14="http://schemas.microsoft.com/office/powerpoint/2010/main" val="410679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TotalTime>
  <Words>627</Words>
  <Application>Microsoft Macintosh PowerPoint</Application>
  <PresentationFormat>Widescreen</PresentationFormat>
  <Paragraphs>87</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Calibri Light</vt:lpstr>
      <vt:lpstr>Franklin Gothic Book</vt:lpstr>
      <vt:lpstr>Franklin Gothic Demi</vt:lpstr>
      <vt:lpstr>Garamond</vt:lpstr>
      <vt:lpstr>Mangal</vt:lpstr>
      <vt:lpstr>Wingdings</vt:lpstr>
      <vt:lpstr>Arial</vt:lpstr>
      <vt:lpstr>Office Theme</vt:lpstr>
      <vt:lpstr>PowerPoint Presentation</vt:lpstr>
      <vt:lpstr>PowerPoint Presentation</vt:lpstr>
      <vt:lpstr>Overview of the Human Services Program</vt:lpstr>
      <vt:lpstr>Contribution to the Mission of the College &amp; the District</vt:lpstr>
      <vt:lpstr>Program Strengths</vt:lpstr>
      <vt:lpstr>Program Challenges</vt:lpstr>
      <vt:lpstr>Response to Program Review Feedback</vt:lpstr>
      <vt:lpstr>Action Plan for 2017-2018</vt:lpstr>
      <vt:lpstr>Action Plan Continued…</vt:lpstr>
      <vt:lpstr>Advisory Board Meeting</vt:lpstr>
      <vt:lpstr>New Marketing Efforts</vt:lpstr>
      <vt:lpstr>New Program Brochures</vt:lpstr>
      <vt:lpstr>New Menlo Park Logo and Program Advertisements </vt:lpstr>
      <vt:lpstr>Questions?</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Jonathan Wax</cp:lastModifiedBy>
  <cp:revision>156</cp:revision>
  <dcterms:created xsi:type="dcterms:W3CDTF">2015-08-26T22:52:00Z</dcterms:created>
  <dcterms:modified xsi:type="dcterms:W3CDTF">2017-05-02T22:53:59Z</dcterms:modified>
</cp:coreProperties>
</file>