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9" r:id="rId1"/>
  </p:sldMasterIdLst>
  <p:notesMasterIdLst>
    <p:notesMasterId r:id="rId11"/>
  </p:notesMasterIdLst>
  <p:sldIdLst>
    <p:sldId id="256" r:id="rId2"/>
    <p:sldId id="257" r:id="rId3"/>
    <p:sldId id="258" r:id="rId4"/>
    <p:sldId id="259" r:id="rId5"/>
    <p:sldId id="265" r:id="rId6"/>
    <p:sldId id="260" r:id="rId7"/>
    <p:sldId id="264" r:id="rId8"/>
    <p:sldId id="261" r:id="rId9"/>
    <p:sldId id="263" r:id="rId10"/>
  </p:sldIdLst>
  <p:sldSz cx="12192000" cy="6858000"/>
  <p:notesSz cx="7019925" cy="9305925"/>
  <p:embeddedFontLst>
    <p:embeddedFont>
      <p:font typeface="Questrial" panose="020B0604020202020204" charset="0"/>
      <p:regular r:id="rId12"/>
    </p:embeddedFont>
    <p:embeddedFont>
      <p:font typeface="Century Gothic" panose="020B0502020202020204" pitchFamily="34" charset="0"/>
      <p:regular r:id="rId13"/>
      <p:bold r:id="rId14"/>
      <p:italic r:id="rId15"/>
      <p:boldItalic r:id="rId16"/>
    </p:embeddedFont>
    <p:embeddedFont>
      <p:font typeface="EB Garamond" panose="020B0604020202020204" charset="0"/>
      <p:regular r:id="rId17"/>
    </p:embeddedFont>
    <p:embeddedFont>
      <p:font typeface="Wingdings 3" panose="05040102010807070707" pitchFamily="18" charset="2"/>
      <p:regular r:id="rId18"/>
    </p:embeddedFont>
    <p:embeddedFont>
      <p:font typeface="Calibri" panose="020F050202020403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7245D8-9F79-4032-8F11-4ED45E3B7C6C}">
  <a:tblStyle styleId="{D57245D8-9F79-4032-8F11-4ED45E3B7C6C}" styleName="Table_0">
    <a:wholeTbl>
      <a:tcTxStyle b="off" i="off">
        <a:font>
          <a:latin typeface="Century Gothic"/>
          <a:ea typeface="Century Gothic"/>
          <a:cs typeface="Century Gothic"/>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7E7E7"/>
          </a:solidFill>
        </a:fill>
      </a:tcStyle>
    </a:wholeTbl>
    <a:band1H>
      <a:tcStyle>
        <a:tcBdr/>
        <a:fill>
          <a:solidFill>
            <a:srgbClr val="CCCCCC"/>
          </a:solidFill>
        </a:fill>
      </a:tcStyle>
    </a:band1H>
    <a:band1V>
      <a:tcStyle>
        <a:tcBdr/>
        <a:fill>
          <a:solidFill>
            <a:srgbClr val="CCCCCC"/>
          </a:solidFill>
        </a:fill>
      </a:tcStyle>
    </a:band1V>
    <a:lastCol>
      <a:tcTxStyle b="on" i="off">
        <a:font>
          <a:latin typeface="Century Gothic"/>
          <a:ea typeface="Century Gothic"/>
          <a:cs typeface="Century Gothic"/>
        </a:font>
        <a:schemeClr val="lt1"/>
      </a:tcTxStyle>
      <a:tcStyle>
        <a:tcBdr/>
        <a:fill>
          <a:solidFill>
            <a:schemeClr val="accent1"/>
          </a:solidFill>
        </a:fill>
      </a:tcStyle>
    </a:lastCol>
    <a:firstCol>
      <a:tcTxStyle b="on" i="off">
        <a:font>
          <a:latin typeface="Century Gothic"/>
          <a:ea typeface="Century Gothic"/>
          <a:cs typeface="Century Gothic"/>
        </a:font>
        <a:schemeClr val="lt1"/>
      </a:tcTxStyle>
      <a:tcStyle>
        <a:tcBdr/>
        <a:fill>
          <a:solidFill>
            <a:schemeClr val="accent1"/>
          </a:solidFill>
        </a:fill>
      </a:tcStyle>
    </a:firstCol>
    <a:lastRow>
      <a:tcTxStyle b="on" i="off">
        <a:font>
          <a:latin typeface="Century Gothic"/>
          <a:ea typeface="Century Gothic"/>
          <a:cs typeface="Century Gothic"/>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Century Gothic"/>
          <a:ea typeface="Century Gothic"/>
          <a:cs typeface="Century Gothic"/>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10" autoAdjust="0"/>
  </p:normalViewPr>
  <p:slideViewPr>
    <p:cSldViewPr snapToGrid="0">
      <p:cViewPr varScale="1">
        <p:scale>
          <a:sx n="122" d="100"/>
          <a:sy n="122" d="100"/>
        </p:scale>
        <p:origin x="114"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41967" cy="466912"/>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976332" y="0"/>
            <a:ext cx="3041967" cy="466912"/>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719137" y="1163637"/>
            <a:ext cx="5581650" cy="3140074"/>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701993" y="4478476"/>
            <a:ext cx="5615939" cy="3664207"/>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839014"/>
            <a:ext cx="3041967" cy="46691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976332" y="8839014"/>
            <a:ext cx="3041967" cy="466910"/>
          </a:xfrm>
          <a:prstGeom prst="rect">
            <a:avLst/>
          </a:prstGeom>
          <a:noFill/>
          <a:ln>
            <a:noFill/>
          </a:ln>
        </p:spPr>
        <p:txBody>
          <a:bodyPr lIns="93275" tIns="46625" rIns="93275" bIns="46625"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8135534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6" name="Shape 166"/>
          <p:cNvSpPr txBox="1">
            <a:spLocks noGrp="1"/>
          </p:cNvSpPr>
          <p:nvPr>
            <p:ph type="body" idx="1"/>
          </p:nvPr>
        </p:nvSpPr>
        <p:spPr>
          <a:xfrm>
            <a:off x="701993" y="4478476"/>
            <a:ext cx="5615939" cy="3664207"/>
          </a:xfrm>
          <a:prstGeom prst="rect">
            <a:avLst/>
          </a:prstGeom>
          <a:noFill/>
          <a:ln>
            <a:noFill/>
          </a:ln>
        </p:spPr>
        <p:txBody>
          <a:bodyPr lIns="93275" tIns="46625" rIns="93275" bIns="46625"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67" name="Shape 167"/>
          <p:cNvSpPr txBox="1">
            <a:spLocks noGrp="1"/>
          </p:cNvSpPr>
          <p:nvPr>
            <p:ph type="sldNum" idx="12"/>
          </p:nvPr>
        </p:nvSpPr>
        <p:spPr>
          <a:xfrm>
            <a:off x="3976332" y="8839014"/>
            <a:ext cx="3041967" cy="466910"/>
          </a:xfrm>
          <a:prstGeom prst="rect">
            <a:avLst/>
          </a:prstGeom>
          <a:noFill/>
          <a:ln>
            <a:noFill/>
          </a:ln>
        </p:spPr>
        <p:txBody>
          <a:bodyPr lIns="93275" tIns="46625" rIns="93275" bIns="46625"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54322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6" name="Shape 176"/>
          <p:cNvSpPr txBox="1">
            <a:spLocks noGrp="1"/>
          </p:cNvSpPr>
          <p:nvPr>
            <p:ph type="body" idx="1"/>
          </p:nvPr>
        </p:nvSpPr>
        <p:spPr>
          <a:xfrm>
            <a:off x="701993" y="4478476"/>
            <a:ext cx="5615939" cy="3664207"/>
          </a:xfrm>
          <a:prstGeom prst="rect">
            <a:avLst/>
          </a:prstGeom>
          <a:noFill/>
          <a:ln>
            <a:noFill/>
          </a:ln>
        </p:spPr>
        <p:txBody>
          <a:bodyPr lIns="93275" tIns="46625" rIns="93275" bIns="46625"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77" name="Shape 177"/>
          <p:cNvSpPr txBox="1">
            <a:spLocks noGrp="1"/>
          </p:cNvSpPr>
          <p:nvPr>
            <p:ph type="sldNum" idx="12"/>
          </p:nvPr>
        </p:nvSpPr>
        <p:spPr>
          <a:xfrm>
            <a:off x="3976332" y="8839014"/>
            <a:ext cx="3041967" cy="466910"/>
          </a:xfrm>
          <a:prstGeom prst="rect">
            <a:avLst/>
          </a:prstGeom>
          <a:noFill/>
          <a:ln>
            <a:noFill/>
          </a:ln>
        </p:spPr>
        <p:txBody>
          <a:bodyPr lIns="93275" tIns="46625" rIns="93275" bIns="46625"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96867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lvl="0">
              <a:spcBef>
                <a:spcPts val="0"/>
              </a:spcBef>
              <a:buNone/>
            </a:pPr>
            <a:endParaRPr/>
          </a:p>
        </p:txBody>
      </p:sp>
      <p:sp>
        <p:nvSpPr>
          <p:cNvPr id="186" name="Shape 186"/>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9445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lvl="0">
              <a:spcBef>
                <a:spcPts val="0"/>
              </a:spcBef>
              <a:buNone/>
            </a:pPr>
            <a:endParaRPr/>
          </a:p>
        </p:txBody>
      </p:sp>
      <p:sp>
        <p:nvSpPr>
          <p:cNvPr id="195" name="Shape 195"/>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7301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lvl="0">
              <a:spcBef>
                <a:spcPts val="0"/>
              </a:spcBef>
              <a:buNone/>
            </a:pPr>
            <a:endParaRPr/>
          </a:p>
        </p:txBody>
      </p:sp>
      <p:sp>
        <p:nvSpPr>
          <p:cNvPr id="204" name="Shape 204"/>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047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My supervisor encourages me to do high </a:t>
            </a:r>
            <a:r>
              <a:rPr lang="en-US" sz="2800" dirty="0" smtClean="0">
                <a:latin typeface="Arial"/>
                <a:ea typeface="Arial"/>
                <a:cs typeface="Arial"/>
                <a:sym typeface="Arial"/>
              </a:rPr>
              <a:t>quality</a:t>
            </a:r>
            <a:r>
              <a:rPr lang="en-US" sz="2800" b="0" i="0" u="none" strike="noStrike" cap="none" dirty="0" smtClean="0">
                <a:solidFill>
                  <a:srgbClr val="3F3F3F"/>
                </a:solidFill>
                <a:latin typeface="Arial"/>
                <a:ea typeface="Arial"/>
                <a:cs typeface="Arial"/>
                <a:sym typeface="Arial"/>
              </a:rPr>
              <a:t> work. (3.5, 96.7%)</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Providing excellent service to students is acknowledged in my area. (3.4)</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I know where to refer students to various support services on campus (e.g., financial aid, DRC, learning center, etc.) (3.4)</a:t>
            </a:r>
          </a:p>
          <a:p>
            <a:pPr lvl="0">
              <a:spcBef>
                <a:spcPts val="0"/>
              </a:spcBef>
              <a:buNone/>
            </a:pPr>
            <a:endParaRPr dirty="0"/>
          </a:p>
        </p:txBody>
      </p:sp>
      <p:sp>
        <p:nvSpPr>
          <p:cNvPr id="204" name="Shape 204"/>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7533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Cañada College provides sufficient opportunities for promotion. (2.46, 47.8%)</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Cañada College provides adequate opportunities for training in technology related to my area of responsibility. (2.54)</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Employees have adequate opportunities to participate in the development of financial plans and budgets. (2.56, 53.1%)</a:t>
            </a:r>
            <a:endParaRPr lang="en-US" sz="3600" b="0" i="1" u="none" strike="noStrike" cap="none" dirty="0" smtClean="0">
              <a:solidFill>
                <a:srgbClr val="3F3F3F"/>
              </a:solidFill>
              <a:latin typeface="Arial"/>
              <a:ea typeface="Arial"/>
              <a:cs typeface="Arial"/>
              <a:sym typeface="Arial"/>
            </a:endParaRPr>
          </a:p>
          <a:p>
            <a:pPr lvl="0">
              <a:spcBef>
                <a:spcPts val="0"/>
              </a:spcBef>
              <a:buNone/>
            </a:pPr>
            <a:endParaRPr dirty="0"/>
          </a:p>
        </p:txBody>
      </p:sp>
      <p:sp>
        <p:nvSpPr>
          <p:cNvPr id="204" name="Shape 204"/>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501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lvl="0">
              <a:spcBef>
                <a:spcPts val="0"/>
              </a:spcBef>
              <a:buNone/>
            </a:pPr>
            <a:r>
              <a:rPr lang="en-US" dirty="0" smtClean="0"/>
              <a:t>Strengths:</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I am very proud to work at Cañada College. I feel that I have the support from my leadership to carry out the vision for my program and from my colleagues to engage the day-to-day activities leading towards student success…</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I want to commend the excellent work of the Humanities Division Dean and faculty, ACES, Retention Specialist, ESL Coordinator, EPOS, DRC, STEM, AFT…</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Program review is extremely useful for programs going through the process as it provides an opportunity to review accomplishments, recognize efforts and reflect on existing practices…</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The College consistently reviews and reflects on the planning and program review process, and makes changes based on the results…</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The campus climate is very student focused and collaborative…</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Participatory Governance is valued highly at Cañada College. There are multiple opportunities for sharing perspectives and providing input…</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I appreciate the support provided by the Budget and Finance Office…</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There has been a growing visible improvement in branding of Cañada College both on and off campus…</a:t>
            </a:r>
          </a:p>
          <a:p>
            <a:pPr lvl="0">
              <a:spcBef>
                <a:spcPts val="0"/>
              </a:spcBef>
              <a:buNone/>
            </a:pPr>
            <a:endParaRPr lang="en-US" dirty="0" smtClean="0"/>
          </a:p>
          <a:p>
            <a:pPr lvl="0">
              <a:spcBef>
                <a:spcPts val="0"/>
              </a:spcBef>
              <a:buNone/>
            </a:pPr>
            <a:r>
              <a:rPr lang="en-US" dirty="0" smtClean="0"/>
              <a:t>Challenges:</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It is extremely frustrating to go through the participatory governance system time after time and repeatedly be told by the president that we cannot hire new faculty. Yet, we continue to hire new administrators and support staff, year after year…</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There is poor communication with the entire college about what is funded and why…</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Faculty morale is at an all-time low…</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Program review is too often, too long, a waste of time…</a:t>
            </a:r>
          </a:p>
          <a:p>
            <a:pPr marL="228600" marR="0" lvl="0" indent="-228600" algn="l" rtl="0">
              <a:spcBef>
                <a:spcPts val="1000"/>
              </a:spcBef>
              <a:spcAft>
                <a:spcPts val="0"/>
              </a:spcAft>
              <a:buClr>
                <a:schemeClr val="accent1"/>
              </a:buClr>
              <a:buSzPct val="100000"/>
              <a:buFont typeface="Noto Sans Symbols"/>
              <a:buChar char="•"/>
            </a:pPr>
            <a:r>
              <a:rPr lang="en-US" sz="1600" b="0" i="1" u="none" strike="noStrike" cap="none" dirty="0" smtClean="0">
                <a:solidFill>
                  <a:srgbClr val="3F3F3F"/>
                </a:solidFill>
                <a:latin typeface="Arial"/>
                <a:ea typeface="Arial"/>
                <a:cs typeface="Arial"/>
                <a:sym typeface="Arial"/>
              </a:rPr>
              <a:t>Student learning outcomes is not really useful, waste of time. We rarely have time to talk about what matters—pedagogy, curriculum, student challenges and how to meet them</a:t>
            </a:r>
          </a:p>
          <a:p>
            <a:pPr lvl="0">
              <a:spcBef>
                <a:spcPts val="0"/>
              </a:spcBef>
              <a:buNone/>
            </a:pPr>
            <a:endParaRPr dirty="0"/>
          </a:p>
        </p:txBody>
      </p:sp>
      <p:sp>
        <p:nvSpPr>
          <p:cNvPr id="213" name="Shape 213"/>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0878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701993" y="4478476"/>
            <a:ext cx="5615939" cy="3664207"/>
          </a:xfrm>
          <a:prstGeom prst="rect">
            <a:avLst/>
          </a:prstGeom>
        </p:spPr>
        <p:txBody>
          <a:bodyPr lIns="91425" tIns="91425" rIns="91425" bIns="91425" anchor="t" anchorCtr="0">
            <a:noAutofit/>
          </a:bodyPr>
          <a:lstStyle/>
          <a:p>
            <a:pPr lvl="0">
              <a:spcBef>
                <a:spcPts val="0"/>
              </a:spcBef>
              <a:buNone/>
            </a:pPr>
            <a:endParaRPr/>
          </a:p>
        </p:txBody>
      </p:sp>
      <p:sp>
        <p:nvSpPr>
          <p:cNvPr id="231" name="Shape 231"/>
          <p:cNvSpPr>
            <a:spLocks noGrp="1" noRot="1" noChangeAspect="1"/>
          </p:cNvSpPr>
          <p:nvPr>
            <p:ph type="sldImg" idx="2"/>
          </p:nvPr>
        </p:nvSpPr>
        <p:spPr>
          <a:xfrm>
            <a:off x="719138" y="1163638"/>
            <a:ext cx="5581650" cy="314007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0473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2657282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3220869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3617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3528504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695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3103285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3780682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427818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634825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2602506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2568556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126301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23936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1152720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143367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1485488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rtl="0">
              <a:spcBef>
                <a:spcPts val="0"/>
              </a:spcBef>
              <a:buSzPct val="25000"/>
              <a:buNone/>
            </a:pPr>
            <a:fld id="{00000000-1234-1234-1234-123412341234}" type="slidenum">
              <a:rPr lang="en-US" sz="2000" b="0" i="0" u="none" strike="noStrike" cap="none" smtClean="0">
                <a:solidFill>
                  <a:srgbClr val="FEFFFF"/>
                </a:solidFill>
                <a:latin typeface="Questrial"/>
                <a:ea typeface="Questrial"/>
                <a:cs typeface="Questrial"/>
                <a:sym typeface="Questrial"/>
              </a:rPr>
              <a:t>‹#›</a:t>
            </a:fld>
            <a:endParaRPr lang="en-US" sz="2000" b="0" i="0" u="none" strike="noStrike" cap="none">
              <a:solidFill>
                <a:srgbClr val="FEFFFF"/>
              </a:solidFill>
              <a:latin typeface="Questrial"/>
              <a:ea typeface="Questrial"/>
              <a:cs typeface="Questrial"/>
              <a:sym typeface="Questrial"/>
            </a:endParaRPr>
          </a:p>
        </p:txBody>
      </p:sp>
    </p:spTree>
    <p:extLst>
      <p:ext uri="{BB962C8B-B14F-4D97-AF65-F5344CB8AC3E}">
        <p14:creationId xmlns:p14="http://schemas.microsoft.com/office/powerpoint/2010/main" val="394625215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ctrTitle"/>
          </p:nvPr>
        </p:nvSpPr>
        <p:spPr>
          <a:xfrm>
            <a:off x="1751011" y="601620"/>
            <a:ext cx="8689975" cy="3228975"/>
          </a:xfrm>
          <a:prstGeom prst="rect">
            <a:avLst/>
          </a:prstGeom>
          <a:noFill/>
          <a:ln>
            <a:noFill/>
          </a:ln>
        </p:spPr>
        <p:txBody>
          <a:bodyPr lIns="91425" tIns="45700" rIns="91425" bIns="45700" anchor="b" anchorCtr="0">
            <a:noAutofit/>
          </a:bodyPr>
          <a:lstStyle/>
          <a:p>
            <a:pPr marL="0" marR="0" lvl="0" indent="0" algn="l" rtl="0">
              <a:spcBef>
                <a:spcPts val="0"/>
              </a:spcBef>
              <a:buClr>
                <a:srgbClr val="168DBA"/>
              </a:buClr>
              <a:buSzPct val="25000"/>
              <a:buFont typeface="Arial"/>
              <a:buNone/>
            </a:pPr>
            <a:r>
              <a:rPr lang="en-US" sz="4860" b="0" i="0" u="none" strike="noStrike" cap="none">
                <a:solidFill>
                  <a:srgbClr val="168DBA"/>
                </a:solidFill>
                <a:latin typeface="Arial"/>
                <a:ea typeface="Arial"/>
                <a:cs typeface="Arial"/>
                <a:sym typeface="Arial"/>
              </a:rPr>
              <a:t>Cañada College</a:t>
            </a:r>
            <a:br>
              <a:rPr lang="en-US" sz="4860" b="0" i="0" u="none" strike="noStrike" cap="none">
                <a:solidFill>
                  <a:srgbClr val="168DBA"/>
                </a:solidFill>
                <a:latin typeface="Arial"/>
                <a:ea typeface="Arial"/>
                <a:cs typeface="Arial"/>
                <a:sym typeface="Arial"/>
              </a:rPr>
            </a:br>
            <a:r>
              <a:rPr lang="en-US" sz="4860" b="0" i="0" u="none" strike="noStrike" cap="none">
                <a:solidFill>
                  <a:srgbClr val="168DBA"/>
                </a:solidFill>
                <a:latin typeface="Arial"/>
                <a:ea typeface="Arial"/>
                <a:cs typeface="Arial"/>
                <a:sym typeface="Arial"/>
              </a:rPr>
              <a:t>The Evaluation of </a:t>
            </a:r>
            <a:br>
              <a:rPr lang="en-US" sz="4860" b="0" i="0" u="none" strike="noStrike" cap="none">
                <a:solidFill>
                  <a:srgbClr val="168DBA"/>
                </a:solidFill>
                <a:latin typeface="Arial"/>
                <a:ea typeface="Arial"/>
                <a:cs typeface="Arial"/>
                <a:sym typeface="Arial"/>
              </a:rPr>
            </a:br>
            <a:r>
              <a:rPr lang="en-US" sz="4860" b="0" i="0" u="none" strike="noStrike" cap="none">
                <a:solidFill>
                  <a:srgbClr val="168DBA"/>
                </a:solidFill>
                <a:latin typeface="Arial"/>
                <a:ea typeface="Arial"/>
                <a:cs typeface="Arial"/>
                <a:sym typeface="Arial"/>
              </a:rPr>
              <a:t>the Participatory Governance Process—Employee Voice</a:t>
            </a:r>
          </a:p>
        </p:txBody>
      </p:sp>
      <p:sp>
        <p:nvSpPr>
          <p:cNvPr id="170" name="Shape 170"/>
          <p:cNvSpPr txBox="1">
            <a:spLocks noGrp="1"/>
          </p:cNvSpPr>
          <p:nvPr>
            <p:ph type="subTitle" idx="1"/>
          </p:nvPr>
        </p:nvSpPr>
        <p:spPr>
          <a:xfrm>
            <a:off x="1751011" y="4773705"/>
            <a:ext cx="8689975" cy="195660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r>
              <a:rPr lang="en-US" sz="1600" b="1" i="0" u="none" strike="noStrike" cap="none" dirty="0">
                <a:solidFill>
                  <a:srgbClr val="595959"/>
                </a:solidFill>
                <a:latin typeface="EB Garamond"/>
                <a:ea typeface="EB Garamond"/>
                <a:cs typeface="EB Garamond"/>
                <a:sym typeface="EB Garamond"/>
              </a:rPr>
              <a:t>Office of Planning, Research, and Institutional Effectiveness</a:t>
            </a:r>
          </a:p>
          <a:p>
            <a:pPr marL="0" marR="0" lvl="0" indent="0" algn="l" rtl="0">
              <a:spcBef>
                <a:spcPts val="1000"/>
              </a:spcBef>
              <a:spcAft>
                <a:spcPts val="0"/>
              </a:spcAft>
              <a:buClr>
                <a:schemeClr val="accent1"/>
              </a:buClr>
              <a:buSzPct val="25000"/>
              <a:buFont typeface="Noto Sans Symbols"/>
              <a:buNone/>
            </a:pPr>
            <a:r>
              <a:rPr lang="en-US" sz="1600" b="1" i="0" u="none" strike="noStrike" cap="none" dirty="0">
                <a:solidFill>
                  <a:srgbClr val="595959"/>
                </a:solidFill>
                <a:latin typeface="EB Garamond"/>
                <a:ea typeface="EB Garamond"/>
                <a:cs typeface="EB Garamond"/>
                <a:sym typeface="EB Garamond"/>
              </a:rPr>
              <a:t>September 7, 2016 </a:t>
            </a:r>
          </a:p>
        </p:txBody>
      </p:sp>
      <p:sp>
        <p:nvSpPr>
          <p:cNvPr id="171" name="Shape 171"/>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172" name="Shape 172"/>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a:t>
            </a:r>
            <a:r>
              <a:rPr lang="en-US" sz="900" b="0" i="0" u="none" strike="noStrike" cap="none" dirty="0" smtClean="0">
                <a:solidFill>
                  <a:srgbClr val="888888"/>
                </a:solidFill>
                <a:latin typeface="Questrial"/>
                <a:ea typeface="Questrial"/>
                <a:cs typeface="Questrial"/>
                <a:sym typeface="Questrial"/>
              </a:rPr>
              <a:t>to PBC/</a:t>
            </a:r>
            <a:r>
              <a:rPr lang="en-US" dirty="0" smtClean="0">
                <a:solidFill>
                  <a:srgbClr val="888888"/>
                </a:solidFill>
                <a:latin typeface="Questrial"/>
                <a:ea typeface="Questrial"/>
                <a:cs typeface="Questrial"/>
                <a:sym typeface="Questrial"/>
              </a:rPr>
              <a:t>IPC</a:t>
            </a:r>
            <a:endParaRPr lang="en-US" sz="900" b="0" i="0" u="none" strike="noStrike" cap="none" dirty="0">
              <a:solidFill>
                <a:srgbClr val="888888"/>
              </a:solidFill>
              <a:latin typeface="Questrial"/>
              <a:ea typeface="Questrial"/>
              <a:cs typeface="Questrial"/>
              <a:sym typeface="Questrial"/>
            </a:endParaRPr>
          </a:p>
        </p:txBody>
      </p:sp>
      <p:sp>
        <p:nvSpPr>
          <p:cNvPr id="173" name="Shape 173"/>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1</a:t>
            </a:fld>
            <a:endParaRPr lang="en-US" sz="2000" b="0" i="0" u="none" strike="noStrike" cap="none">
              <a:solidFill>
                <a:srgbClr val="FEFFFF"/>
              </a:solidFill>
              <a:latin typeface="Questrial"/>
              <a:ea typeface="Questrial"/>
              <a:cs typeface="Questrial"/>
              <a:sym typeface="Quest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1532965" y="373712"/>
            <a:ext cx="9745262" cy="1840982"/>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3600" b="1" i="0" u="none" strike="noStrike" cap="none">
                <a:solidFill>
                  <a:srgbClr val="168DBA"/>
                </a:solidFill>
                <a:latin typeface="Arial"/>
                <a:ea typeface="Arial"/>
                <a:cs typeface="Arial"/>
                <a:sym typeface="Arial"/>
              </a:rPr>
              <a:t>Purpose of the</a:t>
            </a:r>
            <a:br>
              <a:rPr lang="en-US" sz="3600" b="1" i="0" u="none" strike="noStrike" cap="none">
                <a:solidFill>
                  <a:srgbClr val="168DBA"/>
                </a:solidFill>
                <a:latin typeface="Arial"/>
                <a:ea typeface="Arial"/>
                <a:cs typeface="Arial"/>
                <a:sym typeface="Arial"/>
              </a:rPr>
            </a:br>
            <a:r>
              <a:rPr lang="en-US" sz="3600" b="1" i="0" u="none" strike="noStrike" cap="none">
                <a:solidFill>
                  <a:srgbClr val="168DBA"/>
                </a:solidFill>
                <a:latin typeface="Arial"/>
                <a:ea typeface="Arial"/>
                <a:cs typeface="Arial"/>
                <a:sym typeface="Arial"/>
              </a:rPr>
              <a:t>Participatory Governance Process Survey</a:t>
            </a:r>
          </a:p>
        </p:txBody>
      </p:sp>
      <p:sp>
        <p:nvSpPr>
          <p:cNvPr id="180" name="Shape 180"/>
          <p:cNvSpPr txBox="1">
            <a:spLocks noGrp="1"/>
          </p:cNvSpPr>
          <p:nvPr>
            <p:ph idx="1"/>
          </p:nvPr>
        </p:nvSpPr>
        <p:spPr>
          <a:xfrm>
            <a:off x="1532965" y="2214694"/>
            <a:ext cx="10223607" cy="3777622"/>
          </a:xfrm>
          <a:prstGeom prst="rect">
            <a:avLst/>
          </a:prstGeom>
          <a:noFill/>
          <a:ln>
            <a:noFill/>
          </a:ln>
        </p:spPr>
        <p:txBody>
          <a:bodyPr lIns="91425" tIns="45700" rIns="91425" bIns="45700" anchor="t" anchorCtr="0">
            <a:noAutofit/>
          </a:bodyPr>
          <a:lstStyle/>
          <a:p>
            <a:pPr marL="457189" marR="0" lvl="0" indent="-457189" algn="l" rtl="0">
              <a:spcBef>
                <a:spcPts val="0"/>
              </a:spcBef>
              <a:spcAft>
                <a:spcPts val="0"/>
              </a:spcAft>
              <a:buClr>
                <a:schemeClr val="accent1"/>
              </a:buClr>
              <a:buSzPct val="100000"/>
              <a:buFont typeface="Questrial"/>
              <a:buAutoNum type="arabicPeriod"/>
            </a:pPr>
            <a:r>
              <a:rPr lang="en-US" sz="3200" b="0" i="0" u="none" strike="noStrike" cap="none" dirty="0">
                <a:solidFill>
                  <a:srgbClr val="3F3F3F"/>
                </a:solidFill>
                <a:latin typeface="Arial"/>
                <a:ea typeface="Arial"/>
                <a:cs typeface="Arial"/>
                <a:sym typeface="Arial"/>
              </a:rPr>
              <a:t>To evaluate the impact of our processes on planning</a:t>
            </a:r>
          </a:p>
          <a:p>
            <a:pPr marL="457189" marR="0" lvl="0" indent="-457189" algn="l" rtl="0">
              <a:spcBef>
                <a:spcPts val="1000"/>
              </a:spcBef>
              <a:spcAft>
                <a:spcPts val="0"/>
              </a:spcAft>
              <a:buClr>
                <a:schemeClr val="accent1"/>
              </a:buClr>
              <a:buSzPct val="100000"/>
              <a:buFont typeface="Questrial"/>
              <a:buAutoNum type="arabicPeriod"/>
            </a:pPr>
            <a:r>
              <a:rPr lang="en-US" sz="3200" b="0" i="0" u="none" strike="noStrike" cap="none" dirty="0">
                <a:solidFill>
                  <a:srgbClr val="3F3F3F"/>
                </a:solidFill>
                <a:latin typeface="Arial"/>
                <a:ea typeface="Arial"/>
                <a:cs typeface="Arial"/>
                <a:sym typeface="Arial"/>
              </a:rPr>
              <a:t>To meet accreditation standards</a:t>
            </a:r>
          </a:p>
          <a:p>
            <a:pPr marL="457189" marR="0" lvl="0" indent="-457189" algn="l" rtl="0">
              <a:spcBef>
                <a:spcPts val="1000"/>
              </a:spcBef>
              <a:spcAft>
                <a:spcPts val="0"/>
              </a:spcAft>
              <a:buClr>
                <a:schemeClr val="accent1"/>
              </a:buClr>
              <a:buSzPct val="100000"/>
              <a:buFont typeface="Questrial"/>
              <a:buAutoNum type="arabicPeriod"/>
            </a:pPr>
            <a:r>
              <a:rPr lang="en-US" sz="3200" b="0" i="0" u="none" strike="noStrike" cap="none" dirty="0">
                <a:solidFill>
                  <a:srgbClr val="3F3F3F"/>
                </a:solidFill>
                <a:latin typeface="Arial"/>
                <a:ea typeface="Arial"/>
                <a:cs typeface="Arial"/>
                <a:sym typeface="Arial"/>
              </a:rPr>
              <a:t>To make changes</a:t>
            </a:r>
          </a:p>
        </p:txBody>
      </p:sp>
      <p:sp>
        <p:nvSpPr>
          <p:cNvPr id="181" name="Shape 181"/>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182" name="Shape 182"/>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a:t>
            </a:r>
            <a:r>
              <a:rPr lang="en-US" sz="900" b="0" i="0" u="none" strike="noStrike" cap="none" dirty="0" smtClean="0">
                <a:solidFill>
                  <a:srgbClr val="888888"/>
                </a:solidFill>
                <a:latin typeface="Questrial"/>
                <a:ea typeface="Questrial"/>
                <a:cs typeface="Questrial"/>
                <a:sym typeface="Questrial"/>
              </a:rPr>
              <a:t>to PBC/IPC</a:t>
            </a:r>
            <a:endParaRPr lang="en-US" sz="900" b="0" i="0" u="none" strike="noStrike" cap="none" dirty="0">
              <a:solidFill>
                <a:srgbClr val="888888"/>
              </a:solidFill>
              <a:latin typeface="Questrial"/>
              <a:ea typeface="Questrial"/>
              <a:cs typeface="Questrial"/>
              <a:sym typeface="Questrial"/>
            </a:endParaRPr>
          </a:p>
        </p:txBody>
      </p:sp>
      <p:sp>
        <p:nvSpPr>
          <p:cNvPr id="183" name="Shape 183"/>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2</a:t>
            </a:fld>
            <a:endParaRPr lang="en-US" sz="2000" b="0" i="0" u="none" strike="noStrike" cap="none">
              <a:solidFill>
                <a:srgbClr val="FEFFFF"/>
              </a:solidFill>
              <a:latin typeface="Questrial"/>
              <a:ea typeface="Questrial"/>
              <a:cs typeface="Questrial"/>
              <a:sym typeface="Quest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1775011" y="441333"/>
            <a:ext cx="9503213" cy="1249488"/>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a:solidFill>
                  <a:srgbClr val="168DBA"/>
                </a:solidFill>
                <a:latin typeface="Arial"/>
                <a:ea typeface="Arial"/>
                <a:cs typeface="Arial"/>
                <a:sym typeface="Arial"/>
              </a:rPr>
              <a:t>Survey Process</a:t>
            </a:r>
          </a:p>
        </p:txBody>
      </p:sp>
      <p:sp>
        <p:nvSpPr>
          <p:cNvPr id="189" name="Shape 189"/>
          <p:cNvSpPr txBox="1">
            <a:spLocks noGrp="1"/>
          </p:cNvSpPr>
          <p:nvPr>
            <p:ph idx="1"/>
          </p:nvPr>
        </p:nvSpPr>
        <p:spPr>
          <a:xfrm>
            <a:off x="1028073" y="1576516"/>
            <a:ext cx="10751551" cy="3424106"/>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1"/>
              </a:buClr>
              <a:buSzPct val="100000"/>
              <a:buFont typeface="Noto Sans Symbols"/>
              <a:buChar char="•"/>
            </a:pPr>
            <a:r>
              <a:rPr lang="en-US" sz="3200">
                <a:latin typeface="Arial"/>
                <a:ea typeface="Arial"/>
                <a:cs typeface="Arial"/>
                <a:sym typeface="Arial"/>
              </a:rPr>
              <a:t>e</a:t>
            </a:r>
            <a:r>
              <a:rPr lang="en-US" sz="3200" b="0" i="0" u="none" strike="noStrike" cap="none">
                <a:solidFill>
                  <a:srgbClr val="3F3F3F"/>
                </a:solidFill>
                <a:latin typeface="Arial"/>
                <a:ea typeface="Arial"/>
                <a:cs typeface="Arial"/>
                <a:sym typeface="Arial"/>
              </a:rPr>
              <a:t>mailed to Cañada Employees in May 2016. </a:t>
            </a:r>
          </a:p>
          <a:p>
            <a:pPr marL="342900" marR="0" lvl="0" indent="-342900" algn="l" rtl="0">
              <a:spcBef>
                <a:spcPts val="1000"/>
              </a:spcBef>
              <a:spcAft>
                <a:spcPts val="0"/>
              </a:spcAft>
              <a:buClr>
                <a:schemeClr val="accent1"/>
              </a:buClr>
              <a:buSzPct val="100000"/>
              <a:buFont typeface="Noto Sans Symbols"/>
              <a:buChar char="•"/>
            </a:pPr>
            <a:r>
              <a:rPr lang="en-US" sz="3200">
                <a:latin typeface="Arial"/>
                <a:ea typeface="Arial"/>
                <a:cs typeface="Arial"/>
                <a:sym typeface="Arial"/>
              </a:rPr>
              <a:t>one r</a:t>
            </a:r>
            <a:r>
              <a:rPr lang="en-US" sz="3200" b="0" i="0" u="none" strike="noStrike" cap="none">
                <a:solidFill>
                  <a:srgbClr val="3F3F3F"/>
                </a:solidFill>
                <a:latin typeface="Arial"/>
                <a:ea typeface="Arial"/>
                <a:cs typeface="Arial"/>
                <a:sym typeface="Arial"/>
              </a:rPr>
              <a:t>eminder</a:t>
            </a:r>
          </a:p>
          <a:p>
            <a:pPr marL="342900" marR="0" lvl="0" indent="-342900" algn="l" rtl="0">
              <a:spcBef>
                <a:spcPts val="1000"/>
              </a:spcBef>
              <a:spcAft>
                <a:spcPts val="0"/>
              </a:spcAft>
              <a:buClr>
                <a:schemeClr val="accent1"/>
              </a:buClr>
              <a:buSzPct val="100000"/>
              <a:buFont typeface="Noto Sans Symbols"/>
              <a:buChar char="•"/>
            </a:pPr>
            <a:r>
              <a:rPr lang="en-US" sz="3200" b="0" i="0" u="none" strike="noStrike" cap="none">
                <a:solidFill>
                  <a:srgbClr val="3F3F3F"/>
                </a:solidFill>
                <a:latin typeface="Arial"/>
                <a:ea typeface="Arial"/>
                <a:cs typeface="Arial"/>
                <a:sym typeface="Arial"/>
              </a:rPr>
              <a:t>58 questions were asked </a:t>
            </a:r>
          </a:p>
          <a:p>
            <a:pPr marL="742950" marR="0" lvl="1" indent="-285750" algn="l" rtl="0">
              <a:spcBef>
                <a:spcPts val="1000"/>
              </a:spcBef>
              <a:spcAft>
                <a:spcPts val="0"/>
              </a:spcAft>
              <a:buClr>
                <a:schemeClr val="accent1"/>
              </a:buClr>
              <a:buSzPct val="100000"/>
              <a:buFont typeface="Noto Sans Symbols"/>
              <a:buChar char="•"/>
            </a:pPr>
            <a:r>
              <a:rPr lang="en-US" sz="2200" b="0" i="0" u="none" strike="noStrike" cap="none">
                <a:solidFill>
                  <a:srgbClr val="3F3F3F"/>
                </a:solidFill>
                <a:latin typeface="Arial"/>
                <a:ea typeface="Arial"/>
                <a:cs typeface="Arial"/>
                <a:sym typeface="Arial"/>
              </a:rPr>
              <a:t>45 Likert-Scale questions, 7 open-ended questions, 6 demographic questions</a:t>
            </a:r>
          </a:p>
          <a:p>
            <a:pPr marL="342900" marR="0" lvl="0" indent="-342900" algn="l" rtl="0">
              <a:spcBef>
                <a:spcPts val="1000"/>
              </a:spcBef>
              <a:spcAft>
                <a:spcPts val="0"/>
              </a:spcAft>
              <a:buClr>
                <a:schemeClr val="accent1"/>
              </a:buClr>
              <a:buSzPct val="100000"/>
              <a:buFont typeface="Noto Sans Symbols"/>
              <a:buChar char="•"/>
            </a:pPr>
            <a:r>
              <a:rPr lang="en-US" sz="3200" b="0" i="0" u="none" strike="noStrike" cap="none">
                <a:solidFill>
                  <a:srgbClr val="3F3F3F"/>
                </a:solidFill>
                <a:latin typeface="Arial"/>
                <a:ea typeface="Arial"/>
                <a:cs typeface="Arial"/>
                <a:sym typeface="Arial"/>
              </a:rPr>
              <a:t>120 surveys completed</a:t>
            </a:r>
          </a:p>
          <a:p>
            <a:pPr marL="342900" marR="0" lvl="0" indent="-342900" algn="l" rtl="0">
              <a:spcBef>
                <a:spcPts val="1000"/>
              </a:spcBef>
              <a:spcAft>
                <a:spcPts val="0"/>
              </a:spcAft>
              <a:buClr>
                <a:schemeClr val="accent1"/>
              </a:buClr>
              <a:buSzPct val="100000"/>
              <a:buFont typeface="Noto Sans Symbols"/>
              <a:buNone/>
            </a:pPr>
            <a:endParaRPr sz="3200" b="0" i="0" u="none" strike="noStrike" cap="none">
              <a:solidFill>
                <a:srgbClr val="3F3F3F"/>
              </a:solidFill>
              <a:latin typeface="Arial"/>
              <a:ea typeface="Arial"/>
              <a:cs typeface="Arial"/>
              <a:sym typeface="Arial"/>
            </a:endParaRPr>
          </a:p>
        </p:txBody>
      </p:sp>
      <p:sp>
        <p:nvSpPr>
          <p:cNvPr id="190" name="Shape 190"/>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191" name="Shape 191"/>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PBC/IPC</a:t>
            </a:r>
            <a:endParaRPr lang="en-US" sz="900" b="0" i="0" u="none" strike="noStrike" cap="none" dirty="0">
              <a:solidFill>
                <a:srgbClr val="888888"/>
              </a:solidFill>
              <a:latin typeface="Questrial"/>
              <a:ea typeface="Questrial"/>
              <a:cs typeface="Questrial"/>
              <a:sym typeface="Questrial"/>
            </a:endParaRPr>
          </a:p>
        </p:txBody>
      </p:sp>
      <p:sp>
        <p:nvSpPr>
          <p:cNvPr id="192" name="Shape 192"/>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3</a:t>
            </a:fld>
            <a:endParaRPr lang="en-US" sz="2000" b="0" i="0" u="none" strike="noStrike" cap="none">
              <a:solidFill>
                <a:srgbClr val="FEFFFF"/>
              </a:solidFill>
              <a:latin typeface="Questrial"/>
              <a:ea typeface="Questrial"/>
              <a:cs typeface="Questrial"/>
              <a:sym typeface="Quest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1559858" y="408969"/>
            <a:ext cx="9727892" cy="1045258"/>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a:solidFill>
                  <a:srgbClr val="168DBA"/>
                </a:solidFill>
                <a:latin typeface="Arial"/>
                <a:ea typeface="Arial"/>
                <a:cs typeface="Arial"/>
                <a:sym typeface="Arial"/>
              </a:rPr>
              <a:t>Participants' Demographics</a:t>
            </a:r>
          </a:p>
        </p:txBody>
      </p:sp>
      <p:sp>
        <p:nvSpPr>
          <p:cNvPr id="199" name="Shape 199"/>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200" name="Shape 200"/>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PBC/IPC</a:t>
            </a:r>
            <a:endParaRPr lang="en-US" sz="900" b="0" i="0" u="none" strike="noStrike" cap="none" dirty="0">
              <a:solidFill>
                <a:srgbClr val="888888"/>
              </a:solidFill>
              <a:latin typeface="Questrial"/>
              <a:ea typeface="Questrial"/>
              <a:cs typeface="Questrial"/>
              <a:sym typeface="Questrial"/>
            </a:endParaRPr>
          </a:p>
        </p:txBody>
      </p:sp>
      <p:sp>
        <p:nvSpPr>
          <p:cNvPr id="201" name="Shape 201"/>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4</a:t>
            </a:fld>
            <a:endParaRPr lang="en-US" sz="2000" b="0" i="0" u="none" strike="noStrike" cap="none">
              <a:solidFill>
                <a:srgbClr val="FEFFFF"/>
              </a:solidFill>
              <a:latin typeface="Questrial"/>
              <a:ea typeface="Questrial"/>
              <a:cs typeface="Questrial"/>
              <a:sym typeface="Questrial"/>
            </a:endParaRPr>
          </a:p>
        </p:txBody>
      </p:sp>
      <p:graphicFrame>
        <p:nvGraphicFramePr>
          <p:cNvPr id="198" name="Shape 198"/>
          <p:cNvGraphicFramePr/>
          <p:nvPr>
            <p:extLst>
              <p:ext uri="{D42A27DB-BD31-4B8C-83A1-F6EECF244321}">
                <p14:modId xmlns:p14="http://schemas.microsoft.com/office/powerpoint/2010/main" val="2809304590"/>
              </p:ext>
            </p:extLst>
          </p:nvPr>
        </p:nvGraphicFramePr>
        <p:xfrm>
          <a:off x="445795" y="1152908"/>
          <a:ext cx="11437600" cy="5107070"/>
        </p:xfrm>
        <a:graphic>
          <a:graphicData uri="http://schemas.openxmlformats.org/drawingml/2006/table">
            <a:tbl>
              <a:tblPr>
                <a:noFill/>
                <a:tableStyleId>{D57245D8-9F79-4032-8F11-4ED45E3B7C6C}</a:tableStyleId>
              </a:tblPr>
              <a:tblGrid>
                <a:gridCol w="2239348">
                  <a:extLst>
                    <a:ext uri="{9D8B030D-6E8A-4147-A177-3AD203B41FA5}">
                      <a16:colId xmlns:a16="http://schemas.microsoft.com/office/drawing/2014/main" xmlns="" val="20000"/>
                    </a:ext>
                  </a:extLst>
                </a:gridCol>
                <a:gridCol w="528702">
                  <a:extLst>
                    <a:ext uri="{9D8B030D-6E8A-4147-A177-3AD203B41FA5}">
                      <a16:colId xmlns:a16="http://schemas.microsoft.com/office/drawing/2014/main" xmlns="" val="20001"/>
                    </a:ext>
                  </a:extLst>
                </a:gridCol>
                <a:gridCol w="662425">
                  <a:extLst>
                    <a:ext uri="{9D8B030D-6E8A-4147-A177-3AD203B41FA5}">
                      <a16:colId xmlns:a16="http://schemas.microsoft.com/office/drawing/2014/main" xmlns="" val="20002"/>
                    </a:ext>
                  </a:extLst>
                </a:gridCol>
                <a:gridCol w="208300">
                  <a:extLst>
                    <a:ext uri="{9D8B030D-6E8A-4147-A177-3AD203B41FA5}">
                      <a16:colId xmlns:a16="http://schemas.microsoft.com/office/drawing/2014/main" xmlns="" val="20003"/>
                    </a:ext>
                  </a:extLst>
                </a:gridCol>
                <a:gridCol w="3406925">
                  <a:extLst>
                    <a:ext uri="{9D8B030D-6E8A-4147-A177-3AD203B41FA5}">
                      <a16:colId xmlns:a16="http://schemas.microsoft.com/office/drawing/2014/main" xmlns="" val="20004"/>
                    </a:ext>
                  </a:extLst>
                </a:gridCol>
                <a:gridCol w="517800">
                  <a:extLst>
                    <a:ext uri="{9D8B030D-6E8A-4147-A177-3AD203B41FA5}">
                      <a16:colId xmlns:a16="http://schemas.microsoft.com/office/drawing/2014/main" xmlns="" val="20005"/>
                    </a:ext>
                  </a:extLst>
                </a:gridCol>
                <a:gridCol w="774800">
                  <a:extLst>
                    <a:ext uri="{9D8B030D-6E8A-4147-A177-3AD203B41FA5}">
                      <a16:colId xmlns:a16="http://schemas.microsoft.com/office/drawing/2014/main" xmlns="" val="20006"/>
                    </a:ext>
                  </a:extLst>
                </a:gridCol>
                <a:gridCol w="216750">
                  <a:extLst>
                    <a:ext uri="{9D8B030D-6E8A-4147-A177-3AD203B41FA5}">
                      <a16:colId xmlns:a16="http://schemas.microsoft.com/office/drawing/2014/main" xmlns="" val="20007"/>
                    </a:ext>
                  </a:extLst>
                </a:gridCol>
                <a:gridCol w="1685550">
                  <a:extLst>
                    <a:ext uri="{9D8B030D-6E8A-4147-A177-3AD203B41FA5}">
                      <a16:colId xmlns:a16="http://schemas.microsoft.com/office/drawing/2014/main" xmlns="" val="20008"/>
                    </a:ext>
                  </a:extLst>
                </a:gridCol>
                <a:gridCol w="528800">
                  <a:extLst>
                    <a:ext uri="{9D8B030D-6E8A-4147-A177-3AD203B41FA5}">
                      <a16:colId xmlns:a16="http://schemas.microsoft.com/office/drawing/2014/main" xmlns="" val="20009"/>
                    </a:ext>
                  </a:extLst>
                </a:gridCol>
                <a:gridCol w="668200">
                  <a:extLst>
                    <a:ext uri="{9D8B030D-6E8A-4147-A177-3AD203B41FA5}">
                      <a16:colId xmlns:a16="http://schemas.microsoft.com/office/drawing/2014/main" xmlns="" val="20010"/>
                    </a:ext>
                  </a:extLst>
                </a:gridCol>
              </a:tblGrid>
              <a:tr h="385000">
                <a:tc>
                  <a:txBody>
                    <a:bodyPr/>
                    <a:lstStyle/>
                    <a:p>
                      <a:pPr marL="0" marR="0" lvl="0" indent="0" algn="l" rtl="0">
                        <a:spcBef>
                          <a:spcPts val="0"/>
                        </a:spcBef>
                        <a:buSzPct val="25000"/>
                        <a:buNone/>
                      </a:pPr>
                      <a:r>
                        <a:rPr lang="en-US" sz="1400" u="none" strike="noStrike" cap="none" dirty="0">
                          <a:solidFill>
                            <a:schemeClr val="dk1"/>
                          </a:solidFill>
                          <a:latin typeface="Arial"/>
                          <a:ea typeface="Arial"/>
                          <a:cs typeface="Arial"/>
                          <a:sym typeface="Arial"/>
                        </a:rPr>
                        <a:t>Employment Status</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l" rtl="0">
                        <a:spcBef>
                          <a:spcPts val="0"/>
                        </a:spcBef>
                        <a:buSzPct val="25000"/>
                        <a:buNone/>
                      </a:pPr>
                      <a:endParaRPr sz="1400">
                        <a:solidFill>
                          <a:schemeClr val="dk1"/>
                        </a:solidFill>
                        <a:latin typeface="Arial"/>
                        <a:ea typeface="Arial"/>
                        <a:cs typeface="Arial"/>
                        <a:sym typeface="Arial"/>
                      </a:endParaRPr>
                    </a:p>
                  </a:txBody>
                  <a:tcPr marL="91450" marR="91450" marT="45725" marB="45725">
                    <a:solidFill>
                      <a:srgbClr val="0091C4">
                        <a:alpha val="84705"/>
                      </a:srgbClr>
                    </a:solidFill>
                  </a:tcPr>
                </a:tc>
                <a:tc>
                  <a:txBody>
                    <a:bodyPr/>
                    <a:lstStyle/>
                    <a:p>
                      <a:pPr marL="0" marR="0" lvl="0" indent="0" algn="l" rtl="0">
                        <a:spcBef>
                          <a:spcPts val="0"/>
                        </a:spcBef>
                        <a:buSzPct val="25000"/>
                        <a:buNone/>
                      </a:pPr>
                      <a:r>
                        <a:rPr lang="en-US" sz="1400">
                          <a:solidFill>
                            <a:schemeClr val="dk1"/>
                          </a:solidFill>
                          <a:latin typeface="Arial"/>
                          <a:ea typeface="Arial"/>
                          <a:cs typeface="Arial"/>
                          <a:sym typeface="Arial"/>
                        </a:rPr>
                        <a:t>Membership</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l" rtl="0">
                        <a:spcBef>
                          <a:spcPts val="0"/>
                        </a:spcBef>
                        <a:buSzPct val="25000"/>
                        <a:buNone/>
                      </a:pPr>
                      <a:endParaRPr sz="1400">
                        <a:solidFill>
                          <a:schemeClr val="dk1"/>
                        </a:solidFill>
                        <a:latin typeface="Arial"/>
                        <a:ea typeface="Arial"/>
                        <a:cs typeface="Arial"/>
                        <a:sym typeface="Arial"/>
                      </a:endParaRPr>
                    </a:p>
                  </a:txBody>
                  <a:tcPr marL="91450" marR="91450" marT="45725" marB="45725">
                    <a:solidFill>
                      <a:srgbClr val="0091C4">
                        <a:alpha val="84705"/>
                      </a:srgbClr>
                    </a:solidFill>
                  </a:tcPr>
                </a:tc>
                <a:tc>
                  <a:txBody>
                    <a:bodyPr/>
                    <a:lstStyle/>
                    <a:p>
                      <a:pPr marL="0" marR="0" lvl="0" indent="0" algn="l" rtl="0">
                        <a:spcBef>
                          <a:spcPts val="0"/>
                        </a:spcBef>
                        <a:buSzPct val="25000"/>
                        <a:buNone/>
                      </a:pPr>
                      <a:r>
                        <a:rPr lang="en-US" sz="1400">
                          <a:solidFill>
                            <a:schemeClr val="dk1"/>
                          </a:solidFill>
                          <a:latin typeface="Arial"/>
                          <a:ea typeface="Arial"/>
                          <a:cs typeface="Arial"/>
                          <a:sym typeface="Arial"/>
                        </a:rPr>
                        <a:t>Gender</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extLst>
                  <a:ext uri="{0D108BD9-81ED-4DB2-BD59-A6C34878D82A}">
                    <a16:rowId xmlns:a16="http://schemas.microsoft.com/office/drawing/2014/main" xmlns="" val="10000"/>
                  </a:ext>
                </a:extLst>
              </a:tr>
              <a:tr h="385000">
                <a:tc>
                  <a:txBody>
                    <a:bodyPr/>
                    <a:lstStyle/>
                    <a:p>
                      <a:pPr marL="0" marR="0" lvl="0" indent="0" algn="l" rtl="0">
                        <a:spcBef>
                          <a:spcPts val="0"/>
                        </a:spcBef>
                        <a:buSzPct val="25000"/>
                        <a:buNone/>
                      </a:pPr>
                      <a:r>
                        <a:rPr lang="en-US" sz="1400" dirty="0">
                          <a:latin typeface="Arial"/>
                          <a:ea typeface="Arial"/>
                          <a:cs typeface="Arial"/>
                          <a:sym typeface="Arial"/>
                        </a:rPr>
                        <a:t>Full-time Classified</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28</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26%</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Participatory Governance Members</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47</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43%</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Male</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29</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27%</a:t>
                      </a:r>
                    </a:p>
                  </a:txBody>
                  <a:tcPr marL="91450" marR="91450" marT="45725" marB="45725">
                    <a:solidFill>
                      <a:schemeClr val="accent1">
                        <a:alpha val="15686"/>
                      </a:schemeClr>
                    </a:solidFill>
                  </a:tcPr>
                </a:tc>
                <a:extLst>
                  <a:ext uri="{0D108BD9-81ED-4DB2-BD59-A6C34878D82A}">
                    <a16:rowId xmlns:a16="http://schemas.microsoft.com/office/drawing/2014/main" xmlns="" val="10001"/>
                  </a:ext>
                </a:extLst>
              </a:tr>
              <a:tr h="385000">
                <a:tc>
                  <a:txBody>
                    <a:bodyPr/>
                    <a:lstStyle/>
                    <a:p>
                      <a:pPr marL="0" marR="0" lvl="0" indent="0" algn="l" rtl="0">
                        <a:spcBef>
                          <a:spcPts val="0"/>
                        </a:spcBef>
                        <a:buSzPct val="25000"/>
                        <a:buNone/>
                      </a:pPr>
                      <a:r>
                        <a:rPr lang="en-US" sz="1400" dirty="0">
                          <a:latin typeface="Arial"/>
                          <a:ea typeface="Arial"/>
                          <a:cs typeface="Arial"/>
                          <a:sym typeface="Arial"/>
                        </a:rPr>
                        <a:t>Part-time Classified</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4</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4%</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lnSpc>
                          <a:spcPct val="100000"/>
                        </a:lnSpc>
                        <a:spcBef>
                          <a:spcPts val="0"/>
                        </a:spcBef>
                        <a:spcAft>
                          <a:spcPts val="0"/>
                        </a:spcAft>
                        <a:buClr>
                          <a:schemeClr val="dk1"/>
                        </a:buClr>
                        <a:buSzPct val="25000"/>
                        <a:buFont typeface="Arial"/>
                        <a:buNone/>
                      </a:pPr>
                      <a:r>
                        <a:rPr lang="en-US" sz="1400">
                          <a:latin typeface="Arial"/>
                          <a:ea typeface="Arial"/>
                          <a:cs typeface="Arial"/>
                          <a:sym typeface="Arial"/>
                        </a:rPr>
                        <a:t>Non Participatory Governance Members</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63</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57%</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Female</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80</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73%</a:t>
                      </a:r>
                    </a:p>
                  </a:txBody>
                  <a:tcPr marL="91450" marR="91450" marT="45725" marB="45725">
                    <a:solidFill>
                      <a:schemeClr val="accent1">
                        <a:alpha val="15686"/>
                      </a:schemeClr>
                    </a:solidFill>
                  </a:tcPr>
                </a:tc>
                <a:extLst>
                  <a:ext uri="{0D108BD9-81ED-4DB2-BD59-A6C34878D82A}">
                    <a16:rowId xmlns:a16="http://schemas.microsoft.com/office/drawing/2014/main" xmlns="" val="10002"/>
                  </a:ext>
                </a:extLst>
              </a:tr>
              <a:tr h="424325">
                <a:tc>
                  <a:txBody>
                    <a:bodyPr/>
                    <a:lstStyle/>
                    <a:p>
                      <a:pPr marL="0" marR="0" lvl="0" indent="0" algn="l" rtl="0">
                        <a:spcBef>
                          <a:spcPts val="0"/>
                        </a:spcBef>
                        <a:buSzPct val="25000"/>
                        <a:buNone/>
                      </a:pPr>
                      <a:r>
                        <a:rPr lang="en-US" sz="1400" dirty="0">
                          <a:latin typeface="Arial"/>
                          <a:ea typeface="Arial"/>
                          <a:cs typeface="Arial"/>
                          <a:sym typeface="Arial"/>
                        </a:rPr>
                        <a:t>Full-time Faculty</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dirty="0">
                          <a:latin typeface="Arial"/>
                          <a:ea typeface="Arial"/>
                          <a:cs typeface="Arial"/>
                          <a:sym typeface="Arial"/>
                        </a:rPr>
                        <a:t>40</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37%</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i="1" dirty="0">
                          <a:latin typeface="Arial"/>
                          <a:ea typeface="Arial"/>
                          <a:cs typeface="Arial"/>
                          <a:sym typeface="Arial"/>
                        </a:rPr>
                        <a:t>Total</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i="1">
                          <a:latin typeface="Arial"/>
                          <a:ea typeface="Arial"/>
                          <a:cs typeface="Arial"/>
                          <a:sym typeface="Arial"/>
                        </a:rPr>
                        <a:t>110</a:t>
                      </a:r>
                    </a:p>
                  </a:txBody>
                  <a:tcPr marL="91450" marR="91450" marT="45725" marB="45725">
                    <a:solidFill>
                      <a:schemeClr val="accent1">
                        <a:alpha val="15686"/>
                      </a:schemeClr>
                    </a:solidFill>
                  </a:tcPr>
                </a:tc>
                <a:tc>
                  <a:txBody>
                    <a:bodyPr/>
                    <a:lstStyle/>
                    <a:p>
                      <a:pPr marL="0" marR="0" lvl="0" indent="0" algn="r" rtl="0">
                        <a:lnSpc>
                          <a:spcPct val="100000"/>
                        </a:lnSpc>
                        <a:spcBef>
                          <a:spcPts val="0"/>
                        </a:spcBef>
                        <a:spcAft>
                          <a:spcPts val="0"/>
                        </a:spcAft>
                        <a:buClr>
                          <a:schemeClr val="dk1"/>
                        </a:buClr>
                        <a:buSzPct val="25000"/>
                        <a:buFont typeface="Arial"/>
                        <a:buNone/>
                      </a:pPr>
                      <a:r>
                        <a:rPr lang="en-US" sz="1400" i="1">
                          <a:latin typeface="Arial"/>
                          <a:ea typeface="Arial"/>
                          <a:cs typeface="Arial"/>
                          <a:sym typeface="Arial"/>
                        </a:rPr>
                        <a:t>100%</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i="1" dirty="0">
                          <a:latin typeface="Arial"/>
                          <a:ea typeface="Arial"/>
                          <a:cs typeface="Arial"/>
                          <a:sym typeface="Arial"/>
                        </a:rPr>
                        <a:t>Total</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i="1" dirty="0">
                          <a:latin typeface="Arial"/>
                          <a:ea typeface="Arial"/>
                          <a:cs typeface="Arial"/>
                          <a:sym typeface="Arial"/>
                        </a:rPr>
                        <a:t>109</a:t>
                      </a:r>
                    </a:p>
                  </a:txBody>
                  <a:tcPr marL="91450" marR="91450" marT="45725" marB="45725">
                    <a:solidFill>
                      <a:schemeClr val="accent1">
                        <a:alpha val="15686"/>
                      </a:schemeClr>
                    </a:solidFill>
                  </a:tcPr>
                </a:tc>
                <a:tc>
                  <a:txBody>
                    <a:bodyPr/>
                    <a:lstStyle/>
                    <a:p>
                      <a:pPr marL="0" marR="0" lvl="0" indent="0" algn="r" rtl="0">
                        <a:lnSpc>
                          <a:spcPct val="100000"/>
                        </a:lnSpc>
                        <a:spcBef>
                          <a:spcPts val="0"/>
                        </a:spcBef>
                        <a:spcAft>
                          <a:spcPts val="0"/>
                        </a:spcAft>
                        <a:buClr>
                          <a:schemeClr val="dk1"/>
                        </a:buClr>
                        <a:buSzPct val="25000"/>
                        <a:buFont typeface="Arial"/>
                        <a:buNone/>
                      </a:pPr>
                      <a:r>
                        <a:rPr lang="en-US" sz="1400" i="1">
                          <a:latin typeface="Arial"/>
                          <a:ea typeface="Arial"/>
                          <a:cs typeface="Arial"/>
                          <a:sym typeface="Arial"/>
                        </a:rPr>
                        <a:t>100%</a:t>
                      </a:r>
                    </a:p>
                  </a:txBody>
                  <a:tcPr marL="91450" marR="91450" marT="45725" marB="45725">
                    <a:solidFill>
                      <a:schemeClr val="accent1">
                        <a:alpha val="15686"/>
                      </a:schemeClr>
                    </a:solidFill>
                  </a:tcPr>
                </a:tc>
                <a:extLst>
                  <a:ext uri="{0D108BD9-81ED-4DB2-BD59-A6C34878D82A}">
                    <a16:rowId xmlns:a16="http://schemas.microsoft.com/office/drawing/2014/main" xmlns="" val="10003"/>
                  </a:ext>
                </a:extLst>
              </a:tr>
              <a:tr h="385000">
                <a:tc>
                  <a:txBody>
                    <a:bodyPr/>
                    <a:lstStyle/>
                    <a:p>
                      <a:pPr marL="0" marR="0" lvl="0" indent="0" algn="l" rtl="0">
                        <a:spcBef>
                          <a:spcPts val="0"/>
                        </a:spcBef>
                        <a:buSzPct val="25000"/>
                        <a:buNone/>
                      </a:pPr>
                      <a:r>
                        <a:rPr lang="en-US" sz="1400">
                          <a:latin typeface="Arial"/>
                          <a:ea typeface="Arial"/>
                          <a:cs typeface="Arial"/>
                          <a:sym typeface="Arial"/>
                        </a:rPr>
                        <a:t>Part-time Faculty</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dirty="0">
                          <a:latin typeface="Arial"/>
                          <a:ea typeface="Arial"/>
                          <a:cs typeface="Arial"/>
                          <a:sym typeface="Arial"/>
                        </a:rPr>
                        <a:t>17</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dirty="0">
                          <a:latin typeface="Arial"/>
                          <a:ea typeface="Arial"/>
                          <a:cs typeface="Arial"/>
                          <a:sym typeface="Arial"/>
                        </a:rPr>
                        <a:t>16%</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i="1"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i="1"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lnSpc>
                          <a:spcPct val="100000"/>
                        </a:lnSpc>
                        <a:spcBef>
                          <a:spcPts val="0"/>
                        </a:spcBef>
                        <a:spcAft>
                          <a:spcPts val="0"/>
                        </a:spcAft>
                        <a:buClr>
                          <a:schemeClr val="dk1"/>
                        </a:buClr>
                        <a:buSzPct val="25000"/>
                        <a:buFont typeface="Questrial"/>
                        <a:buNone/>
                      </a:pPr>
                      <a:endParaRPr sz="1400" i="1"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i="1"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i="1"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lnSpc>
                          <a:spcPct val="100000"/>
                        </a:lnSpc>
                        <a:spcBef>
                          <a:spcPts val="0"/>
                        </a:spcBef>
                        <a:spcAft>
                          <a:spcPts val="0"/>
                        </a:spcAft>
                        <a:buClr>
                          <a:schemeClr val="dk1"/>
                        </a:buClr>
                        <a:buSzPct val="25000"/>
                        <a:buFont typeface="Questrial"/>
                        <a:buNone/>
                      </a:pPr>
                      <a:endParaRPr sz="1400" i="1" dirty="0">
                        <a:latin typeface="Arial"/>
                        <a:ea typeface="Arial"/>
                        <a:cs typeface="Arial"/>
                        <a:sym typeface="Arial"/>
                      </a:endParaRPr>
                    </a:p>
                  </a:txBody>
                  <a:tcPr marL="91450" marR="91450" marT="45725" marB="45725">
                    <a:solidFill>
                      <a:schemeClr val="accent1">
                        <a:alpha val="15686"/>
                      </a:schemeClr>
                    </a:solidFill>
                  </a:tcPr>
                </a:tc>
                <a:extLst>
                  <a:ext uri="{0D108BD9-81ED-4DB2-BD59-A6C34878D82A}">
                    <a16:rowId xmlns:a16="http://schemas.microsoft.com/office/drawing/2014/main" xmlns="" val="10004"/>
                  </a:ext>
                </a:extLst>
              </a:tr>
              <a:tr h="385000">
                <a:tc>
                  <a:txBody>
                    <a:bodyPr/>
                    <a:lstStyle/>
                    <a:p>
                      <a:pPr marL="0" marR="0" lvl="0" indent="0" algn="l" rtl="0">
                        <a:spcBef>
                          <a:spcPts val="0"/>
                        </a:spcBef>
                        <a:buSzPct val="25000"/>
                        <a:buNone/>
                      </a:pPr>
                      <a:r>
                        <a:rPr lang="en-US" sz="1400">
                          <a:latin typeface="Arial"/>
                          <a:ea typeface="Arial"/>
                          <a:cs typeface="Arial"/>
                          <a:sym typeface="Arial"/>
                        </a:rPr>
                        <a:t>Student</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dirty="0" smtClean="0">
                          <a:solidFill>
                            <a:schemeClr val="dk1"/>
                          </a:solidFill>
                          <a:latin typeface="Arial"/>
                          <a:ea typeface="Arial"/>
                          <a:cs typeface="Arial"/>
                          <a:sym typeface="Arial"/>
                        </a:rPr>
                        <a:t>Committee </a:t>
                      </a:r>
                      <a:endParaRPr lang="en-US" sz="1400" dirty="0">
                        <a:solidFill>
                          <a:schemeClr val="dk1"/>
                        </a:solidFill>
                        <a:latin typeface="Arial"/>
                        <a:ea typeface="Arial"/>
                        <a:cs typeface="Arial"/>
                        <a:sym typeface="Arial"/>
                      </a:endParaRP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i="1">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l" rtl="0">
                        <a:spcBef>
                          <a:spcPts val="0"/>
                        </a:spcBef>
                        <a:buSzPct val="25000"/>
                        <a:buNone/>
                      </a:pPr>
                      <a:endParaRPr sz="1400">
                        <a:solidFill>
                          <a:schemeClr val="dk1"/>
                        </a:solidFill>
                        <a:latin typeface="Arial"/>
                        <a:ea typeface="Arial"/>
                        <a:cs typeface="Arial"/>
                        <a:sym typeface="Arial"/>
                      </a:endParaRPr>
                    </a:p>
                  </a:txBody>
                  <a:tcPr marL="91450" marR="91450" marT="45725" marB="45725">
                    <a:solidFill>
                      <a:srgbClr val="0091C4">
                        <a:alpha val="84705"/>
                      </a:srgbClr>
                    </a:solidFill>
                  </a:tcPr>
                </a:tc>
                <a:tc>
                  <a:txBody>
                    <a:bodyPr/>
                    <a:lstStyle/>
                    <a:p>
                      <a:pPr marL="0" marR="0" lvl="0" indent="0" algn="l" rtl="0">
                        <a:spcBef>
                          <a:spcPts val="0"/>
                        </a:spcBef>
                        <a:buSzPct val="25000"/>
                        <a:buNone/>
                      </a:pPr>
                      <a:r>
                        <a:rPr lang="en-US" sz="1400">
                          <a:solidFill>
                            <a:schemeClr val="dk1"/>
                          </a:solidFill>
                          <a:latin typeface="Arial"/>
                          <a:ea typeface="Arial"/>
                          <a:cs typeface="Arial"/>
                          <a:sym typeface="Arial"/>
                        </a:rPr>
                        <a:t>Ethnicity</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tc>
                  <a:txBody>
                    <a:bodyPr/>
                    <a:lstStyle/>
                    <a:p>
                      <a:pPr marL="0" marR="0" lvl="0" indent="0" algn="r" rtl="0">
                        <a:spcBef>
                          <a:spcPts val="0"/>
                        </a:spcBef>
                        <a:buSzPct val="25000"/>
                        <a:buNone/>
                      </a:pPr>
                      <a:r>
                        <a:rPr lang="en-US" sz="1400">
                          <a:solidFill>
                            <a:schemeClr val="dk1"/>
                          </a:solidFill>
                          <a:latin typeface="Arial"/>
                          <a:ea typeface="Arial"/>
                          <a:cs typeface="Arial"/>
                          <a:sym typeface="Arial"/>
                        </a:rPr>
                        <a:t>%</a:t>
                      </a:r>
                    </a:p>
                  </a:txBody>
                  <a:tcPr marL="91450" marR="91450" marT="45725" marB="45725">
                    <a:solidFill>
                      <a:srgbClr val="0091C4">
                        <a:alpha val="84705"/>
                      </a:srgbClr>
                    </a:solidFill>
                  </a:tcPr>
                </a:tc>
                <a:extLst>
                  <a:ext uri="{0D108BD9-81ED-4DB2-BD59-A6C34878D82A}">
                    <a16:rowId xmlns:a16="http://schemas.microsoft.com/office/drawing/2014/main" xmlns="" val="10005"/>
                  </a:ext>
                </a:extLst>
              </a:tr>
              <a:tr h="374375">
                <a:tc>
                  <a:txBody>
                    <a:bodyPr/>
                    <a:lstStyle/>
                    <a:p>
                      <a:pPr marL="0" marR="0" lvl="0" indent="0" algn="l" rtl="0">
                        <a:spcBef>
                          <a:spcPts val="0"/>
                        </a:spcBef>
                        <a:buSzPct val="25000"/>
                        <a:buNone/>
                      </a:pPr>
                      <a:r>
                        <a:rPr lang="en-US" sz="1400">
                          <a:latin typeface="Arial"/>
                          <a:ea typeface="Arial"/>
                          <a:cs typeface="Arial"/>
                          <a:sym typeface="Arial"/>
                        </a:rPr>
                        <a:t>Administrator/Supervisor</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12</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11%</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Planning &amp; Budgeting Council (19)</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12</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63%</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African American</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5</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5%</a:t>
                      </a:r>
                    </a:p>
                  </a:txBody>
                  <a:tcPr marL="91450" marR="91450" marT="45725" marB="45725">
                    <a:solidFill>
                      <a:schemeClr val="accent1">
                        <a:alpha val="15686"/>
                      </a:schemeClr>
                    </a:solidFill>
                  </a:tcPr>
                </a:tc>
                <a:extLst>
                  <a:ext uri="{0D108BD9-81ED-4DB2-BD59-A6C34878D82A}">
                    <a16:rowId xmlns:a16="http://schemas.microsoft.com/office/drawing/2014/main" xmlns="" val="10006"/>
                  </a:ext>
                </a:extLst>
              </a:tr>
              <a:tr h="385000">
                <a:tc>
                  <a:txBody>
                    <a:bodyPr/>
                    <a:lstStyle/>
                    <a:p>
                      <a:pPr marL="0" marR="0" lvl="0" indent="0" algn="l" rtl="0">
                        <a:spcBef>
                          <a:spcPts val="0"/>
                        </a:spcBef>
                        <a:buSzPct val="25000"/>
                        <a:buNone/>
                      </a:pPr>
                      <a:r>
                        <a:rPr lang="en-US" sz="1400" i="1">
                          <a:latin typeface="Arial"/>
                          <a:ea typeface="Arial"/>
                          <a:cs typeface="Arial"/>
                          <a:sym typeface="Arial"/>
                        </a:rPr>
                        <a:t>Total</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i="1">
                          <a:latin typeface="Arial"/>
                          <a:ea typeface="Arial"/>
                          <a:cs typeface="Arial"/>
                          <a:sym typeface="Arial"/>
                        </a:rPr>
                        <a:t>107</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i="1" dirty="0">
                          <a:latin typeface="Arial"/>
                          <a:ea typeface="Arial"/>
                          <a:cs typeface="Arial"/>
                          <a:sym typeface="Arial"/>
                        </a:rPr>
                        <a:t>100%</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Instructional Planning Council (15)</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9</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60%</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Asian</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8</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8%</a:t>
                      </a:r>
                    </a:p>
                  </a:txBody>
                  <a:tcPr marL="91450" marR="91450" marT="45725" marB="45725">
                    <a:solidFill>
                      <a:schemeClr val="accent1">
                        <a:alpha val="15686"/>
                      </a:schemeClr>
                    </a:solidFill>
                  </a:tcPr>
                </a:tc>
                <a:extLst>
                  <a:ext uri="{0D108BD9-81ED-4DB2-BD59-A6C34878D82A}">
                    <a16:rowId xmlns:a16="http://schemas.microsoft.com/office/drawing/2014/main" xmlns="" val="10007"/>
                  </a:ext>
                </a:extLst>
              </a:tr>
              <a:tr h="385000">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Student Services Planning Council (23)</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15</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65%</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Hispanic</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18</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18%</a:t>
                      </a:r>
                    </a:p>
                  </a:txBody>
                  <a:tcPr marL="91450" marR="91450" marT="45725" marB="45725">
                    <a:solidFill>
                      <a:schemeClr val="accent1">
                        <a:alpha val="15686"/>
                      </a:schemeClr>
                    </a:solidFill>
                  </a:tcPr>
                </a:tc>
                <a:extLst>
                  <a:ext uri="{0D108BD9-81ED-4DB2-BD59-A6C34878D82A}">
                    <a16:rowId xmlns:a16="http://schemas.microsoft.com/office/drawing/2014/main" xmlns="" val="10008"/>
                  </a:ext>
                </a:extLst>
              </a:tr>
              <a:tr h="385000">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Administrative Planning Council (11)</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55%</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White</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56</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57%</a:t>
                      </a:r>
                    </a:p>
                  </a:txBody>
                  <a:tcPr marL="91450" marR="91450" marT="45725" marB="45725">
                    <a:solidFill>
                      <a:schemeClr val="accent1">
                        <a:alpha val="15686"/>
                      </a:schemeClr>
                    </a:solidFill>
                  </a:tcPr>
                </a:tc>
                <a:extLst>
                  <a:ext uri="{0D108BD9-81ED-4DB2-BD59-A6C34878D82A}">
                    <a16:rowId xmlns:a16="http://schemas.microsoft.com/office/drawing/2014/main" xmlns="" val="10009"/>
                  </a:ext>
                </a:extLst>
              </a:tr>
              <a:tr h="385000">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Academic Senate (11)</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9</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82%</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Other</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12</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12%</a:t>
                      </a:r>
                    </a:p>
                  </a:txBody>
                  <a:tcPr marL="91450" marR="91450" marT="45725" marB="45725">
                    <a:solidFill>
                      <a:schemeClr val="accent1">
                        <a:alpha val="15686"/>
                      </a:schemeClr>
                    </a:solidFill>
                  </a:tcPr>
                </a:tc>
                <a:extLst>
                  <a:ext uri="{0D108BD9-81ED-4DB2-BD59-A6C34878D82A}">
                    <a16:rowId xmlns:a16="http://schemas.microsoft.com/office/drawing/2014/main" xmlns="" val="10010"/>
                  </a:ext>
                </a:extLst>
              </a:tr>
              <a:tr h="325200">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Classified Senate (7)</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6</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86%</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i="1">
                          <a:latin typeface="Arial"/>
                          <a:ea typeface="Arial"/>
                          <a:cs typeface="Arial"/>
                          <a:sym typeface="Arial"/>
                        </a:rPr>
                        <a:t>Total</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i="1">
                          <a:latin typeface="Arial"/>
                          <a:ea typeface="Arial"/>
                          <a:cs typeface="Arial"/>
                          <a:sym typeface="Arial"/>
                        </a:rPr>
                        <a:t>99</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i="1">
                          <a:latin typeface="Arial"/>
                          <a:ea typeface="Arial"/>
                          <a:cs typeface="Arial"/>
                          <a:sym typeface="Arial"/>
                        </a:rPr>
                        <a:t>100%</a:t>
                      </a:r>
                    </a:p>
                  </a:txBody>
                  <a:tcPr marL="91450" marR="91450" marT="45725" marB="45725">
                    <a:solidFill>
                      <a:schemeClr val="accent1">
                        <a:alpha val="15686"/>
                      </a:schemeClr>
                    </a:solidFill>
                  </a:tcPr>
                </a:tc>
                <a:extLst>
                  <a:ext uri="{0D108BD9-81ED-4DB2-BD59-A6C34878D82A}">
                    <a16:rowId xmlns:a16="http://schemas.microsoft.com/office/drawing/2014/main" xmlns="" val="10011"/>
                  </a:ext>
                </a:extLst>
              </a:tr>
              <a:tr h="373000">
                <a:tc>
                  <a:txBody>
                    <a:bodyPr/>
                    <a:lstStyle/>
                    <a:p>
                      <a:pPr marL="0" marR="0" lvl="0" indent="0" algn="l" rtl="0">
                        <a:spcBef>
                          <a:spcPts val="0"/>
                        </a:spcBef>
                        <a:buSzPct val="25000"/>
                        <a:buNone/>
                      </a:pPr>
                      <a:endParaRPr sz="1400" dirty="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r>
                        <a:rPr lang="en-US" sz="1400">
                          <a:latin typeface="Arial"/>
                          <a:ea typeface="Arial"/>
                          <a:cs typeface="Arial"/>
                          <a:sym typeface="Arial"/>
                        </a:rPr>
                        <a:t>Associated Students of Cañada College (8)</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7</a:t>
                      </a:r>
                    </a:p>
                  </a:txBody>
                  <a:tcPr marL="91450" marR="91450" marT="45725" marB="45725">
                    <a:solidFill>
                      <a:schemeClr val="accent1">
                        <a:alpha val="15686"/>
                      </a:schemeClr>
                    </a:solidFill>
                  </a:tcPr>
                </a:tc>
                <a:tc>
                  <a:txBody>
                    <a:bodyPr/>
                    <a:lstStyle/>
                    <a:p>
                      <a:pPr marL="0" marR="0" lvl="0" indent="0" algn="r" rtl="0">
                        <a:spcBef>
                          <a:spcPts val="0"/>
                        </a:spcBef>
                        <a:buSzPct val="25000"/>
                        <a:buNone/>
                      </a:pPr>
                      <a:r>
                        <a:rPr lang="en-US" sz="1400">
                          <a:latin typeface="Arial"/>
                          <a:ea typeface="Arial"/>
                          <a:cs typeface="Arial"/>
                          <a:sym typeface="Arial"/>
                        </a:rPr>
                        <a:t>88%</a:t>
                      </a: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l" rtl="0">
                        <a:spcBef>
                          <a:spcPts val="0"/>
                        </a:spcBef>
                        <a:buSzPct val="25000"/>
                        <a:buNone/>
                      </a:pPr>
                      <a:endParaRPr sz="1400" i="1">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i="1">
                        <a:latin typeface="Arial"/>
                        <a:ea typeface="Arial"/>
                        <a:cs typeface="Arial"/>
                        <a:sym typeface="Arial"/>
                      </a:endParaRPr>
                    </a:p>
                  </a:txBody>
                  <a:tcPr marL="91450" marR="91450" marT="45725" marB="45725">
                    <a:solidFill>
                      <a:schemeClr val="accent1">
                        <a:alpha val="15686"/>
                      </a:schemeClr>
                    </a:solidFill>
                  </a:tcPr>
                </a:tc>
                <a:tc>
                  <a:txBody>
                    <a:bodyPr/>
                    <a:lstStyle/>
                    <a:p>
                      <a:pPr marL="0" marR="0" lvl="0" indent="0" algn="r" rtl="0">
                        <a:spcBef>
                          <a:spcPts val="0"/>
                        </a:spcBef>
                        <a:buSzPct val="25000"/>
                        <a:buNone/>
                      </a:pPr>
                      <a:endParaRPr sz="1400" i="1" dirty="0">
                        <a:latin typeface="Arial"/>
                        <a:ea typeface="Arial"/>
                        <a:cs typeface="Arial"/>
                        <a:sym typeface="Arial"/>
                      </a:endParaRPr>
                    </a:p>
                  </a:txBody>
                  <a:tcPr marL="91450" marR="91450" marT="45725" marB="45725">
                    <a:solidFill>
                      <a:schemeClr val="accent1">
                        <a:alpha val="15686"/>
                      </a:schemeClr>
                    </a:solidFill>
                  </a:tcPr>
                </a:tc>
                <a:extLst>
                  <a:ext uri="{0D108BD9-81ED-4DB2-BD59-A6C34878D82A}">
                    <a16:rowId xmlns:a16="http://schemas.microsoft.com/office/drawing/2014/main" xmlns="" val="10012"/>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891741" y="122758"/>
            <a:ext cx="10364451" cy="944041"/>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dirty="0">
                <a:solidFill>
                  <a:srgbClr val="168DBA"/>
                </a:solidFill>
                <a:latin typeface="Arial"/>
                <a:ea typeface="Arial"/>
                <a:cs typeface="Arial"/>
                <a:sym typeface="Arial"/>
              </a:rPr>
              <a:t>Summary of </a:t>
            </a:r>
            <a:r>
              <a:rPr lang="en-US" sz="4000" b="1" i="0" u="none" strike="noStrike" cap="none" dirty="0" smtClean="0">
                <a:solidFill>
                  <a:srgbClr val="168DBA"/>
                </a:solidFill>
                <a:latin typeface="Arial"/>
                <a:ea typeface="Arial"/>
                <a:cs typeface="Arial"/>
                <a:sym typeface="Arial"/>
              </a:rPr>
              <a:t>Questions (1 of 3)</a:t>
            </a:r>
            <a:endParaRPr lang="en-US" sz="4000" b="1" i="0" u="none" strike="noStrike" cap="none" dirty="0">
              <a:solidFill>
                <a:srgbClr val="168DBA"/>
              </a:solidFill>
              <a:latin typeface="Arial"/>
              <a:ea typeface="Arial"/>
              <a:cs typeface="Arial"/>
              <a:sym typeface="Arial"/>
            </a:endParaRPr>
          </a:p>
        </p:txBody>
      </p:sp>
      <p:sp>
        <p:nvSpPr>
          <p:cNvPr id="207" name="Shape 207"/>
          <p:cNvSpPr txBox="1">
            <a:spLocks noGrp="1"/>
          </p:cNvSpPr>
          <p:nvPr>
            <p:ph idx="1"/>
          </p:nvPr>
        </p:nvSpPr>
        <p:spPr>
          <a:xfrm>
            <a:off x="891741" y="1296727"/>
            <a:ext cx="10616154" cy="4833710"/>
          </a:xfrm>
          <a:prstGeom prst="rect">
            <a:avLst/>
          </a:prstGeom>
          <a:noFill/>
          <a:ln>
            <a:noFill/>
          </a:ln>
        </p:spPr>
        <p:txBody>
          <a:bodyPr lIns="91425" tIns="45700" rIns="91425" bIns="45700" anchor="t" anchorCtr="0">
            <a:noAutofit/>
          </a:bodyPr>
          <a:lstStyle/>
          <a:p>
            <a:pPr marL="742950" marR="0" lvl="1" indent="-285750" algn="l" rtl="0">
              <a:lnSpc>
                <a:spcPct val="100000"/>
              </a:lnSpc>
              <a:spcBef>
                <a:spcPts val="1000"/>
              </a:spcBef>
              <a:spcAft>
                <a:spcPts val="0"/>
              </a:spcAft>
              <a:buClr>
                <a:schemeClr val="accent1"/>
              </a:buClr>
              <a:buSzPct val="100000"/>
              <a:buFont typeface="Noto Sans Symbols"/>
              <a:buChar char="•"/>
            </a:pPr>
            <a:r>
              <a:rPr lang="en-US" sz="3200" b="0" i="0" u="none" strike="noStrike" cap="none" dirty="0" smtClean="0">
                <a:solidFill>
                  <a:srgbClr val="3F3F3F"/>
                </a:solidFill>
                <a:latin typeface="Arial"/>
                <a:ea typeface="Arial"/>
                <a:cs typeface="Arial"/>
                <a:sym typeface="Arial"/>
              </a:rPr>
              <a:t>Overall</a:t>
            </a:r>
            <a:r>
              <a:rPr lang="en-US" sz="3200" b="0" i="0" u="none" strike="noStrike" cap="none" dirty="0">
                <a:solidFill>
                  <a:srgbClr val="3F3F3F"/>
                </a:solidFill>
                <a:latin typeface="Arial"/>
                <a:ea typeface="Arial"/>
                <a:cs typeface="Arial"/>
                <a:sym typeface="Arial"/>
              </a:rPr>
              <a:t>, I feel safe on campus </a:t>
            </a:r>
            <a:endParaRPr lang="en-US" sz="3200" b="0" i="0" u="none" strike="noStrike" cap="none" dirty="0" smtClean="0">
              <a:solidFill>
                <a:srgbClr val="3F3F3F"/>
              </a:solidFill>
              <a:latin typeface="Arial"/>
              <a:ea typeface="Arial"/>
              <a:cs typeface="Arial"/>
              <a:sym typeface="Arial"/>
            </a:endParaRPr>
          </a:p>
          <a:p>
            <a:pPr marL="1314450" lvl="3" indent="0">
              <a:buSzPct val="100000"/>
              <a:buNone/>
            </a:pPr>
            <a:r>
              <a:rPr lang="en-US" sz="1800" b="0" i="1" u="none" strike="noStrike" cap="none" dirty="0" smtClean="0">
                <a:solidFill>
                  <a:srgbClr val="3F3F3F"/>
                </a:solidFill>
                <a:latin typeface="Arial"/>
                <a:ea typeface="Arial"/>
                <a:cs typeface="Arial"/>
                <a:sym typeface="Arial"/>
              </a:rPr>
              <a:t>(</a:t>
            </a:r>
            <a:r>
              <a:rPr lang="en-US" sz="1800" b="0" i="1" u="none" strike="noStrike" cap="none" dirty="0">
                <a:solidFill>
                  <a:srgbClr val="3F3F3F"/>
                </a:solidFill>
                <a:latin typeface="Arial"/>
                <a:ea typeface="Arial"/>
                <a:cs typeface="Arial"/>
                <a:sym typeface="Arial"/>
              </a:rPr>
              <a:t>mean: 3.4; agree or strongly agree: 95.8%)</a:t>
            </a:r>
          </a:p>
          <a:p>
            <a:pPr marL="742950" marR="0" lvl="1" indent="-285750" algn="l" rtl="0">
              <a:lnSpc>
                <a:spcPct val="100000"/>
              </a:lnSpc>
              <a:spcBef>
                <a:spcPts val="1000"/>
              </a:spcBef>
              <a:spcAft>
                <a:spcPts val="0"/>
              </a:spcAft>
              <a:buClr>
                <a:schemeClr val="accent1"/>
              </a:buClr>
              <a:buSzPct val="100000"/>
              <a:buFont typeface="Noto Sans Symbols"/>
              <a:buChar char="•"/>
            </a:pPr>
            <a:r>
              <a:rPr lang="en-US" sz="3200" b="0" i="0" u="none" strike="noStrike" cap="none" dirty="0">
                <a:solidFill>
                  <a:srgbClr val="3F3F3F"/>
                </a:solidFill>
                <a:latin typeface="Arial"/>
                <a:ea typeface="Arial"/>
                <a:cs typeface="Arial"/>
                <a:sym typeface="Arial"/>
              </a:rPr>
              <a:t>Overall, </a:t>
            </a:r>
            <a:r>
              <a:rPr lang="en-US" sz="3200" b="0" i="0" u="none" strike="noStrike" cap="none" dirty="0" smtClean="0">
                <a:solidFill>
                  <a:srgbClr val="3F3F3F"/>
                </a:solidFill>
                <a:latin typeface="Arial"/>
                <a:ea typeface="Arial"/>
                <a:cs typeface="Arial"/>
                <a:sym typeface="Arial"/>
              </a:rPr>
              <a:t>Cañada </a:t>
            </a:r>
            <a:r>
              <a:rPr lang="en-US" sz="3200" b="0" i="0" u="none" strike="noStrike" cap="none" dirty="0">
                <a:solidFill>
                  <a:srgbClr val="3F3F3F"/>
                </a:solidFill>
                <a:latin typeface="Arial"/>
                <a:ea typeface="Arial"/>
                <a:cs typeface="Arial"/>
                <a:sym typeface="Arial"/>
              </a:rPr>
              <a:t>College provides a high quality learning experience for students </a:t>
            </a:r>
            <a:endParaRPr lang="en-US" sz="3200" b="0" i="0" u="none" strike="noStrike" cap="none" dirty="0" smtClean="0">
              <a:solidFill>
                <a:srgbClr val="3F3F3F"/>
              </a:solidFill>
              <a:latin typeface="Arial"/>
              <a:ea typeface="Arial"/>
              <a:cs typeface="Arial"/>
              <a:sym typeface="Arial"/>
            </a:endParaRPr>
          </a:p>
          <a:p>
            <a:pPr marL="1314450" lvl="3" indent="0">
              <a:buSzPct val="100000"/>
              <a:buNone/>
            </a:pPr>
            <a:r>
              <a:rPr lang="en-US" sz="1800" b="0" i="1" u="none" strike="noStrike" cap="none" dirty="0" smtClean="0">
                <a:solidFill>
                  <a:srgbClr val="3F3F3F"/>
                </a:solidFill>
                <a:latin typeface="Arial"/>
                <a:ea typeface="Arial"/>
                <a:cs typeface="Arial"/>
                <a:sym typeface="Arial"/>
              </a:rPr>
              <a:t>(</a:t>
            </a:r>
            <a:r>
              <a:rPr lang="en-US" sz="1800" b="0" i="1" u="none" strike="noStrike" cap="none" dirty="0">
                <a:solidFill>
                  <a:srgbClr val="3F3F3F"/>
                </a:solidFill>
                <a:latin typeface="Arial"/>
                <a:ea typeface="Arial"/>
                <a:cs typeface="Arial"/>
                <a:sym typeface="Arial"/>
              </a:rPr>
              <a:t>mean: 3.4; agree or strongly agree: 95.6</a:t>
            </a:r>
            <a:r>
              <a:rPr lang="en-US" sz="1800" b="0" i="1" u="none" strike="noStrike" cap="none" dirty="0" smtClean="0">
                <a:solidFill>
                  <a:srgbClr val="3F3F3F"/>
                </a:solidFill>
                <a:latin typeface="Arial"/>
                <a:ea typeface="Arial"/>
                <a:cs typeface="Arial"/>
                <a:sym typeface="Arial"/>
              </a:rPr>
              <a:t>%)</a:t>
            </a:r>
          </a:p>
          <a:p>
            <a:pPr lvl="1">
              <a:buSzPct val="100000"/>
              <a:buFont typeface="Noto Sans Symbols"/>
              <a:buChar char="•"/>
            </a:pPr>
            <a:r>
              <a:rPr lang="en-US" sz="3200" dirty="0">
                <a:solidFill>
                  <a:srgbClr val="3F3F3F"/>
                </a:solidFill>
                <a:latin typeface="Arial"/>
                <a:ea typeface="Arial"/>
                <a:cs typeface="Arial"/>
                <a:sym typeface="Arial"/>
              </a:rPr>
              <a:t>Overall, the participatory governance process is working well at Cañada. </a:t>
            </a:r>
            <a:endParaRPr lang="en-US" sz="3200" dirty="0" smtClean="0">
              <a:solidFill>
                <a:srgbClr val="3F3F3F"/>
              </a:solidFill>
              <a:latin typeface="Arial"/>
              <a:ea typeface="Arial"/>
              <a:cs typeface="Arial"/>
              <a:sym typeface="Arial"/>
            </a:endParaRPr>
          </a:p>
          <a:p>
            <a:pPr marL="1314450" lvl="3" indent="0">
              <a:buSzPct val="100000"/>
              <a:buNone/>
            </a:pPr>
            <a:r>
              <a:rPr lang="en-US" sz="1800" i="1" dirty="0" smtClean="0">
                <a:solidFill>
                  <a:srgbClr val="3F3F3F"/>
                </a:solidFill>
                <a:latin typeface="Arial"/>
                <a:ea typeface="Arial"/>
                <a:cs typeface="Arial"/>
                <a:sym typeface="Arial"/>
              </a:rPr>
              <a:t>(</a:t>
            </a:r>
            <a:r>
              <a:rPr lang="en-US" sz="1800" i="1" dirty="0">
                <a:solidFill>
                  <a:srgbClr val="3F3F3F"/>
                </a:solidFill>
                <a:latin typeface="Arial"/>
                <a:ea typeface="Arial"/>
                <a:cs typeface="Arial"/>
                <a:sym typeface="Arial"/>
              </a:rPr>
              <a:t>mean: 2.8; agree or strongly agree  71.2%) (last year 3.2; 85%)</a:t>
            </a:r>
          </a:p>
          <a:p>
            <a:pPr marL="742950" marR="0" lvl="1" indent="-285750" algn="l" rtl="0">
              <a:lnSpc>
                <a:spcPct val="100000"/>
              </a:lnSpc>
              <a:spcBef>
                <a:spcPts val="1000"/>
              </a:spcBef>
              <a:spcAft>
                <a:spcPts val="0"/>
              </a:spcAft>
              <a:buClr>
                <a:schemeClr val="accent1"/>
              </a:buClr>
              <a:buSzPct val="100000"/>
              <a:buFont typeface="Noto Sans Symbols"/>
              <a:buChar char="•"/>
            </a:pPr>
            <a:endParaRPr lang="en-US" sz="2400" b="0" i="1" u="none" strike="noStrike" cap="none" dirty="0">
              <a:solidFill>
                <a:srgbClr val="3F3F3F"/>
              </a:solidFill>
              <a:latin typeface="Arial"/>
              <a:ea typeface="Arial"/>
              <a:cs typeface="Arial"/>
              <a:sym typeface="Arial"/>
            </a:endParaRPr>
          </a:p>
        </p:txBody>
      </p:sp>
      <p:sp>
        <p:nvSpPr>
          <p:cNvPr id="208" name="Shape 208"/>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209" name="Shape 209"/>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PBC/IPC</a:t>
            </a:r>
            <a:endParaRPr lang="en-US" sz="900" b="0" i="0" u="none" strike="noStrike" cap="none" dirty="0">
              <a:solidFill>
                <a:srgbClr val="888888"/>
              </a:solidFill>
              <a:latin typeface="Questrial"/>
              <a:ea typeface="Questrial"/>
              <a:cs typeface="Questrial"/>
              <a:sym typeface="Questrial"/>
            </a:endParaRPr>
          </a:p>
        </p:txBody>
      </p:sp>
      <p:sp>
        <p:nvSpPr>
          <p:cNvPr id="210" name="Shape 210"/>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5</a:t>
            </a:fld>
            <a:endParaRPr lang="en-US" sz="2000" b="0" i="0" u="none" strike="noStrike" cap="none">
              <a:solidFill>
                <a:srgbClr val="FEFFFF"/>
              </a:solidFill>
              <a:latin typeface="Questrial"/>
              <a:ea typeface="Questrial"/>
              <a:cs typeface="Questrial"/>
              <a:sym typeface="Questrial"/>
            </a:endParaRPr>
          </a:p>
        </p:txBody>
      </p:sp>
      <p:sp>
        <p:nvSpPr>
          <p:cNvPr id="2" name="TextBox 1"/>
          <p:cNvSpPr txBox="1"/>
          <p:nvPr/>
        </p:nvSpPr>
        <p:spPr>
          <a:xfrm>
            <a:off x="1311579" y="5717624"/>
            <a:ext cx="4456669" cy="276999"/>
          </a:xfrm>
          <a:prstGeom prst="rect">
            <a:avLst/>
          </a:prstGeom>
          <a:noFill/>
        </p:spPr>
        <p:txBody>
          <a:bodyPr wrap="none" rtlCol="0">
            <a:spAutoFit/>
          </a:bodyPr>
          <a:lstStyle/>
          <a:p>
            <a:r>
              <a:rPr lang="en-US" sz="1200" i="1" dirty="0" smtClean="0"/>
              <a:t>4-point Likert Scale: 1=strongly disagree and 4= strongly agree</a:t>
            </a:r>
            <a:endParaRPr lang="en-US" sz="1200" i="1" dirty="0"/>
          </a:p>
        </p:txBody>
      </p:sp>
    </p:spTree>
    <p:extLst>
      <p:ext uri="{BB962C8B-B14F-4D97-AF65-F5344CB8AC3E}">
        <p14:creationId xmlns:p14="http://schemas.microsoft.com/office/powerpoint/2010/main" val="74934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891741" y="122758"/>
            <a:ext cx="10364451" cy="944041"/>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dirty="0">
                <a:solidFill>
                  <a:srgbClr val="168DBA"/>
                </a:solidFill>
                <a:latin typeface="Arial"/>
                <a:ea typeface="Arial"/>
                <a:cs typeface="Arial"/>
                <a:sym typeface="Arial"/>
              </a:rPr>
              <a:t>Summary of </a:t>
            </a:r>
            <a:r>
              <a:rPr lang="en-US" sz="4000" b="1" i="0" u="none" strike="noStrike" cap="none" dirty="0" smtClean="0">
                <a:solidFill>
                  <a:srgbClr val="168DBA"/>
                </a:solidFill>
                <a:latin typeface="Arial"/>
                <a:ea typeface="Arial"/>
                <a:cs typeface="Arial"/>
                <a:sym typeface="Arial"/>
              </a:rPr>
              <a:t>Questions (2 of 3)</a:t>
            </a:r>
            <a:endParaRPr lang="en-US" sz="4000" b="1" i="0" u="none" strike="noStrike" cap="none" dirty="0">
              <a:solidFill>
                <a:srgbClr val="168DBA"/>
              </a:solidFill>
              <a:latin typeface="Arial"/>
              <a:ea typeface="Arial"/>
              <a:cs typeface="Arial"/>
              <a:sym typeface="Arial"/>
            </a:endParaRPr>
          </a:p>
        </p:txBody>
      </p:sp>
      <p:sp>
        <p:nvSpPr>
          <p:cNvPr id="207" name="Shape 207"/>
          <p:cNvSpPr txBox="1">
            <a:spLocks noGrp="1"/>
          </p:cNvSpPr>
          <p:nvPr>
            <p:ph idx="1"/>
          </p:nvPr>
        </p:nvSpPr>
        <p:spPr>
          <a:xfrm>
            <a:off x="891741" y="1296727"/>
            <a:ext cx="11097058" cy="483371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r>
              <a:rPr lang="en-US" sz="3600" b="1" i="0" u="none" strike="noStrike" cap="none" dirty="0">
                <a:solidFill>
                  <a:srgbClr val="3F3F3F"/>
                </a:solidFill>
                <a:latin typeface="Arial"/>
                <a:ea typeface="Arial"/>
                <a:cs typeface="Arial"/>
                <a:sym typeface="Arial"/>
              </a:rPr>
              <a:t>Strengths</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My </a:t>
            </a:r>
            <a:r>
              <a:rPr lang="en-US" sz="2800" b="0" i="0" u="none" strike="noStrike" cap="none" dirty="0">
                <a:solidFill>
                  <a:srgbClr val="3F3F3F"/>
                </a:solidFill>
                <a:latin typeface="Arial"/>
                <a:ea typeface="Arial"/>
                <a:cs typeface="Arial"/>
                <a:sym typeface="Arial"/>
              </a:rPr>
              <a:t>supervisor encourages me to do high </a:t>
            </a:r>
            <a:r>
              <a:rPr lang="en-US" sz="2800" dirty="0">
                <a:latin typeface="Arial"/>
                <a:ea typeface="Arial"/>
                <a:cs typeface="Arial"/>
                <a:sym typeface="Arial"/>
              </a:rPr>
              <a:t>quality</a:t>
            </a:r>
            <a:r>
              <a:rPr lang="en-US" sz="2800" b="0" i="0" u="none" strike="noStrike" cap="none" dirty="0">
                <a:solidFill>
                  <a:srgbClr val="3F3F3F"/>
                </a:solidFill>
                <a:latin typeface="Arial"/>
                <a:ea typeface="Arial"/>
                <a:cs typeface="Arial"/>
                <a:sym typeface="Arial"/>
              </a:rPr>
              <a:t> work.</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a:solidFill>
                  <a:srgbClr val="3F3F3F"/>
                </a:solidFill>
                <a:latin typeface="Arial"/>
                <a:ea typeface="Arial"/>
                <a:cs typeface="Arial"/>
                <a:sym typeface="Arial"/>
              </a:rPr>
              <a:t>Providing excellent service to students is acknowledged in my area.</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a:solidFill>
                  <a:srgbClr val="3F3F3F"/>
                </a:solidFill>
                <a:latin typeface="Arial"/>
                <a:ea typeface="Arial"/>
                <a:cs typeface="Arial"/>
                <a:sym typeface="Arial"/>
              </a:rPr>
              <a:t>I know where to refer students to various support services on campus (e.g., financial </a:t>
            </a:r>
            <a:r>
              <a:rPr lang="en-US" sz="2800" b="0" i="0" u="none" strike="noStrike" cap="none" dirty="0" smtClean="0">
                <a:solidFill>
                  <a:srgbClr val="3F3F3F"/>
                </a:solidFill>
                <a:latin typeface="Arial"/>
                <a:ea typeface="Arial"/>
                <a:cs typeface="Arial"/>
                <a:sym typeface="Arial"/>
              </a:rPr>
              <a:t>aid, </a:t>
            </a:r>
            <a:r>
              <a:rPr lang="en-US" sz="2800" b="0" i="0" u="none" strike="noStrike" cap="none" dirty="0">
                <a:solidFill>
                  <a:srgbClr val="3F3F3F"/>
                </a:solidFill>
                <a:latin typeface="Arial"/>
                <a:ea typeface="Arial"/>
                <a:cs typeface="Arial"/>
                <a:sym typeface="Arial"/>
              </a:rPr>
              <a:t>DRC, learning center, etc</a:t>
            </a:r>
            <a:r>
              <a:rPr lang="en-US" sz="2800" b="0" i="0" u="none" strike="noStrike" cap="none" dirty="0" smtClean="0">
                <a:solidFill>
                  <a:srgbClr val="3F3F3F"/>
                </a:solidFill>
                <a:latin typeface="Arial"/>
                <a:ea typeface="Arial"/>
                <a:cs typeface="Arial"/>
                <a:sym typeface="Arial"/>
              </a:rPr>
              <a:t>.)</a:t>
            </a:r>
            <a:endParaRPr lang="en-US" sz="2800" b="0" i="0" u="none" strike="noStrike" cap="none" dirty="0">
              <a:solidFill>
                <a:srgbClr val="3F3F3F"/>
              </a:solidFill>
              <a:latin typeface="Arial"/>
              <a:ea typeface="Arial"/>
              <a:cs typeface="Arial"/>
              <a:sym typeface="Arial"/>
            </a:endParaRPr>
          </a:p>
        </p:txBody>
      </p:sp>
      <p:sp>
        <p:nvSpPr>
          <p:cNvPr id="208" name="Shape 208"/>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dirty="0">
                <a:solidFill>
                  <a:srgbClr val="888888"/>
                </a:solidFill>
                <a:latin typeface="Questrial"/>
                <a:ea typeface="Questrial"/>
                <a:cs typeface="Questrial"/>
                <a:sym typeface="Questrial"/>
              </a:rPr>
              <a:t>8/29/2016</a:t>
            </a:r>
          </a:p>
        </p:txBody>
      </p:sp>
      <p:sp>
        <p:nvSpPr>
          <p:cNvPr id="209" name="Shape 209"/>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a:t>
            </a:r>
            <a:r>
              <a:rPr lang="en-US" dirty="0" smtClean="0">
                <a:solidFill>
                  <a:srgbClr val="888888"/>
                </a:solidFill>
                <a:latin typeface="Questrial"/>
                <a:ea typeface="Questrial"/>
                <a:cs typeface="Questrial"/>
                <a:sym typeface="Questrial"/>
              </a:rPr>
              <a:t>I</a:t>
            </a:r>
            <a:r>
              <a:rPr lang="en-US" sz="900" b="0" i="0" u="none" strike="noStrike" cap="none" dirty="0" smtClean="0">
                <a:solidFill>
                  <a:srgbClr val="888888"/>
                </a:solidFill>
                <a:latin typeface="Questrial"/>
                <a:ea typeface="Questrial"/>
                <a:cs typeface="Questrial"/>
                <a:sym typeface="Questrial"/>
              </a:rPr>
              <a:t>PC</a:t>
            </a:r>
            <a:endParaRPr lang="en-US" sz="900" b="0" i="0" u="none" strike="noStrike" cap="none" dirty="0">
              <a:solidFill>
                <a:srgbClr val="888888"/>
              </a:solidFill>
              <a:latin typeface="Questrial"/>
              <a:ea typeface="Questrial"/>
              <a:cs typeface="Questrial"/>
              <a:sym typeface="Questrial"/>
            </a:endParaRPr>
          </a:p>
        </p:txBody>
      </p:sp>
      <p:sp>
        <p:nvSpPr>
          <p:cNvPr id="210" name="Shape 210"/>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6</a:t>
            </a:fld>
            <a:endParaRPr lang="en-US" sz="2000" b="0" i="0" u="none" strike="noStrike" cap="none">
              <a:solidFill>
                <a:srgbClr val="FEFFFF"/>
              </a:solidFill>
              <a:latin typeface="Questrial"/>
              <a:ea typeface="Questrial"/>
              <a:cs typeface="Questrial"/>
              <a:sym typeface="Questrial"/>
            </a:endParaRPr>
          </a:p>
        </p:txBody>
      </p:sp>
      <p:sp>
        <p:nvSpPr>
          <p:cNvPr id="2" name="TextBox 1"/>
          <p:cNvSpPr txBox="1"/>
          <p:nvPr/>
        </p:nvSpPr>
        <p:spPr>
          <a:xfrm>
            <a:off x="1311579" y="5717624"/>
            <a:ext cx="4456669" cy="276999"/>
          </a:xfrm>
          <a:prstGeom prst="rect">
            <a:avLst/>
          </a:prstGeom>
          <a:noFill/>
        </p:spPr>
        <p:txBody>
          <a:bodyPr wrap="none" rtlCol="0">
            <a:spAutoFit/>
          </a:bodyPr>
          <a:lstStyle/>
          <a:p>
            <a:r>
              <a:rPr lang="en-US" sz="1200" i="1" dirty="0" smtClean="0"/>
              <a:t>4-point Likert Scale: 1=strongly disagree and 4= strongly agree</a:t>
            </a:r>
            <a:endParaRPr lang="en-US" sz="12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891741" y="122758"/>
            <a:ext cx="10364451" cy="944041"/>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dirty="0">
                <a:solidFill>
                  <a:srgbClr val="168DBA"/>
                </a:solidFill>
                <a:latin typeface="Arial"/>
                <a:ea typeface="Arial"/>
                <a:cs typeface="Arial"/>
                <a:sym typeface="Arial"/>
              </a:rPr>
              <a:t>Summary of </a:t>
            </a:r>
            <a:r>
              <a:rPr lang="en-US" sz="4000" b="1" i="0" u="none" strike="noStrike" cap="none" dirty="0" smtClean="0">
                <a:solidFill>
                  <a:srgbClr val="168DBA"/>
                </a:solidFill>
                <a:latin typeface="Arial"/>
                <a:ea typeface="Arial"/>
                <a:cs typeface="Arial"/>
                <a:sym typeface="Arial"/>
              </a:rPr>
              <a:t>Questions (3 of 3)</a:t>
            </a:r>
            <a:endParaRPr lang="en-US" sz="4000" b="1" i="0" u="none" strike="noStrike" cap="none" dirty="0">
              <a:solidFill>
                <a:srgbClr val="168DBA"/>
              </a:solidFill>
              <a:latin typeface="Arial"/>
              <a:ea typeface="Arial"/>
              <a:cs typeface="Arial"/>
              <a:sym typeface="Arial"/>
            </a:endParaRPr>
          </a:p>
        </p:txBody>
      </p:sp>
      <p:sp>
        <p:nvSpPr>
          <p:cNvPr id="207" name="Shape 207"/>
          <p:cNvSpPr txBox="1">
            <a:spLocks noGrp="1"/>
          </p:cNvSpPr>
          <p:nvPr>
            <p:ph idx="1"/>
          </p:nvPr>
        </p:nvSpPr>
        <p:spPr>
          <a:xfrm>
            <a:off x="891741" y="1311965"/>
            <a:ext cx="10929198" cy="5003670"/>
          </a:xfrm>
          <a:prstGeom prst="rect">
            <a:avLst/>
          </a:prstGeom>
          <a:noFill/>
          <a:ln>
            <a:noFill/>
          </a:ln>
        </p:spPr>
        <p:txBody>
          <a:bodyPr lIns="91425" tIns="45700" rIns="91425" bIns="45700" anchor="t" anchorCtr="0">
            <a:noAutofit/>
          </a:bodyPr>
          <a:lstStyle/>
          <a:p>
            <a:pPr marL="0" marR="0" lvl="0" indent="0" algn="l" rtl="0">
              <a:spcBef>
                <a:spcPts val="1000"/>
              </a:spcBef>
              <a:spcAft>
                <a:spcPts val="0"/>
              </a:spcAft>
              <a:buClr>
                <a:schemeClr val="accent1"/>
              </a:buClr>
              <a:buSzPct val="25000"/>
              <a:buFont typeface="Noto Sans Symbols"/>
              <a:buNone/>
            </a:pPr>
            <a:r>
              <a:rPr lang="en-US" sz="3600" b="1" i="0" u="none" strike="noStrike" cap="none" dirty="0" smtClean="0">
                <a:solidFill>
                  <a:srgbClr val="3F3F3F"/>
                </a:solidFill>
                <a:latin typeface="Arial"/>
                <a:ea typeface="Arial"/>
                <a:cs typeface="Arial"/>
                <a:sym typeface="Arial"/>
              </a:rPr>
              <a:t>Challenges</a:t>
            </a:r>
            <a:endParaRPr lang="en-US" sz="3600" b="1" i="0" u="none" strike="noStrike" cap="none" dirty="0">
              <a:solidFill>
                <a:srgbClr val="3F3F3F"/>
              </a:solidFill>
              <a:latin typeface="Arial"/>
              <a:ea typeface="Arial"/>
              <a:cs typeface="Arial"/>
              <a:sym typeface="Arial"/>
            </a:endParaRP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Cañada </a:t>
            </a:r>
            <a:r>
              <a:rPr lang="en-US" sz="2800" b="0" i="0" u="none" strike="noStrike" cap="none" dirty="0">
                <a:solidFill>
                  <a:srgbClr val="3F3F3F"/>
                </a:solidFill>
                <a:latin typeface="Arial"/>
                <a:ea typeface="Arial"/>
                <a:cs typeface="Arial"/>
                <a:sym typeface="Arial"/>
              </a:rPr>
              <a:t>College provides sufficient opportunities for promotion.</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a:solidFill>
                  <a:srgbClr val="3F3F3F"/>
                </a:solidFill>
                <a:latin typeface="Arial"/>
                <a:ea typeface="Arial"/>
                <a:cs typeface="Arial"/>
                <a:sym typeface="Arial"/>
              </a:rPr>
              <a:t>Cañada College provides adequate opportunities for training in technology related to my area of responsibility.</a:t>
            </a:r>
          </a:p>
          <a:p>
            <a:pPr marL="1143000" marR="0" lvl="2" indent="-228600" algn="l" rtl="0">
              <a:spcBef>
                <a:spcPts val="1000"/>
              </a:spcBef>
              <a:spcAft>
                <a:spcPts val="0"/>
              </a:spcAft>
              <a:buClr>
                <a:schemeClr val="accent1"/>
              </a:buClr>
              <a:buSzPct val="100000"/>
              <a:buFont typeface="Noto Sans Symbols"/>
              <a:buChar char="•"/>
            </a:pPr>
            <a:r>
              <a:rPr lang="en-US" sz="2800" b="0" i="0" u="none" strike="noStrike" cap="none" dirty="0" smtClean="0">
                <a:solidFill>
                  <a:srgbClr val="3F3F3F"/>
                </a:solidFill>
                <a:latin typeface="Arial"/>
                <a:ea typeface="Arial"/>
                <a:cs typeface="Arial"/>
                <a:sym typeface="Arial"/>
              </a:rPr>
              <a:t>Employees </a:t>
            </a:r>
            <a:r>
              <a:rPr lang="en-US" sz="2800" b="0" i="0" u="none" strike="noStrike" cap="none" dirty="0">
                <a:solidFill>
                  <a:srgbClr val="3F3F3F"/>
                </a:solidFill>
                <a:latin typeface="Arial"/>
                <a:ea typeface="Arial"/>
                <a:cs typeface="Arial"/>
                <a:sym typeface="Arial"/>
              </a:rPr>
              <a:t>have adequate opportunities to participate in the development of financial plans and </a:t>
            </a:r>
            <a:r>
              <a:rPr lang="en-US" sz="2800" b="0" i="0" u="none" strike="noStrike" cap="none" dirty="0" smtClean="0">
                <a:solidFill>
                  <a:srgbClr val="3F3F3F"/>
                </a:solidFill>
                <a:latin typeface="Arial"/>
                <a:ea typeface="Arial"/>
                <a:cs typeface="Arial"/>
                <a:sym typeface="Arial"/>
              </a:rPr>
              <a:t>budgets.</a:t>
            </a:r>
            <a:endParaRPr sz="3600" b="0" i="1" u="none" strike="noStrike" cap="none" dirty="0">
              <a:solidFill>
                <a:srgbClr val="3F3F3F"/>
              </a:solidFill>
              <a:latin typeface="Arial"/>
              <a:ea typeface="Arial"/>
              <a:cs typeface="Arial"/>
              <a:sym typeface="Arial"/>
            </a:endParaRPr>
          </a:p>
        </p:txBody>
      </p:sp>
      <p:sp>
        <p:nvSpPr>
          <p:cNvPr id="208" name="Shape 208"/>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209" name="Shape 209"/>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PBC/IPC</a:t>
            </a:r>
            <a:endParaRPr lang="en-US" sz="900" b="0" i="0" u="none" strike="noStrike" cap="none" dirty="0">
              <a:solidFill>
                <a:srgbClr val="888888"/>
              </a:solidFill>
              <a:latin typeface="Questrial"/>
              <a:ea typeface="Questrial"/>
              <a:cs typeface="Questrial"/>
              <a:sym typeface="Questrial"/>
            </a:endParaRPr>
          </a:p>
        </p:txBody>
      </p:sp>
      <p:sp>
        <p:nvSpPr>
          <p:cNvPr id="210" name="Shape 210"/>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7</a:t>
            </a:fld>
            <a:endParaRPr lang="en-US" sz="2000" b="0" i="0" u="none" strike="noStrike" cap="none">
              <a:solidFill>
                <a:srgbClr val="FEFFFF"/>
              </a:solidFill>
              <a:latin typeface="Questrial"/>
              <a:ea typeface="Questrial"/>
              <a:cs typeface="Questrial"/>
              <a:sym typeface="Questrial"/>
            </a:endParaRPr>
          </a:p>
        </p:txBody>
      </p:sp>
      <p:sp>
        <p:nvSpPr>
          <p:cNvPr id="7" name="TextBox 6"/>
          <p:cNvSpPr txBox="1"/>
          <p:nvPr/>
        </p:nvSpPr>
        <p:spPr>
          <a:xfrm>
            <a:off x="1311579" y="5842461"/>
            <a:ext cx="4456669" cy="276999"/>
          </a:xfrm>
          <a:prstGeom prst="rect">
            <a:avLst/>
          </a:prstGeom>
          <a:noFill/>
        </p:spPr>
        <p:txBody>
          <a:bodyPr wrap="none" rtlCol="0">
            <a:spAutoFit/>
          </a:bodyPr>
          <a:lstStyle/>
          <a:p>
            <a:r>
              <a:rPr lang="en-US" sz="1200" i="1" dirty="0" smtClean="0"/>
              <a:t>4-point Likert Scale: 1=strongly disagree and 4= strongly agree</a:t>
            </a:r>
            <a:endParaRPr lang="en-US" sz="1200" i="1" dirty="0"/>
          </a:p>
        </p:txBody>
      </p:sp>
    </p:spTree>
    <p:extLst>
      <p:ext uri="{BB962C8B-B14F-4D97-AF65-F5344CB8AC3E}">
        <p14:creationId xmlns:p14="http://schemas.microsoft.com/office/powerpoint/2010/main" val="319011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891741" y="122758"/>
            <a:ext cx="10364451" cy="944041"/>
          </a:xfrm>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dirty="0">
                <a:solidFill>
                  <a:srgbClr val="168DBA"/>
                </a:solidFill>
                <a:latin typeface="Arial"/>
                <a:ea typeface="Arial"/>
                <a:cs typeface="Arial"/>
                <a:sym typeface="Arial"/>
              </a:rPr>
              <a:t>Summary of </a:t>
            </a:r>
            <a:r>
              <a:rPr lang="en-US" sz="4000" b="1" i="0" u="none" strike="noStrike" cap="none" dirty="0" smtClean="0">
                <a:solidFill>
                  <a:srgbClr val="168DBA"/>
                </a:solidFill>
                <a:latin typeface="Arial"/>
                <a:ea typeface="Arial"/>
                <a:cs typeface="Arial"/>
                <a:sym typeface="Arial"/>
              </a:rPr>
              <a:t>Comments</a:t>
            </a:r>
            <a:endParaRPr lang="en-US" sz="4000" b="1" i="0" u="none" strike="noStrike" cap="none" dirty="0">
              <a:solidFill>
                <a:srgbClr val="168DBA"/>
              </a:solidFill>
              <a:latin typeface="Arial"/>
              <a:ea typeface="Arial"/>
              <a:cs typeface="Arial"/>
              <a:sym typeface="Arial"/>
            </a:endParaRPr>
          </a:p>
        </p:txBody>
      </p:sp>
      <p:sp>
        <p:nvSpPr>
          <p:cNvPr id="216" name="Shape 216"/>
          <p:cNvSpPr txBox="1">
            <a:spLocks noGrp="1"/>
          </p:cNvSpPr>
          <p:nvPr>
            <p:ph idx="1"/>
          </p:nvPr>
        </p:nvSpPr>
        <p:spPr>
          <a:xfrm>
            <a:off x="1510112" y="1152907"/>
            <a:ext cx="9746080" cy="500788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r>
              <a:rPr lang="en-US" sz="2800" b="1" i="0" u="none" strike="noStrike" cap="none" dirty="0">
                <a:solidFill>
                  <a:srgbClr val="3F3F3F"/>
                </a:solidFill>
                <a:latin typeface="Arial"/>
                <a:ea typeface="Arial"/>
                <a:cs typeface="Arial"/>
                <a:sym typeface="Arial"/>
              </a:rPr>
              <a:t>Strengths</a:t>
            </a:r>
          </a:p>
          <a:p>
            <a:pPr marL="914400" indent="-457200"/>
            <a:r>
              <a:rPr lang="en-US" sz="2400" b="0" i="0" u="none" strike="noStrike" cap="none" dirty="0">
                <a:solidFill>
                  <a:srgbClr val="3F3F3F"/>
                </a:solidFill>
                <a:latin typeface="Arial"/>
                <a:ea typeface="Arial"/>
                <a:cs typeface="Arial"/>
                <a:sym typeface="Arial"/>
              </a:rPr>
              <a:t>Great place to </a:t>
            </a:r>
            <a:r>
              <a:rPr lang="en-US" sz="2400" b="0" i="0" u="none" strike="noStrike" cap="none" dirty="0" smtClean="0">
                <a:solidFill>
                  <a:srgbClr val="3F3F3F"/>
                </a:solidFill>
                <a:latin typeface="Arial"/>
                <a:ea typeface="Arial"/>
                <a:cs typeface="Arial"/>
                <a:sym typeface="Arial"/>
              </a:rPr>
              <a:t>work</a:t>
            </a:r>
          </a:p>
          <a:p>
            <a:pPr marL="914400" indent="-457200"/>
            <a:r>
              <a:rPr lang="en-US" sz="2400" dirty="0">
                <a:latin typeface="Arial"/>
                <a:ea typeface="Arial"/>
                <a:cs typeface="Arial"/>
                <a:sym typeface="Arial"/>
              </a:rPr>
              <a:t>S</a:t>
            </a:r>
            <a:r>
              <a:rPr lang="en-US" sz="2400" b="0" i="0" u="none" strike="noStrike" cap="none" dirty="0" smtClean="0">
                <a:solidFill>
                  <a:srgbClr val="3F3F3F"/>
                </a:solidFill>
                <a:latin typeface="Arial"/>
                <a:ea typeface="Arial"/>
                <a:cs typeface="Arial"/>
                <a:sym typeface="Arial"/>
              </a:rPr>
              <a:t>tudent first climate </a:t>
            </a:r>
          </a:p>
          <a:p>
            <a:pPr marL="914400" indent="-457200"/>
            <a:r>
              <a:rPr lang="en-US" sz="2400" dirty="0">
                <a:latin typeface="Arial"/>
                <a:ea typeface="Arial"/>
                <a:cs typeface="Arial"/>
                <a:sym typeface="Arial"/>
              </a:rPr>
              <a:t>G</a:t>
            </a:r>
            <a:r>
              <a:rPr lang="en-US" sz="2400" b="0" i="0" u="none" strike="noStrike" cap="none" dirty="0" smtClean="0">
                <a:solidFill>
                  <a:srgbClr val="3F3F3F"/>
                </a:solidFill>
                <a:latin typeface="Arial"/>
                <a:ea typeface="Arial"/>
                <a:cs typeface="Arial"/>
                <a:sym typeface="Arial"/>
              </a:rPr>
              <a:t>ood planning processes</a:t>
            </a:r>
          </a:p>
          <a:p>
            <a:pPr marL="0" lvl="0" indent="0">
              <a:spcBef>
                <a:spcPts val="0"/>
              </a:spcBef>
              <a:buSzPct val="25000"/>
              <a:buNone/>
            </a:pPr>
            <a:endParaRPr lang="en-US" sz="2800" b="1" dirty="0" smtClean="0">
              <a:latin typeface="Arial"/>
              <a:ea typeface="Arial"/>
              <a:cs typeface="Arial"/>
              <a:sym typeface="Arial"/>
            </a:endParaRPr>
          </a:p>
          <a:p>
            <a:pPr marL="0" lvl="0" indent="0">
              <a:spcBef>
                <a:spcPts val="0"/>
              </a:spcBef>
              <a:buSzPct val="25000"/>
              <a:buNone/>
            </a:pPr>
            <a:r>
              <a:rPr lang="en-US" sz="2800" b="1" dirty="0" smtClean="0">
                <a:latin typeface="Arial"/>
                <a:ea typeface="Arial"/>
                <a:cs typeface="Arial"/>
                <a:sym typeface="Arial"/>
              </a:rPr>
              <a:t>Challenges</a:t>
            </a:r>
            <a:endParaRPr lang="en-US" sz="2800" b="1" dirty="0">
              <a:latin typeface="Arial"/>
              <a:ea typeface="Arial"/>
              <a:cs typeface="Arial"/>
              <a:sym typeface="Arial"/>
            </a:endParaRPr>
          </a:p>
          <a:p>
            <a:pPr lvl="1" indent="-285750"/>
            <a:r>
              <a:rPr lang="en-US" sz="2400" dirty="0">
                <a:latin typeface="Arial"/>
                <a:ea typeface="Arial"/>
                <a:cs typeface="Arial"/>
                <a:sym typeface="Arial"/>
              </a:rPr>
              <a:t>Transparency </a:t>
            </a:r>
            <a:r>
              <a:rPr lang="en-US" sz="2400" dirty="0" smtClean="0">
                <a:latin typeface="Arial"/>
                <a:ea typeface="Arial"/>
                <a:cs typeface="Arial"/>
                <a:sym typeface="Arial"/>
              </a:rPr>
              <a:t>of the processes on </a:t>
            </a:r>
            <a:r>
              <a:rPr lang="en-US" sz="2400" dirty="0">
                <a:latin typeface="Arial"/>
                <a:ea typeface="Arial"/>
                <a:cs typeface="Arial"/>
                <a:sym typeface="Arial"/>
              </a:rPr>
              <a:t>decision making related to hiring, participatory governance system, budget, and enrollment.</a:t>
            </a:r>
          </a:p>
          <a:p>
            <a:pPr lvl="1" indent="-285750"/>
            <a:r>
              <a:rPr lang="en-US" sz="2400" dirty="0">
                <a:latin typeface="Arial"/>
                <a:ea typeface="Arial"/>
                <a:cs typeface="Arial"/>
                <a:sym typeface="Arial"/>
              </a:rPr>
              <a:t>Too much work, not meaningful, waste of time related to program review and assessment. </a:t>
            </a:r>
            <a:endParaRPr lang="en-US" sz="2400" b="0" i="0" u="none" strike="noStrike" cap="none" dirty="0">
              <a:solidFill>
                <a:srgbClr val="3F3F3F"/>
              </a:solidFill>
              <a:latin typeface="Arial"/>
              <a:ea typeface="Arial"/>
              <a:cs typeface="Arial"/>
              <a:sym typeface="Arial"/>
            </a:endParaRPr>
          </a:p>
          <a:p>
            <a:pPr marL="0" marR="0" lvl="0" indent="0" algn="l" rtl="0">
              <a:spcBef>
                <a:spcPts val="1000"/>
              </a:spcBef>
              <a:spcAft>
                <a:spcPts val="0"/>
              </a:spcAft>
              <a:buClr>
                <a:schemeClr val="accent1"/>
              </a:buClr>
              <a:buSzPct val="25000"/>
              <a:buFont typeface="Noto Sans Symbols"/>
              <a:buNone/>
            </a:pPr>
            <a:endParaRPr sz="2800" b="0" i="1" u="none" strike="noStrike" cap="none" dirty="0">
              <a:solidFill>
                <a:srgbClr val="3F3F3F"/>
              </a:solidFill>
              <a:latin typeface="Arial"/>
              <a:ea typeface="Arial"/>
              <a:cs typeface="Arial"/>
              <a:sym typeface="Arial"/>
            </a:endParaRPr>
          </a:p>
        </p:txBody>
      </p:sp>
      <p:sp>
        <p:nvSpPr>
          <p:cNvPr id="217" name="Shape 217"/>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218" name="Shape 218"/>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PBC/IPC</a:t>
            </a:r>
            <a:endParaRPr lang="en-US" sz="900" b="0" i="0" u="none" strike="noStrike" cap="none" dirty="0">
              <a:solidFill>
                <a:srgbClr val="888888"/>
              </a:solidFill>
              <a:latin typeface="Questrial"/>
              <a:ea typeface="Questrial"/>
              <a:cs typeface="Questrial"/>
              <a:sym typeface="Questrial"/>
            </a:endParaRPr>
          </a:p>
        </p:txBody>
      </p:sp>
      <p:sp>
        <p:nvSpPr>
          <p:cNvPr id="219" name="Shape 219"/>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8</a:t>
            </a:fld>
            <a:endParaRPr lang="en-US" sz="2000" b="0" i="0" u="none" strike="noStrike" cap="none">
              <a:solidFill>
                <a:srgbClr val="FEFFFF"/>
              </a:solidFill>
              <a:latin typeface="Questrial"/>
              <a:ea typeface="Questrial"/>
              <a:cs typeface="Questrial"/>
              <a:sym typeface="Quest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spcBef>
                <a:spcPts val="0"/>
              </a:spcBef>
              <a:buClr>
                <a:srgbClr val="168DBA"/>
              </a:buClr>
              <a:buSzPct val="25000"/>
              <a:buFont typeface="Arial"/>
              <a:buNone/>
            </a:pPr>
            <a:r>
              <a:rPr lang="en-US" sz="4000" b="1" i="0" u="none" strike="noStrike" cap="none">
                <a:solidFill>
                  <a:srgbClr val="168DBA"/>
                </a:solidFill>
                <a:latin typeface="Arial"/>
                <a:ea typeface="Arial"/>
                <a:cs typeface="Arial"/>
                <a:sym typeface="Arial"/>
              </a:rPr>
              <a:t>Comments and Questions</a:t>
            </a:r>
          </a:p>
        </p:txBody>
      </p:sp>
      <p:sp>
        <p:nvSpPr>
          <p:cNvPr id="234" name="Shape 234"/>
          <p:cNvSpPr txBox="1">
            <a:spLocks noGrp="1"/>
          </p:cNvSpPr>
          <p:nvPr>
            <p:ph idx="1"/>
          </p:nvPr>
        </p:nvSpPr>
        <p:spPr>
          <a:xfrm>
            <a:off x="913773" y="1905001"/>
            <a:ext cx="10363826" cy="3886198"/>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1"/>
              </a:buClr>
              <a:buSzPct val="100000"/>
              <a:buFont typeface="Noto Sans Symbols"/>
              <a:buNone/>
            </a:pPr>
            <a:endParaRPr sz="1800" b="0" i="0" u="none" strike="noStrike" cap="none">
              <a:solidFill>
                <a:srgbClr val="3F3F3F"/>
              </a:solidFill>
              <a:latin typeface="Arial"/>
              <a:ea typeface="Arial"/>
              <a:cs typeface="Arial"/>
              <a:sym typeface="Arial"/>
            </a:endParaRPr>
          </a:p>
        </p:txBody>
      </p:sp>
      <p:sp>
        <p:nvSpPr>
          <p:cNvPr id="235" name="Shape 235"/>
          <p:cNvSpPr txBox="1">
            <a:spLocks noGrp="1"/>
          </p:cNvSpPr>
          <p:nvPr>
            <p:ph type="dt" sz="half" idx="10"/>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900" b="0" i="0" u="none" strike="noStrike" cap="none">
                <a:solidFill>
                  <a:srgbClr val="888888"/>
                </a:solidFill>
                <a:latin typeface="Questrial"/>
                <a:ea typeface="Questrial"/>
                <a:cs typeface="Questrial"/>
                <a:sym typeface="Questrial"/>
              </a:rPr>
              <a:t>8/29/2016</a:t>
            </a:r>
          </a:p>
        </p:txBody>
      </p:sp>
      <p:sp>
        <p:nvSpPr>
          <p:cNvPr id="236" name="Shape 236"/>
          <p:cNvSpPr txBox="1">
            <a:spLocks noGrp="1"/>
          </p:cNvSpPr>
          <p:nvPr>
            <p:ph type="ftr" sz="quarter" idx="11"/>
          </p:nvPr>
        </p:nvSpPr>
        <p:spPr>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900" b="0" i="0" u="none" strike="noStrike" cap="none" dirty="0">
                <a:solidFill>
                  <a:srgbClr val="888888"/>
                </a:solidFill>
                <a:latin typeface="Questrial"/>
                <a:ea typeface="Questrial"/>
                <a:cs typeface="Questrial"/>
                <a:sym typeface="Questrial"/>
              </a:rPr>
              <a:t>Report to </a:t>
            </a:r>
            <a:r>
              <a:rPr lang="en-US" sz="900" b="0" i="0" u="none" strike="noStrike" cap="none" dirty="0" smtClean="0">
                <a:solidFill>
                  <a:srgbClr val="888888"/>
                </a:solidFill>
                <a:latin typeface="Questrial"/>
                <a:ea typeface="Questrial"/>
                <a:cs typeface="Questrial"/>
                <a:sym typeface="Questrial"/>
              </a:rPr>
              <a:t>PBC/IPC</a:t>
            </a:r>
            <a:endParaRPr lang="en-US" sz="900" b="0" i="0" u="none" strike="noStrike" cap="none" dirty="0">
              <a:solidFill>
                <a:srgbClr val="888888"/>
              </a:solidFill>
              <a:latin typeface="Questrial"/>
              <a:ea typeface="Questrial"/>
              <a:cs typeface="Questrial"/>
              <a:sym typeface="Questrial"/>
            </a:endParaRPr>
          </a:p>
        </p:txBody>
      </p:sp>
      <p:sp>
        <p:nvSpPr>
          <p:cNvPr id="237" name="Shape 237"/>
          <p:cNvSpPr txBox="1">
            <a:spLocks noGrp="1"/>
          </p:cNvSpPr>
          <p:nvPr>
            <p:ph type="sldNum" sz="quarter" idx="12"/>
          </p:nvPr>
        </p:nvSpPr>
        <p:spPr>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Questrial"/>
                <a:ea typeface="Questrial"/>
                <a:cs typeface="Questrial"/>
                <a:sym typeface="Questrial"/>
              </a:rPr>
              <a:t>9</a:t>
            </a:fld>
            <a:endParaRPr lang="en-US" sz="2000" b="0" i="0" u="none" strike="noStrike" cap="none">
              <a:solidFill>
                <a:srgbClr val="FEFFFF"/>
              </a:solidFill>
              <a:latin typeface="Questrial"/>
              <a:ea typeface="Questrial"/>
              <a:cs typeface="Questrial"/>
              <a:sym typeface="Questrial"/>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78</TotalTime>
  <Words>961</Words>
  <Application>Microsoft Office PowerPoint</Application>
  <PresentationFormat>Widescreen</PresentationFormat>
  <Paragraphs>188</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Noto Sans Symbols</vt:lpstr>
      <vt:lpstr>Questrial</vt:lpstr>
      <vt:lpstr>Century Gothic</vt:lpstr>
      <vt:lpstr>Arial</vt:lpstr>
      <vt:lpstr>EB Garamond</vt:lpstr>
      <vt:lpstr>Wingdings 3</vt:lpstr>
      <vt:lpstr>Calibri</vt:lpstr>
      <vt:lpstr>Wisp</vt:lpstr>
      <vt:lpstr>Cañada College The Evaluation of  the Participatory Governance Process—Employee Voice</vt:lpstr>
      <vt:lpstr>Purpose of the Participatory Governance Process Survey</vt:lpstr>
      <vt:lpstr>Survey Process</vt:lpstr>
      <vt:lpstr>Participants' Demographics</vt:lpstr>
      <vt:lpstr>Summary of Questions (1 of 3)</vt:lpstr>
      <vt:lpstr>Summary of Questions (2 of 3)</vt:lpstr>
      <vt:lpstr>Summary of Questions (3 of 3)</vt:lpstr>
      <vt:lpstr>Summary of Comments</vt:lpstr>
      <vt:lpstr>Comments and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Cañada College The Evaluation of  the Participatory Governance Process—Employee Voice</dc:title>
  <dc:creator>Hsieh, Chialin</dc:creator>
  <cp:lastModifiedBy>Lopez, Sarita Mazer</cp:lastModifiedBy>
  <cp:revision>25</cp:revision>
  <dcterms:modified xsi:type="dcterms:W3CDTF">2016-09-22T20:29:53Z</dcterms:modified>
</cp:coreProperties>
</file>