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2" d="100"/>
          <a:sy n="92" d="100"/>
        </p:scale>
        <p:origin x="-201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16C5678-EE20-4FA5-88E2-6E0BD67A2E26}" type="datetime1">
              <a:rPr lang="en-US" smtClean="0"/>
              <a:t>5/2/18</a:t>
            </a:fld>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p:txBody>
          <a:bodyPr/>
          <a:lstStyle/>
          <a:p>
            <a:r>
              <a:rPr lang="en-US" smtClean="0"/>
              <a:t>Footer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051B39-B140-43FE-96DB-472A2B59CE7C}" type="datetime1">
              <a:rPr lang="en-US" smtClean="0"/>
              <a:t>5/2/18</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600BB2-27C5-458B-ABCE-839C88CF47CE}" type="datetime1">
              <a:rPr lang="en-US" smtClean="0"/>
              <a:t>5/2/18</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B11D738E-8962-435F-8C43-147B8DD7E819}" type="datetime1">
              <a:rPr lang="en-US" smtClean="0"/>
              <a:t>5/2/18</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CAEA93-55E7-4DA9-90C2-089A26EEFEC4}" type="datetime1">
              <a:rPr lang="en-US" smtClean="0"/>
              <a:t>5/2/18</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E34CF3C7-6809-4F39-BD67-A75817BDDE0A}" type="datetime1">
              <a:rPr lang="en-US" smtClean="0"/>
              <a:t>5/2/18</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7EAEB24-CE78-465C-A726-91D0868FA48F}" type="datetime1">
              <a:rPr lang="en-US" smtClean="0"/>
              <a:t>5/2/18</a:t>
            </a:fld>
            <a:endParaRPr lang="en-US"/>
          </a:p>
        </p:txBody>
      </p:sp>
      <p:sp>
        <p:nvSpPr>
          <p:cNvPr id="8" name="Footer Placeholder 7"/>
          <p:cNvSpPr>
            <a:spLocks noGrp="1"/>
          </p:cNvSpPr>
          <p:nvPr>
            <p:ph type="ftr" sz="quarter" idx="11"/>
          </p:nvPr>
        </p:nvSpPr>
        <p:spPr/>
        <p:txBody>
          <a:bodyPr/>
          <a:lstStyle/>
          <a:p>
            <a:r>
              <a:rPr lang="en-US" smtClean="0"/>
              <a:t>Footer Text</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BAADF0-1749-4E8B-9691-B44A5F8C0895}" type="datetime1">
              <a:rPr lang="en-US" smtClean="0"/>
              <a:t>5/2/18</a:t>
            </a:fld>
            <a:endParaRPr lang="en-US"/>
          </a:p>
        </p:txBody>
      </p:sp>
      <p:sp>
        <p:nvSpPr>
          <p:cNvPr id="4" name="Footer Placeholder 3"/>
          <p:cNvSpPr>
            <a:spLocks noGrp="1"/>
          </p:cNvSpPr>
          <p:nvPr>
            <p:ph type="ftr" sz="quarter" idx="11"/>
          </p:nvPr>
        </p:nvSpPr>
        <p:spPr/>
        <p:txBody>
          <a:bodyPr/>
          <a:lstStyle/>
          <a:p>
            <a:r>
              <a:rPr lang="en-US" smtClean="0"/>
              <a:t>Footer Text</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t>5/2/18</a:t>
            </a:fld>
            <a:endParaRPr lang="en-US"/>
          </a:p>
        </p:txBody>
      </p:sp>
      <p:sp>
        <p:nvSpPr>
          <p:cNvPr id="3" name="Footer Placeholder 2"/>
          <p:cNvSpPr>
            <a:spLocks noGrp="1"/>
          </p:cNvSpPr>
          <p:nvPr>
            <p:ph type="ftr" sz="quarter" idx="11"/>
          </p:nvPr>
        </p:nvSpPr>
        <p:spPr/>
        <p:txBody>
          <a:bodyPr/>
          <a:lstStyle/>
          <a:p>
            <a:r>
              <a:rPr lang="en-US" smtClean="0"/>
              <a:t>Footer Text</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8BBB94-68E6-4675-A946-F1C5994EDBD7}" type="datetime1">
              <a:rPr lang="en-US" smtClean="0"/>
              <a:t>5/2/18</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3B8377-21E3-4835-B75D-4E2847E2750F}" type="datetime1">
              <a:rPr lang="en-US" smtClean="0"/>
              <a:t>5/2/18</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0C4986D-6BE9-4264-908F-02DB36FD8D6C}" type="datetime1">
              <a:rPr lang="en-US" smtClean="0"/>
              <a:t>5/2/18</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smtClean="0"/>
              <a:t>Footer Text</a:t>
            </a:r>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English, Reading, and Literature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25458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Curricular Changes</a:t>
            </a:r>
            <a:endParaRPr lang="en-US" dirty="0"/>
          </a:p>
        </p:txBody>
      </p:sp>
      <p:sp>
        <p:nvSpPr>
          <p:cNvPr id="3" name="Content Placeholder 2"/>
          <p:cNvSpPr>
            <a:spLocks noGrp="1"/>
          </p:cNvSpPr>
          <p:nvPr>
            <p:ph idx="1"/>
          </p:nvPr>
        </p:nvSpPr>
        <p:spPr/>
        <p:txBody>
          <a:bodyPr>
            <a:normAutofit lnSpcReduction="10000"/>
          </a:bodyPr>
          <a:lstStyle/>
          <a:p>
            <a:pPr>
              <a:buFont typeface="Wingdings" charset="2"/>
              <a:buChar char="²"/>
            </a:pPr>
            <a:r>
              <a:rPr lang="en-US" dirty="0" smtClean="0"/>
              <a:t>Increased number of integrated and accelerated courses since 2012-2013 (stand-alone English has decreased by 80% and our stand-alone reading courses have decreased by 86%)</a:t>
            </a:r>
          </a:p>
          <a:p>
            <a:pPr>
              <a:buFont typeface="Wingdings" charset="2"/>
              <a:buChar char="²"/>
            </a:pPr>
            <a:r>
              <a:rPr lang="en-US" dirty="0" smtClean="0"/>
              <a:t>The Multiple Measures Pilot Project and then MMAP have also had a significant impact on our pathway (we offered ~15 pre-transfer course sections in 2012/2013 and ~6 in 2016/2017)</a:t>
            </a:r>
          </a:p>
          <a:p>
            <a:pPr>
              <a:buFont typeface="Wingdings" charset="2"/>
              <a:buChar char="²"/>
            </a:pPr>
            <a:r>
              <a:rPr lang="en-US" dirty="0" smtClean="0"/>
              <a:t>Increase in distance education courses (the most successful are the CWA hybrids with extra support)</a:t>
            </a:r>
          </a:p>
          <a:p>
            <a:pPr>
              <a:buFont typeface="Wingdings" charset="2"/>
              <a:buChar char="²"/>
            </a:pPr>
            <a:r>
              <a:rPr lang="en-US" dirty="0" smtClean="0"/>
              <a:t>Implosion of literature (down 19%)—degree implications</a:t>
            </a:r>
            <a:endParaRPr lang="en-US" dirty="0"/>
          </a:p>
        </p:txBody>
      </p:sp>
    </p:spTree>
    <p:extLst>
      <p:ext uri="{BB962C8B-B14F-4D97-AF65-F5344CB8AC3E}">
        <p14:creationId xmlns:p14="http://schemas.microsoft.com/office/powerpoint/2010/main" val="2430539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State of Program</a:t>
            </a:r>
            <a:endParaRPr lang="en-US" dirty="0"/>
          </a:p>
        </p:txBody>
      </p:sp>
      <p:sp>
        <p:nvSpPr>
          <p:cNvPr id="3" name="Content Placeholder 2"/>
          <p:cNvSpPr>
            <a:spLocks noGrp="1"/>
          </p:cNvSpPr>
          <p:nvPr>
            <p:ph idx="1"/>
          </p:nvPr>
        </p:nvSpPr>
        <p:spPr/>
        <p:txBody>
          <a:bodyPr>
            <a:normAutofit lnSpcReduction="10000"/>
          </a:bodyPr>
          <a:lstStyle/>
          <a:p>
            <a:pPr>
              <a:buFont typeface="Wingdings" charset="2"/>
              <a:buChar char="²"/>
            </a:pPr>
            <a:r>
              <a:rPr lang="en-US" dirty="0" smtClean="0"/>
              <a:t>We are attempting to address some of the issues that have begun to emerge over the last few years.</a:t>
            </a:r>
          </a:p>
          <a:p>
            <a:pPr>
              <a:buFont typeface="Wingdings" charset="2"/>
              <a:buChar char="²"/>
            </a:pPr>
            <a:r>
              <a:rPr lang="en-US" dirty="0" smtClean="0"/>
              <a:t>Increase in percentage of students placing immediately into transfer-level courses</a:t>
            </a:r>
          </a:p>
          <a:p>
            <a:pPr>
              <a:buFontTx/>
              <a:buChar char="-"/>
            </a:pPr>
            <a:r>
              <a:rPr lang="en-US" dirty="0" smtClean="0"/>
              <a:t>We need more support in our classrooms (embedded tutoring)</a:t>
            </a:r>
          </a:p>
          <a:p>
            <a:pPr>
              <a:buFontTx/>
              <a:buChar char="-"/>
            </a:pPr>
            <a:r>
              <a:rPr lang="en-US" dirty="0" smtClean="0"/>
              <a:t>We need more support in the Learning Center (faculty led tutor training, more tutors, Writing Center)</a:t>
            </a:r>
          </a:p>
          <a:p>
            <a:pPr>
              <a:buFontTx/>
              <a:buChar char="-"/>
            </a:pPr>
            <a:r>
              <a:rPr lang="en-US" dirty="0" smtClean="0"/>
              <a:t>We need a college-wide plan for supporting students</a:t>
            </a:r>
          </a:p>
          <a:p>
            <a:pPr>
              <a:buFontTx/>
              <a:buChar char="-"/>
            </a:pPr>
            <a:r>
              <a:rPr lang="en-US" dirty="0" smtClean="0"/>
              <a:t>We need money (</a:t>
            </a:r>
            <a:r>
              <a:rPr lang="en-US" dirty="0" err="1" smtClean="0"/>
              <a:t>CoPs</a:t>
            </a:r>
            <a:r>
              <a:rPr lang="en-US" dirty="0" smtClean="0"/>
              <a:t>, trainings, conferences)</a:t>
            </a:r>
            <a:endParaRPr lang="en-US" dirty="0"/>
          </a:p>
        </p:txBody>
      </p:sp>
    </p:spTree>
    <p:extLst>
      <p:ext uri="{BB962C8B-B14F-4D97-AF65-F5344CB8AC3E}">
        <p14:creationId xmlns:p14="http://schemas.microsoft.com/office/powerpoint/2010/main" val="1514239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and Completion</a:t>
            </a:r>
            <a:endParaRPr lang="en-US" dirty="0"/>
          </a:p>
        </p:txBody>
      </p:sp>
      <p:sp>
        <p:nvSpPr>
          <p:cNvPr id="3" name="Content Placeholder 2"/>
          <p:cNvSpPr>
            <a:spLocks noGrp="1"/>
          </p:cNvSpPr>
          <p:nvPr>
            <p:ph idx="1"/>
          </p:nvPr>
        </p:nvSpPr>
        <p:spPr/>
        <p:txBody>
          <a:bodyPr>
            <a:normAutofit lnSpcReduction="10000"/>
          </a:bodyPr>
          <a:lstStyle/>
          <a:p>
            <a:pPr>
              <a:buFont typeface="Wingdings" charset="2"/>
              <a:buChar char="²"/>
            </a:pPr>
            <a:r>
              <a:rPr lang="en-US" dirty="0" smtClean="0"/>
              <a:t>Our most significant gaps are for Black students and Pacific Islander students. </a:t>
            </a:r>
          </a:p>
          <a:p>
            <a:pPr>
              <a:buFont typeface="Wingdings" charset="2"/>
              <a:buChar char="²"/>
            </a:pPr>
            <a:r>
              <a:rPr lang="en-US" dirty="0" smtClean="0"/>
              <a:t>Our success and retention rates for Black students have increased over the last few years, but for Pacific Islander students, the results are a little less conclusive (worse retention rates, but better success rates)</a:t>
            </a:r>
          </a:p>
          <a:p>
            <a:pPr>
              <a:buFont typeface="Wingdings" charset="2"/>
              <a:buChar char="²"/>
            </a:pPr>
            <a:r>
              <a:rPr lang="en-US" dirty="0" smtClean="0"/>
              <a:t>Since students of color were previously disproportionately placed into pre-transfer level courses, we should work to ensure that these students have access to the necessary support as they are placed into transfer-level courses through multiple measures.</a:t>
            </a:r>
            <a:endParaRPr lang="en-US" dirty="0"/>
          </a:p>
        </p:txBody>
      </p:sp>
    </p:spTree>
    <p:extLst>
      <p:ext uri="{BB962C8B-B14F-4D97-AF65-F5344CB8AC3E}">
        <p14:creationId xmlns:p14="http://schemas.microsoft.com/office/powerpoint/2010/main" val="2657898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Ahead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Our piloting of MMAP gave us some advance knowledge of support we will need to implement as AB705 is fully integrated. Our recommendations are based on this early information, but our needs may change as AB705 implementation becomes clearer.</a:t>
            </a:r>
          </a:p>
          <a:p>
            <a:pPr marL="0" indent="0">
              <a:buNone/>
            </a:pPr>
            <a:r>
              <a:rPr lang="en-US" dirty="0" smtClean="0"/>
              <a:t>Our current </a:t>
            </a:r>
            <a:r>
              <a:rPr lang="en-US" smtClean="0"/>
              <a:t>plan includes to:</a:t>
            </a:r>
            <a:endParaRPr lang="en-US" dirty="0" smtClean="0"/>
          </a:p>
          <a:p>
            <a:pPr>
              <a:buFont typeface="Wingdings" charset="2"/>
              <a:buChar char="²"/>
            </a:pPr>
            <a:r>
              <a:rPr lang="en-US" dirty="0" smtClean="0"/>
              <a:t>Assess </a:t>
            </a:r>
            <a:r>
              <a:rPr lang="en-US" dirty="0" smtClean="0"/>
              <a:t>our new placement procedures</a:t>
            </a:r>
          </a:p>
          <a:p>
            <a:pPr>
              <a:buFont typeface="Wingdings" charset="2"/>
              <a:buChar char="²"/>
            </a:pPr>
            <a:r>
              <a:rPr lang="en-US" dirty="0" smtClean="0"/>
              <a:t>Continue to develop our faculty-led tutor training</a:t>
            </a:r>
          </a:p>
          <a:p>
            <a:pPr>
              <a:buFont typeface="Wingdings" charset="2"/>
              <a:buChar char="²"/>
            </a:pPr>
            <a:r>
              <a:rPr lang="en-US" dirty="0" smtClean="0"/>
              <a:t>Continue to develop our Writing Center</a:t>
            </a:r>
          </a:p>
          <a:p>
            <a:pPr>
              <a:buFont typeface="Wingdings" charset="2"/>
              <a:buChar char="²"/>
            </a:pPr>
            <a:r>
              <a:rPr lang="en-US" dirty="0" smtClean="0"/>
              <a:t>Reinvigorate our literature courses and develop our literature </a:t>
            </a:r>
            <a:r>
              <a:rPr lang="en-US" dirty="0" smtClean="0"/>
              <a:t>program</a:t>
            </a:r>
          </a:p>
          <a:p>
            <a:pPr>
              <a:buFont typeface="Wingdings" charset="2"/>
              <a:buChar char="²"/>
            </a:pPr>
            <a:endParaRPr lang="en-US" dirty="0"/>
          </a:p>
          <a:p>
            <a:pPr>
              <a:buFont typeface="Wingdings" charset="2"/>
              <a:buChar char="²"/>
            </a:pPr>
            <a:endParaRPr lang="en-US" dirty="0" smtClean="0"/>
          </a:p>
          <a:p>
            <a:pPr>
              <a:buFont typeface="Wingdings" charset="2"/>
              <a:buChar char="²"/>
            </a:pPr>
            <a:endParaRPr lang="en-US" dirty="0"/>
          </a:p>
        </p:txBody>
      </p:sp>
    </p:spTree>
    <p:extLst>
      <p:ext uri="{BB962C8B-B14F-4D97-AF65-F5344CB8AC3E}">
        <p14:creationId xmlns:p14="http://schemas.microsoft.com/office/powerpoint/2010/main" val="15382785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26</TotalTime>
  <Words>372</Words>
  <Application>Microsoft Macintosh PowerPoint</Application>
  <PresentationFormat>On-screen Show (4:3)</PresentationFormat>
  <Paragraphs>25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Executive</vt:lpstr>
      <vt:lpstr>English, Reading, and Literature</vt:lpstr>
      <vt:lpstr>Curricular Changes</vt:lpstr>
      <vt:lpstr>Current State of Program</vt:lpstr>
      <vt:lpstr>Access and Completion</vt:lpstr>
      <vt:lpstr>Looking Ahead</vt:lpstr>
    </vt:vector>
  </TitlesOfParts>
  <Company>Canada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Reading, and Literature</dc:title>
  <dc:creator>Doniella Maher</dc:creator>
  <cp:lastModifiedBy>Doniella Maher</cp:lastModifiedBy>
  <cp:revision>4</cp:revision>
  <dcterms:created xsi:type="dcterms:W3CDTF">2018-04-30T22:45:07Z</dcterms:created>
  <dcterms:modified xsi:type="dcterms:W3CDTF">2018-05-02T15:12:13Z</dcterms:modified>
</cp:coreProperties>
</file>