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1" r:id="rId3"/>
    <p:sldId id="276" r:id="rId4"/>
    <p:sldId id="275" r:id="rId5"/>
    <p:sldId id="262" r:id="rId6"/>
    <p:sldId id="278" r:id="rId7"/>
    <p:sldId id="269" r:id="rId8"/>
    <p:sldId id="258" r:id="rId9"/>
    <p:sldId id="277" r:id="rId10"/>
    <p:sldId id="27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722376" y="2688336"/>
            <a:ext cx="7772400" cy="3108960"/>
          </a:xfrm>
        </p:spPr>
        <p:txBody>
          <a:bodyPr anchor="t" anchorCtr="0">
            <a:noAutofit/>
          </a:bodyPr>
          <a:lstStyle>
            <a:lvl1pPr algn="ctr">
              <a:defRPr lang="en-US" sz="6200" b="1" cap="none" spc="0" dirty="0" smtClean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722376" y="1133856"/>
            <a:ext cx="7772400" cy="1508760"/>
          </a:xfrm>
        </p:spPr>
        <p:txBody>
          <a:bodyPr anchor="b">
            <a:normAutofit/>
          </a:bodyPr>
          <a:lstStyle>
            <a:lvl1pPr marL="0" indent="0" algn="ctr">
              <a:buNone/>
              <a:defRPr lang="en-US" sz="2200" b="0">
                <a:solidFill>
                  <a:schemeClr val="tx2">
                    <a:shade val="55000"/>
                  </a:schemeClr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690563" y="491696"/>
            <a:ext cx="7762875" cy="5874608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77240" y="795996"/>
            <a:ext cx="7589520" cy="3112843"/>
          </a:xfrm>
        </p:spPr>
        <p:txBody>
          <a:bodyPr anchor="b">
            <a:normAutofit/>
          </a:bodyPr>
          <a:lstStyle>
            <a:lvl1pPr algn="ctr">
              <a:buNone/>
              <a:defRPr lang="en-US" sz="6200" b="1" cap="none" spc="0" dirty="0">
                <a:ln w="1905"/>
                <a:gradFill>
                  <a:gsLst>
                    <a:gs pos="0">
                      <a:schemeClr val="tx2">
                        <a:shade val="30000"/>
                        <a:satMod val="255000"/>
                      </a:schemeClr>
                    </a:gs>
                    <a:gs pos="58000">
                      <a:schemeClr val="tx2">
                        <a:tint val="90000"/>
                        <a:satMod val="300000"/>
                      </a:schemeClr>
                    </a:gs>
                    <a:gs pos="100000">
                      <a:schemeClr val="tx2">
                        <a:tint val="80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77240" y="3948552"/>
            <a:ext cx="7589520" cy="1509712"/>
          </a:xfrm>
        </p:spPr>
        <p:txBody>
          <a:bodyPr anchor="t">
            <a:normAutofit/>
          </a:bodyPr>
          <a:lstStyle>
            <a:lvl1pPr indent="0" algn="ctr">
              <a:buNone/>
              <a:defRPr lang="en-US" sz="22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762000" y="5958840"/>
            <a:ext cx="2133600" cy="365760"/>
          </a:xfrm>
        </p:spPr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5958840"/>
            <a:ext cx="28956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248400" y="5958840"/>
            <a:ext cx="2133600" cy="365760"/>
          </a:xfrm>
        </p:spPr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965960" y="2785402"/>
            <a:ext cx="5760720" cy="914400"/>
          </a:xfrm>
        </p:spPr>
        <p:txBody>
          <a:bodyPr lIns="91440" rIns="91440" anchor="ctr">
            <a:noAutofit/>
          </a:bodyPr>
          <a:lstStyle>
            <a:lvl1pPr algn="ctr">
              <a:defRPr sz="3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1600200" y="547468"/>
            <a:ext cx="3383280" cy="639762"/>
          </a:xfrm>
          <a:prstGeom prst="roundRect">
            <a:avLst>
              <a:gd name="adj" fmla="val 6772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1600200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5128846" y="547468"/>
            <a:ext cx="3383280" cy="639762"/>
          </a:xfrm>
          <a:prstGeom prst="roundRect">
            <a:avLst>
              <a:gd name="adj" fmla="val 5673"/>
            </a:avLst>
          </a:prstGeom>
          <a:solidFill>
            <a:schemeClr val="bg1">
              <a:alpha val="55000"/>
            </a:schemeClr>
          </a:solidFill>
          <a:ln w="12700">
            <a:solidFill>
              <a:schemeClr val="bg1"/>
            </a:solidFill>
          </a:ln>
        </p:spPr>
        <p:txBody>
          <a:bodyPr lIns="91440" tIns="91440" rIns="91440" bIns="91440" anchor="ctr">
            <a:noAutofit/>
          </a:bodyPr>
          <a:lstStyle>
            <a:lvl1pPr marL="0" indent="0" algn="l">
              <a:buNone/>
              <a:defRPr sz="16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5128846" y="1322362"/>
            <a:ext cx="3383280" cy="4800600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 rot="16200000">
            <a:off x="-1828801" y="2888565"/>
            <a:ext cx="5486400" cy="914400"/>
          </a:xfrm>
        </p:spPr>
        <p:txBody>
          <a:bodyPr anchor="b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l">
              <a:defRPr sz="28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2590800" y="602566"/>
            <a:ext cx="5943600" cy="54864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 rot="16200000">
            <a:off x="-859303" y="2888566"/>
            <a:ext cx="5486400" cy="914400"/>
          </a:xfrm>
        </p:spPr>
        <p:txBody>
          <a:bodyPr lIns="91440" rIns="91440"/>
          <a:lstStyle>
            <a:lvl1pPr marL="0" indent="0" algn="l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14404"/>
            <a:ext cx="2133600" cy="365760"/>
          </a:xfrm>
        </p:spPr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4740812" y="794822"/>
            <a:ext cx="3960051" cy="5294376"/>
          </a:xfrm>
          <a:prstGeom prst="roundRect">
            <a:avLst>
              <a:gd name="adj" fmla="val 3541"/>
            </a:avLst>
          </a:prstGeom>
          <a:solidFill>
            <a:srgbClr val="FFFFFF">
              <a:alpha val="40000"/>
            </a:srgbClr>
          </a:solidFill>
          <a:ln w="952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277728" y="3501743"/>
            <a:ext cx="3200400" cy="1143000"/>
          </a:xfrm>
        </p:spPr>
        <p:txBody>
          <a:bodyPr anchor="t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>
            <a:lvl1pPr algn="ctr">
              <a:buNone/>
              <a:defRPr sz="2600" b="1">
                <a:solidFill>
                  <a:schemeClr val="tx2"/>
                </a:solidFill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527537" y="821202"/>
            <a:ext cx="4550899" cy="5215597"/>
          </a:xfrm>
          <a:prstGeom prst="roundRect">
            <a:avLst>
              <a:gd name="adj" fmla="val 622"/>
            </a:avLst>
          </a:prstGeom>
          <a:solidFill>
            <a:schemeClr val="bg1">
              <a:lumMod val="85000"/>
            </a:schemeClr>
          </a:solidFill>
          <a:ln w="101600">
            <a:solidFill>
              <a:srgbClr val="FFFFFF"/>
            </a:solidFill>
            <a:miter lim="800000"/>
          </a:ln>
          <a:effectLst>
            <a:outerShdw blurRad="65000" dist="25000" dir="5400000" algn="t" rotWithShape="0">
              <a:schemeClr val="bg2">
                <a:shade val="30000"/>
                <a:satMod val="250000"/>
                <a:alpha val="85000"/>
              </a:schemeClr>
            </a:outerShdw>
          </a:effectLst>
          <a:scene3d>
            <a:camera prst="orthographicFront"/>
            <a:lightRig rig="soft" dir="t">
              <a:rot lat="0" lon="0" rev="20100000"/>
            </a:lightRig>
          </a:scene3d>
          <a:sp3d contourW="3810">
            <a:bevelT w="95250" h="25400"/>
            <a:contourClr>
              <a:schemeClr val="bg2">
                <a:shade val="45000"/>
                <a:satMod val="145000"/>
              </a:schemeClr>
            </a:contourClr>
          </a:sp3d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>
                <a:solidFill>
                  <a:schemeClr val="tx1"/>
                </a:solidFill>
              </a:defRPr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277728" y="1600200"/>
            <a:ext cx="3200400" cy="1825343"/>
          </a:xfrm>
        </p:spPr>
        <p:txBody>
          <a:bodyPr bIns="0" anchor="b">
            <a:normAutofit/>
          </a:bodyPr>
          <a:lstStyle>
            <a:lvl1pPr marL="0" marR="0" indent="0" algn="ctr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342900" y="228600"/>
            <a:ext cx="8458200" cy="6400800"/>
          </a:xfrm>
          <a:prstGeom prst="roundRect">
            <a:avLst>
              <a:gd name="adj" fmla="val 2238"/>
            </a:avLst>
          </a:prstGeom>
          <a:gradFill rotWithShape="1">
            <a:gsLst>
              <a:gs pos="0">
                <a:schemeClr val="bg1">
                  <a:satMod val="300000"/>
                  <a:alpha val="50000"/>
                </a:schemeClr>
              </a:gs>
              <a:gs pos="35000">
                <a:schemeClr val="bg1">
                  <a:satMod val="300000"/>
                  <a:alpha val="87000"/>
                </a:schemeClr>
              </a:gs>
              <a:gs pos="50000">
                <a:schemeClr val="bg1">
                  <a:satMod val="300000"/>
                  <a:alpha val="92000"/>
                </a:schemeClr>
              </a:gs>
              <a:gs pos="60000">
                <a:schemeClr val="bg1">
                  <a:satMod val="300000"/>
                  <a:alpha val="89000"/>
                </a:schemeClr>
              </a:gs>
              <a:gs pos="100000">
                <a:schemeClr val="bg1">
                  <a:satMod val="300000"/>
                  <a:alpha val="55000"/>
                </a:schemeClr>
              </a:gs>
            </a:gsLst>
            <a:lin ang="5400000" scaled="1"/>
          </a:gradFill>
          <a:ln>
            <a:noFill/>
          </a:ln>
          <a:effectLst>
            <a:outerShdw blurRad="63500" dist="45720" dir="5400000" algn="t" rotWithShape="0">
              <a:schemeClr val="bg2">
                <a:shade val="30000"/>
                <a:satMod val="250000"/>
                <a:alpha val="90000"/>
              </a:scheme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7500000"/>
            </a:lightRig>
          </a:scene3d>
          <a:sp3d contourW="6350" prstMaterial="powder">
            <a:bevelT w="50800" h="63500"/>
            <a:contourClr>
              <a:schemeClr val="bg2">
                <a:shade val="90000"/>
                <a:lumMod val="55000"/>
              </a:schemeClr>
            </a:contourClr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orbel"/>
              <a:ea typeface="+mn-ea"/>
              <a:cs typeface="+mn-cs"/>
            </a:endParaRPr>
          </a:p>
        </p:txBody>
      </p:sp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082D4AD2-41AD-42E9-ABCD-BD596EBA0D89}" type="datetimeFigureOut">
              <a:rPr lang="en-US" smtClean="0"/>
              <a:pPr/>
              <a:t>5/4/2018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14404"/>
            <a:ext cx="2895600" cy="36576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14404"/>
            <a:ext cx="2133600" cy="36576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000" b="0" smtClean="0">
                <a:solidFill>
                  <a:schemeClr val="tx2">
                    <a:tint val="75000"/>
                    <a:satMod val="150000"/>
                  </a:schemeClr>
                </a:solidFill>
                <a:latin typeface="+mn-lt"/>
                <a:ea typeface="+mn-lt"/>
                <a:cs typeface="+mn-lt"/>
              </a:defRPr>
            </a:lvl1pPr>
          </a:lstStyle>
          <a:p>
            <a:fld id="{A18BE993-622F-44CD-9BD8-DA5A500D1E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defPPr>
        <a:defRPr sz="4400">
          <a:solidFill>
            <a:schemeClr val="tx2">
              <a:shade val="80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53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/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457200" indent="-274320" algn="l" eaLnBrk="1" hangingPunct="1">
        <a:buClr>
          <a:schemeClr val="accent1"/>
        </a:buClr>
        <a:buSzPct val="80000"/>
        <a:buFont typeface="Wingdings 2" pitchFamily="18" charset="2"/>
        <a:buChar char="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758952" indent="-228600" algn="l" eaLnBrk="1" hangingPunct="1">
        <a:buClr>
          <a:schemeClr val="accent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1033272" indent="-228600" algn="l" eaLnBrk="1" hangingPunct="1">
        <a:buClr>
          <a:schemeClr val="accent3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298448" indent="-228600" algn="l" eaLnBrk="1" hangingPunct="1">
        <a:buClr>
          <a:schemeClr val="accent4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554480" indent="-228600" algn="l" eaLnBrk="1" hangingPunct="1">
        <a:buClr>
          <a:schemeClr val="accent5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810512" indent="-228600" algn="l" eaLnBrk="1" hangingPunct="1">
        <a:buClr>
          <a:schemeClr val="accent6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207568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340864" indent="-228600" algn="l" eaLnBrk="1" hangingPunct="1">
        <a:buClr>
          <a:schemeClr val="accent2"/>
        </a:buClr>
        <a:buFont typeface="Wingdings 2" pitchFamily="18" charset="2"/>
        <a:buChar char=""/>
        <a:defRPr sz="1600" baseline="0">
          <a:latin typeface="+mn-lt"/>
        </a:defRPr>
      </a:lvl8pPr>
      <a:lvl9pPr marL="2596896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13" Type="http://schemas.openxmlformats.org/officeDocument/2006/relationships/image" Target="../media/image13.jpeg"/><Relationship Id="rId18" Type="http://schemas.openxmlformats.org/officeDocument/2006/relationships/image" Target="../media/image18.jpeg"/><Relationship Id="rId3" Type="http://schemas.openxmlformats.org/officeDocument/2006/relationships/image" Target="../media/image3.jpeg"/><Relationship Id="rId21" Type="http://schemas.openxmlformats.org/officeDocument/2006/relationships/image" Target="../media/image21.jpeg"/><Relationship Id="rId7" Type="http://schemas.openxmlformats.org/officeDocument/2006/relationships/image" Target="../media/image7.jpeg"/><Relationship Id="rId12" Type="http://schemas.openxmlformats.org/officeDocument/2006/relationships/image" Target="../media/image12.jpeg"/><Relationship Id="rId17" Type="http://schemas.openxmlformats.org/officeDocument/2006/relationships/image" Target="../media/image17.jpeg"/><Relationship Id="rId2" Type="http://schemas.openxmlformats.org/officeDocument/2006/relationships/image" Target="../media/image2.jpeg"/><Relationship Id="rId16" Type="http://schemas.openxmlformats.org/officeDocument/2006/relationships/image" Target="../media/image16.jpeg"/><Relationship Id="rId20" Type="http://schemas.openxmlformats.org/officeDocument/2006/relationships/image" Target="../media/image20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11" Type="http://schemas.openxmlformats.org/officeDocument/2006/relationships/image" Target="../media/image11.jpeg"/><Relationship Id="rId5" Type="http://schemas.openxmlformats.org/officeDocument/2006/relationships/image" Target="../media/image5.jpeg"/><Relationship Id="rId15" Type="http://schemas.openxmlformats.org/officeDocument/2006/relationships/image" Target="../media/image15.jpeg"/><Relationship Id="rId23" Type="http://schemas.openxmlformats.org/officeDocument/2006/relationships/image" Target="../media/image23.gif"/><Relationship Id="rId10" Type="http://schemas.openxmlformats.org/officeDocument/2006/relationships/image" Target="../media/image10.jpeg"/><Relationship Id="rId19" Type="http://schemas.openxmlformats.org/officeDocument/2006/relationships/image" Target="../media/image19.jpeg"/><Relationship Id="rId4" Type="http://schemas.openxmlformats.org/officeDocument/2006/relationships/image" Target="../media/image4.jpeg"/><Relationship Id="rId9" Type="http://schemas.openxmlformats.org/officeDocument/2006/relationships/image" Target="../media/image9.jpeg"/><Relationship Id="rId14" Type="http://schemas.openxmlformats.org/officeDocument/2006/relationships/image" Target="../media/image14.jpeg"/><Relationship Id="rId22" Type="http://schemas.openxmlformats.org/officeDocument/2006/relationships/image" Target="../media/image22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838200"/>
            <a:ext cx="7239000" cy="2362200"/>
          </a:xfrm>
        </p:spPr>
        <p:txBody>
          <a:bodyPr>
            <a:noAutofit/>
          </a:bodyPr>
          <a:lstStyle/>
          <a:p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fornian FB" pitchFamily="18" charset="0"/>
              </a:rPr>
              <a:t>Program Review </a:t>
            </a:r>
            <a:b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fornian FB" pitchFamily="18" charset="0"/>
              </a:rPr>
            </a:br>
            <a:r>
              <a:rPr lang="en-US" sz="5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fornian FB" pitchFamily="18" charset="0"/>
              </a:rPr>
              <a:t/>
            </a:r>
            <a:br>
              <a:rPr lang="en-US" sz="54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fornian FB" pitchFamily="18" charset="0"/>
              </a:rPr>
            </a:br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fornian FB" pitchFamily="18" charset="0"/>
              </a:rPr>
              <a:t>SPANISH</a:t>
            </a:r>
            <a:b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fornian FB" pitchFamily="18" charset="0"/>
              </a:rPr>
            </a:br>
            <a: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fornian FB" pitchFamily="18" charset="0"/>
              </a:rPr>
              <a:t/>
            </a:r>
            <a:br>
              <a:rPr lang="en-US" sz="54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fornian FB" pitchFamily="18" charset="0"/>
              </a:rPr>
            </a:br>
            <a:r>
              <a:rPr lang="en-US" sz="360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  <a:latin typeface="Californian FB" pitchFamily="18" charset="0"/>
              </a:rPr>
              <a:t>Spring 2018</a:t>
            </a:r>
            <a:endParaRPr lang="en-US" sz="360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  <a:latin typeface="Californian FB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848600" cy="4800600"/>
          </a:xfrm>
        </p:spPr>
        <p:txBody>
          <a:bodyPr/>
          <a:lstStyle/>
          <a:p>
            <a:pPr algn="l"/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One FT + several PT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</a:t>
            </a:r>
            <a:r>
              <a:rPr lang="en-US" sz="280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One FT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must do all departmental duties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O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ne FT is required to be in two places at once (example: making this presentation while teaching a class)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latin typeface="Californian FB" pitchFamily="18" charset="0"/>
              </a:rPr>
              <a:t/>
            </a:r>
            <a:br>
              <a:rPr lang="en-US" sz="2800" dirty="0" smtClean="0">
                <a:latin typeface="Californian FB" pitchFamily="18" charset="0"/>
              </a:rPr>
            </a:br>
            <a:endParaRPr lang="en-US" sz="2800" dirty="0">
              <a:latin typeface="Californian FB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5438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Staffing:</a:t>
            </a:r>
            <a:endParaRPr 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385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848600" cy="4800600"/>
          </a:xfrm>
        </p:spPr>
        <p:txBody>
          <a:bodyPr/>
          <a:lstStyle/>
          <a:p>
            <a:pPr algn="l"/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beginner (1</a:t>
            </a:r>
            <a:r>
              <a:rPr lang="en-US" sz="28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st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yr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):  110 (=111+112), 120 (=121+122)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intermediate (2</a:t>
            </a:r>
            <a:r>
              <a:rPr lang="en-US" sz="28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nd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yr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):  131, 132, 140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conversation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:  145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Spanish for Spanish speakers:  150, 152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Literature:  161, 162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latin typeface="Californian FB" pitchFamily="18" charset="0"/>
              </a:rPr>
              <a:t/>
            </a:r>
            <a:br>
              <a:rPr lang="en-US" sz="2800" dirty="0" smtClean="0">
                <a:latin typeface="Californian FB" pitchFamily="18" charset="0"/>
              </a:rPr>
            </a:br>
            <a:endParaRPr lang="en-US" sz="2800" dirty="0">
              <a:latin typeface="Californian FB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5438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Spanish at </a:t>
            </a:r>
            <a:r>
              <a:rPr lang="en-US" sz="54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Cañada</a:t>
            </a:r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:</a:t>
            </a:r>
            <a:endParaRPr 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812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848600" cy="4800600"/>
          </a:xfrm>
        </p:spPr>
        <p:txBody>
          <a:bodyPr/>
          <a:lstStyle/>
          <a:p>
            <a:pPr algn="l"/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beginner (1</a:t>
            </a:r>
            <a:r>
              <a:rPr lang="en-US" sz="28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st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yr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):  110 (=111+112), 120 (=121+122)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intermediate (2</a:t>
            </a:r>
            <a:r>
              <a:rPr lang="en-US" sz="28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nd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yr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)*: 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130, 140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Spanish for Spanish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speakers*: 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230, 220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Literature:  160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					*alternate years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latin typeface="Californian FB" pitchFamily="18" charset="0"/>
              </a:rPr>
              <a:t/>
            </a:r>
            <a:br>
              <a:rPr lang="en-US" sz="2800" dirty="0" smtClean="0">
                <a:latin typeface="Californian FB" pitchFamily="18" charset="0"/>
              </a:rPr>
            </a:br>
            <a:endParaRPr lang="en-US" sz="2800" dirty="0">
              <a:latin typeface="Californian FB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5438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Spanish at Skyline:</a:t>
            </a:r>
            <a:endParaRPr 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8850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848600" cy="4800600"/>
          </a:xfrm>
        </p:spPr>
        <p:txBody>
          <a:bodyPr/>
          <a:lstStyle/>
          <a:p>
            <a:pPr algn="l"/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beginner (1</a:t>
            </a:r>
            <a:r>
              <a:rPr lang="en-US" sz="28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st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yr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):  110 (=</a:t>
            </a: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  +112), 120 (=   +122)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intermediate (2</a:t>
            </a:r>
            <a:r>
              <a:rPr lang="en-US" sz="2800" baseline="300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nd </a:t>
            </a:r>
            <a:r>
              <a:rPr lang="en-US" sz="2800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yr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):  131, 132, 140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latin typeface="Californian FB" pitchFamily="18" charset="0"/>
              </a:rPr>
              <a:t/>
            </a:r>
            <a:br>
              <a:rPr lang="en-US" sz="2800" dirty="0" smtClean="0">
                <a:latin typeface="Californian FB" pitchFamily="18" charset="0"/>
              </a:rPr>
            </a:br>
            <a:endParaRPr lang="en-US" sz="2800" dirty="0">
              <a:latin typeface="Californian FB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5438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Spanish at CSM:</a:t>
            </a:r>
            <a:endParaRPr 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0700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alifornian FB" pitchFamily="18" charset="0"/>
              </a:rPr>
              <a:t>Academics:</a:t>
            </a:r>
            <a:endParaRPr lang="en-US" sz="4400" dirty="0"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Ethnic Studies</a:t>
            </a: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AA in Spanish</a:t>
            </a: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AA-T in Spanish</a:t>
            </a: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AA in Latin American and Latino/a Studies</a:t>
            </a: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Certificate of Bilingualism/</a:t>
            </a:r>
            <a:r>
              <a:rPr lang="en-US" sz="32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Biliteracy</a:t>
            </a:r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 </a:t>
            </a: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Honors</a:t>
            </a:r>
          </a:p>
          <a:p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UC/CSU transferable</a:t>
            </a:r>
          </a:p>
          <a:p>
            <a:r>
              <a:rPr 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IGETC 3B and 6</a:t>
            </a:r>
          </a:p>
          <a:p>
            <a:pPr marL="182880" indent="0">
              <a:buNone/>
            </a:pPr>
            <a:endParaRPr lang="en-US" sz="32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1962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latin typeface="Californian FB" pitchFamily="18" charset="0"/>
              </a:rPr>
              <a:t>Community/labor needs:</a:t>
            </a:r>
            <a:endParaRPr lang="en-US" sz="4400" dirty="0"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525963"/>
          </a:xfrm>
        </p:spPr>
        <p:txBody>
          <a:bodyPr>
            <a:normAutofit/>
          </a:bodyPr>
          <a:lstStyle/>
          <a:p>
            <a:endParaRPr lang="en-US" sz="32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  <a:p>
            <a:endParaRPr lang="en-US" sz="3200" b="1" dirty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Translation/Interpretation</a:t>
            </a: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Medical Spanish</a:t>
            </a:r>
          </a:p>
          <a:p>
            <a:r>
              <a:rPr lang="en-US" sz="32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???</a:t>
            </a:r>
            <a:endParaRPr lang="en-US" sz="3200" b="1" dirty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  <a:p>
            <a:pPr marL="182880" indent="0">
              <a:buNone/>
            </a:pPr>
            <a:endParaRPr lang="en-US" sz="3200" b="1" dirty="0" smtClean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4120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Sections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52600"/>
            <a:ext cx="6705600" cy="4648200"/>
          </a:xfrm>
        </p:spPr>
        <p:txBody>
          <a:bodyPr>
            <a:normAutofit fontScale="62500" lnSpcReduction="20000"/>
          </a:bodyPr>
          <a:lstStyle/>
          <a:p>
            <a:pPr marL="182880" indent="0">
              <a:buNone/>
            </a:pPr>
            <a:r>
              <a:rPr lang="en-US" sz="32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Equivalent </a:t>
            </a:r>
            <a:r>
              <a:rPr lang="en-US" sz="3200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to:	110</a:t>
            </a:r>
            <a:r>
              <a:rPr lang="en-US" sz="32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120	</a:t>
            </a:r>
            <a:r>
              <a:rPr lang="en-US" sz="3200" u="sng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131/2</a:t>
            </a:r>
            <a:r>
              <a:rPr lang="en-US" sz="3200" u="sng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140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American River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10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7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1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Antelope Valley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14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2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0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Bakersfield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19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1	1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Butte		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8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2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Cabrillo		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9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5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2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Cerritos	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13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2	1	1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Chabot		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8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2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1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Chaffey	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32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9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2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Citrus	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14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CCSF	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12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0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Coastline	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6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en-US" sz="3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Cosumnes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10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4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1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Crafton	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8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1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Cuesta		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6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2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1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r>
              <a:rPr lang="en-US" sz="3200" dirty="0" err="1">
                <a:solidFill>
                  <a:schemeClr val="accent1">
                    <a:lumMod val="60000"/>
                    <a:lumOff val="40000"/>
                  </a:schemeClr>
                </a:solidFill>
              </a:rPr>
              <a:t>Cuyamaca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 6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3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1</a:t>
            </a:r>
          </a:p>
          <a:p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Sacramento City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13</a:t>
            </a:r>
            <a:r>
              <a:rPr lang="en-US" sz="3200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	6	2	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0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185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 descr="TaftCollege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91400" y="5410200"/>
            <a:ext cx="1368534" cy="952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dirty="0" smtClean="0">
                <a:latin typeface="Californian FB" pitchFamily="18" charset="0"/>
              </a:rPr>
              <a:t>CCCs with concurrently scheduled intermediate Spanish courses:</a:t>
            </a:r>
            <a:endParaRPr lang="en-US" sz="3600" dirty="0">
              <a:latin typeface="Californian FB" pitchFamily="18" charset="0"/>
            </a:endParaRPr>
          </a:p>
        </p:txBody>
      </p:sp>
      <p:pic>
        <p:nvPicPr>
          <p:cNvPr id="4" name="Picture 3" descr="CanadaCollege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2590800"/>
            <a:ext cx="2057400" cy="2057400"/>
          </a:xfrm>
          <a:prstGeom prst="rect">
            <a:avLst/>
          </a:prstGeom>
        </p:spPr>
      </p:pic>
      <p:pic>
        <p:nvPicPr>
          <p:cNvPr id="5" name="Picture 4" descr="CollegeofSiskiyous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890286" y="3429000"/>
            <a:ext cx="1342731" cy="1219200"/>
          </a:xfrm>
          <a:prstGeom prst="rect">
            <a:avLst/>
          </a:prstGeom>
        </p:spPr>
      </p:pic>
      <p:pic>
        <p:nvPicPr>
          <p:cNvPr id="6" name="Picture 5" descr="ContraCosta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362200" y="4800600"/>
            <a:ext cx="2590800" cy="518160"/>
          </a:xfrm>
          <a:prstGeom prst="rect">
            <a:avLst/>
          </a:prstGeom>
        </p:spPr>
      </p:pic>
      <p:pic>
        <p:nvPicPr>
          <p:cNvPr id="7" name="Picture 6" descr="CSM_signature_blue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715000" y="2286000"/>
            <a:ext cx="2258568" cy="379464"/>
          </a:xfrm>
          <a:prstGeom prst="rect">
            <a:avLst/>
          </a:prstGeom>
        </p:spPr>
      </p:pic>
      <p:pic>
        <p:nvPicPr>
          <p:cNvPr id="8" name="Picture 7" descr="DeAnza_Logo_stacked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295400" y="2209800"/>
            <a:ext cx="1778000" cy="691910"/>
          </a:xfrm>
          <a:prstGeom prst="rect">
            <a:avLst/>
          </a:prstGeom>
        </p:spPr>
      </p:pic>
      <p:pic>
        <p:nvPicPr>
          <p:cNvPr id="9" name="Picture 8" descr="EastLosAngelesCollege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599988" y="4254398"/>
            <a:ext cx="1163012" cy="921106"/>
          </a:xfrm>
          <a:prstGeom prst="rect">
            <a:avLst/>
          </a:prstGeom>
        </p:spPr>
      </p:pic>
      <p:pic>
        <p:nvPicPr>
          <p:cNvPr id="10" name="Picture 9" descr="ElCaminoCollegeLogo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685800" y="3429000"/>
            <a:ext cx="990600" cy="990600"/>
          </a:xfrm>
          <a:prstGeom prst="rect">
            <a:avLst/>
          </a:prstGeom>
        </p:spPr>
      </p:pic>
      <p:pic>
        <p:nvPicPr>
          <p:cNvPr id="11" name="Picture 10" descr="Foothillcollegelogocopy.jpg"/>
          <p:cNvPicPr>
            <a:picLocks noChangeAspect="1"/>
          </p:cNvPicPr>
          <p:nvPr/>
        </p:nvPicPr>
        <p:blipFill>
          <a:blip r:embed="rId10" cstate="print"/>
          <a:stretch>
            <a:fillRect/>
          </a:stretch>
        </p:blipFill>
        <p:spPr>
          <a:xfrm>
            <a:off x="5791199" y="5943600"/>
            <a:ext cx="1800087" cy="496824"/>
          </a:xfrm>
          <a:prstGeom prst="rect">
            <a:avLst/>
          </a:prstGeom>
        </p:spPr>
      </p:pic>
      <p:pic>
        <p:nvPicPr>
          <p:cNvPr id="12" name="Picture 11" descr="lamc_log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5029200" y="1524000"/>
            <a:ext cx="1732280" cy="490268"/>
          </a:xfrm>
          <a:prstGeom prst="rect">
            <a:avLst/>
          </a:prstGeom>
        </p:spPr>
      </p:pic>
      <p:pic>
        <p:nvPicPr>
          <p:cNvPr id="13" name="Picture 12" descr="LAVC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457200" y="5943600"/>
            <a:ext cx="1547813" cy="360655"/>
          </a:xfrm>
          <a:prstGeom prst="rect">
            <a:avLst/>
          </a:prstGeom>
        </p:spPr>
      </p:pic>
      <p:pic>
        <p:nvPicPr>
          <p:cNvPr id="14" name="Picture 13" descr="LosAngelesPierceCollege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457200" y="2971800"/>
            <a:ext cx="1892300" cy="378460"/>
          </a:xfrm>
          <a:prstGeom prst="rect">
            <a:avLst/>
          </a:prstGeom>
        </p:spPr>
      </p:pic>
      <p:pic>
        <p:nvPicPr>
          <p:cNvPr id="15" name="Picture 14" descr="LosAngelesSouthwestlogo.jpg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5791200" y="5410200"/>
            <a:ext cx="1587500" cy="463550"/>
          </a:xfrm>
          <a:prstGeom prst="rect">
            <a:avLst/>
          </a:prstGeom>
        </p:spPr>
      </p:pic>
      <p:pic>
        <p:nvPicPr>
          <p:cNvPr id="16" name="Picture 15" descr="LosMedanosLogo.jpg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858000" y="1524000"/>
            <a:ext cx="1792432" cy="630936"/>
          </a:xfrm>
          <a:prstGeom prst="rect">
            <a:avLst/>
          </a:prstGeom>
        </p:spPr>
      </p:pic>
      <p:pic>
        <p:nvPicPr>
          <p:cNvPr id="17" name="Picture 16" descr="LPCLogoRedHighRes.jpg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7391400" y="2819400"/>
            <a:ext cx="1171778" cy="1123950"/>
          </a:xfrm>
          <a:prstGeom prst="rect">
            <a:avLst/>
          </a:prstGeom>
        </p:spPr>
      </p:pic>
      <p:pic>
        <p:nvPicPr>
          <p:cNvPr id="18" name="Picture 17" descr="mtsaclogo.jpg"/>
          <p:cNvPicPr>
            <a:picLocks noChangeAspect="1"/>
          </p:cNvPicPr>
          <p:nvPr/>
        </p:nvPicPr>
        <p:blipFill>
          <a:blip r:embed="rId17" cstate="print"/>
          <a:stretch>
            <a:fillRect/>
          </a:stretch>
        </p:blipFill>
        <p:spPr>
          <a:xfrm>
            <a:off x="5638800" y="4038600"/>
            <a:ext cx="1862533" cy="1242060"/>
          </a:xfrm>
          <a:prstGeom prst="rect">
            <a:avLst/>
          </a:prstGeom>
        </p:spPr>
      </p:pic>
      <p:pic>
        <p:nvPicPr>
          <p:cNvPr id="20" name="Picture 19" descr="SanDiegoMiramarLogo.jpg"/>
          <p:cNvPicPr>
            <a:picLocks noChangeAspect="1"/>
          </p:cNvPicPr>
          <p:nvPr/>
        </p:nvPicPr>
        <p:blipFill>
          <a:blip r:embed="rId18" cstate="print"/>
          <a:stretch>
            <a:fillRect/>
          </a:stretch>
        </p:blipFill>
        <p:spPr>
          <a:xfrm>
            <a:off x="533400" y="4521200"/>
            <a:ext cx="1295400" cy="1295400"/>
          </a:xfrm>
          <a:prstGeom prst="rect">
            <a:avLst/>
          </a:prstGeom>
        </p:spPr>
      </p:pic>
      <p:pic>
        <p:nvPicPr>
          <p:cNvPr id="21" name="Picture 20" descr="SanJoaquinDeltaCollegelogo.jpg"/>
          <p:cNvPicPr>
            <a:picLocks noChangeAspect="1"/>
          </p:cNvPicPr>
          <p:nvPr/>
        </p:nvPicPr>
        <p:blipFill>
          <a:blip r:embed="rId19" cstate="print"/>
          <a:stretch>
            <a:fillRect/>
          </a:stretch>
        </p:blipFill>
        <p:spPr>
          <a:xfrm>
            <a:off x="685800" y="1524000"/>
            <a:ext cx="2182813" cy="558800"/>
          </a:xfrm>
          <a:prstGeom prst="rect">
            <a:avLst/>
          </a:prstGeom>
        </p:spPr>
      </p:pic>
      <p:pic>
        <p:nvPicPr>
          <p:cNvPr id="22" name="Picture 21" descr="SanJoseCityCollegelogocopy.jpg"/>
          <p:cNvPicPr>
            <a:picLocks noChangeAspect="1"/>
          </p:cNvPicPr>
          <p:nvPr/>
        </p:nvPicPr>
        <p:blipFill>
          <a:blip r:embed="rId20" cstate="print"/>
          <a:stretch>
            <a:fillRect/>
          </a:stretch>
        </p:blipFill>
        <p:spPr>
          <a:xfrm>
            <a:off x="5638800" y="3048000"/>
            <a:ext cx="1644196" cy="828675"/>
          </a:xfrm>
          <a:prstGeom prst="rect">
            <a:avLst/>
          </a:prstGeom>
        </p:spPr>
      </p:pic>
      <p:pic>
        <p:nvPicPr>
          <p:cNvPr id="23" name="Picture 22" descr="SantiagoCollegelogo.jpg"/>
          <p:cNvPicPr>
            <a:picLocks noChangeAspect="1"/>
          </p:cNvPicPr>
          <p:nvPr/>
        </p:nvPicPr>
        <p:blipFill>
          <a:blip r:embed="rId21" cstate="print"/>
          <a:stretch>
            <a:fillRect/>
          </a:stretch>
        </p:blipFill>
        <p:spPr>
          <a:xfrm>
            <a:off x="2133600" y="5486400"/>
            <a:ext cx="1800225" cy="943318"/>
          </a:xfrm>
          <a:prstGeom prst="rect">
            <a:avLst/>
          </a:prstGeom>
        </p:spPr>
      </p:pic>
      <p:pic>
        <p:nvPicPr>
          <p:cNvPr id="25" name="Picture 24" descr="YubaCollegelogo.jpg"/>
          <p:cNvPicPr>
            <a:picLocks noChangeAspect="1"/>
          </p:cNvPicPr>
          <p:nvPr/>
        </p:nvPicPr>
        <p:blipFill>
          <a:blip r:embed="rId22" cstate="print"/>
          <a:stretch>
            <a:fillRect/>
          </a:stretch>
        </p:blipFill>
        <p:spPr>
          <a:xfrm>
            <a:off x="3276600" y="1447800"/>
            <a:ext cx="1587500" cy="889000"/>
          </a:xfrm>
          <a:prstGeom prst="rect">
            <a:avLst/>
          </a:prstGeom>
        </p:spPr>
      </p:pic>
      <p:pic>
        <p:nvPicPr>
          <p:cNvPr id="26" name="Picture 25" descr="PortervilleCollege_skin.gif"/>
          <p:cNvPicPr>
            <a:picLocks noChangeAspect="1"/>
          </p:cNvPicPr>
          <p:nvPr/>
        </p:nvPicPr>
        <p:blipFill>
          <a:blip r:embed="rId23" cstate="print"/>
          <a:stretch>
            <a:fillRect/>
          </a:stretch>
        </p:blipFill>
        <p:spPr>
          <a:xfrm>
            <a:off x="3962400" y="5638800"/>
            <a:ext cx="1752600" cy="431410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5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8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5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3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8000"/>
                            </p:stCondLst>
                            <p:childTnLst>
                              <p:par>
                                <p:cTn id="5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0500"/>
                            </p:stCondLst>
                            <p:childTnLst>
                              <p:par>
                                <p:cTn id="57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3000"/>
                            </p:stCondLst>
                            <p:childTnLst>
                              <p:par>
                                <p:cTn id="6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35500"/>
                            </p:stCondLst>
                            <p:childTnLst>
                              <p:par>
                                <p:cTn id="6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38000"/>
                            </p:stCondLst>
                            <p:childTnLst>
                              <p:par>
                                <p:cTn id="69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40500"/>
                            </p:stCondLst>
                            <p:childTnLst>
                              <p:par>
                                <p:cTn id="73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43000"/>
                            </p:stCondLst>
                            <p:childTnLst>
                              <p:par>
                                <p:cTn id="77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45500"/>
                            </p:stCondLst>
                            <p:childTnLst>
                              <p:par>
                                <p:cTn id="81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48000"/>
                            </p:stCondLst>
                            <p:childTnLst>
                              <p:par>
                                <p:cTn id="85" presetID="10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1600200"/>
            <a:ext cx="7848600" cy="4800600"/>
          </a:xfrm>
        </p:spPr>
        <p:txBody>
          <a:bodyPr/>
          <a:lstStyle/>
          <a:p>
            <a:pPr algn="l"/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Classroom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• Hybrid = 60% F2F + 40% 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online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	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- evening classes meet once a week</a:t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	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- daytime classes fit into block schedule</a:t>
            </a: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/>
            </a:r>
            <a:br>
              <a:rPr lang="en-US" sz="2800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</a:br>
            <a:r>
              <a:rPr lang="en-US" sz="2800" dirty="0" smtClean="0">
                <a:latin typeface="Californian FB" pitchFamily="18" charset="0"/>
              </a:rPr>
              <a:t/>
            </a:r>
            <a:br>
              <a:rPr lang="en-US" sz="2800" dirty="0" smtClean="0">
                <a:latin typeface="Californian FB" pitchFamily="18" charset="0"/>
              </a:rPr>
            </a:br>
            <a:endParaRPr lang="en-US" sz="2800" dirty="0">
              <a:latin typeface="Californian FB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543800" cy="990600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Californian FB" pitchFamily="18" charset="0"/>
              </a:rPr>
              <a:t>Modes of delivery:</a:t>
            </a:r>
            <a:endParaRPr lang="en-US" sz="5400" b="1" dirty="0">
              <a:solidFill>
                <a:schemeClr val="accent1">
                  <a:lumMod val="60000"/>
                  <a:lumOff val="40000"/>
                </a:schemeClr>
              </a:solidFill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rnival">
  <a:themeElements>
    <a:clrScheme name="Carnival">
      <a:dk1>
        <a:sysClr val="windowText" lastClr="000000"/>
      </a:dk1>
      <a:lt1>
        <a:sysClr val="window" lastClr="FFFFFF"/>
      </a:lt1>
      <a:dk2>
        <a:srgbClr val="2A2D6C"/>
      </a:dk2>
      <a:lt2>
        <a:srgbClr val="FCED90"/>
      </a:lt2>
      <a:accent1>
        <a:srgbClr val="E0B602"/>
      </a:accent1>
      <a:accent2>
        <a:srgbClr val="C77D00"/>
      </a:accent2>
      <a:accent3>
        <a:srgbClr val="C43D1F"/>
      </a:accent3>
      <a:accent4>
        <a:srgbClr val="B42469"/>
      </a:accent4>
      <a:accent5>
        <a:srgbClr val="7B309B"/>
      </a:accent5>
      <a:accent6>
        <a:srgbClr val="4560AD"/>
      </a:accent6>
      <a:hlink>
        <a:srgbClr val="118FBF"/>
      </a:hlink>
      <a:folHlink>
        <a:srgbClr val="0CA15F"/>
      </a:folHlink>
    </a:clrScheme>
    <a:fontScheme name="Carnival">
      <a:majorFont>
        <a:latin typeface="Bodoni MT"/>
        <a:ea typeface=""/>
        <a:cs typeface=""/>
        <a:font script="Cyrl" typeface="Times New Roman"/>
        <a:font script="Grek" typeface="Times New Roman"/>
        <a:font script="Jpan" typeface="HG明朝E"/>
        <a:font script="Hang" typeface="HY목각파임B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Verdana"/>
        <a:ea typeface=""/>
        <a:cs typeface=""/>
        <a:font script="Jpan" typeface="ＭＳ Ｐゴシック"/>
        <a:font script="Hang" typeface="맑은 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arnival">
      <a: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tint val="75000"/>
                <a:satMod val="170000"/>
              </a:schemeClr>
            </a:gs>
            <a:gs pos="37000">
              <a:schemeClr val="phClr">
                <a:tint val="50000"/>
                <a:satMod val="180000"/>
              </a:schemeClr>
            </a:gs>
            <a:gs pos="50000">
              <a:schemeClr val="phClr">
                <a:tint val="46000"/>
                <a:satMod val="180000"/>
              </a:schemeClr>
            </a:gs>
            <a:gs pos="64000">
              <a:schemeClr val="phClr">
                <a:tint val="50000"/>
                <a:satMod val="180000"/>
              </a:schemeClr>
            </a:gs>
            <a:gs pos="100000">
              <a:schemeClr val="phClr">
                <a:tint val="75000"/>
                <a:satMod val="17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hade val="35000"/>
                <a:satMod val="190000"/>
              </a:schemeClr>
            </a:gs>
            <a:gs pos="30000">
              <a:schemeClr val="phClr">
                <a:shade val="64000"/>
                <a:satMod val="165000"/>
              </a:schemeClr>
            </a:gs>
            <a:gs pos="46000">
              <a:schemeClr val="phClr">
                <a:shade val="74000"/>
                <a:satMod val="165000"/>
              </a:schemeClr>
            </a:gs>
            <a:gs pos="56000">
              <a:schemeClr val="phClr">
                <a:shade val="74000"/>
                <a:satMod val="165000"/>
              </a:schemeClr>
            </a:gs>
            <a:gs pos="70000">
              <a:schemeClr val="phClr">
                <a:shade val="64000"/>
                <a:satMod val="165000"/>
              </a:schemeClr>
            </a:gs>
            <a:gs pos="100000">
              <a:schemeClr val="phClr">
                <a:shade val="35000"/>
                <a:satMod val="190000"/>
              </a:schemeClr>
            </a:gs>
          </a:gsLst>
          <a:lin ang="5400000" scaled="0"/>
        </a:gradFill>
      </a:fillStyleLst>
      <a:lnStyleLst>
        <a:ln w="5000">
          <a:solidFill>
            <a:schemeClr val="phClr"/>
          </a:solidFill>
          <a:prstDash val="solid"/>
        </a:ln>
        <a:ln w="12700">
          <a:solidFill>
            <a:schemeClr val="phClr"/>
          </a:solidFill>
          <a:prstDash val="solid"/>
        </a:ln>
        <a:ln w="28100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540000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000" dir="540000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000" dir="540000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contrasting" dir="tr">
              <a:rot lat="0" lon="0" rev="7000000"/>
            </a:lightRig>
          </a:scene3d>
          <a:sp3d prstMaterial="powder">
            <a:bevelT w="110000" h="50000"/>
          </a:sp3d>
        </a:effectStyle>
      </a:effectStyleLst>
      <a:bgFillStyleLst>
        <a:solidFill>
          <a:schemeClr val="phClr">
            <a:tint val="100000"/>
          </a:schemeClr>
        </a:solidFill>
        <a:gradFill rotWithShape="1">
          <a:gsLst>
            <a:gs pos="0">
              <a:schemeClr val="phClr">
                <a:shade val="68000"/>
                <a:satMod val="150000"/>
              </a:schemeClr>
            </a:gs>
            <a:gs pos="40000">
              <a:schemeClr val="phClr">
                <a:tint val="90000"/>
                <a:satMod val="220000"/>
              </a:schemeClr>
            </a:gs>
            <a:gs pos="50000">
              <a:schemeClr val="phClr">
                <a:tint val="86500"/>
                <a:satMod val="255000"/>
              </a:schemeClr>
            </a:gs>
            <a:gs pos="53000">
              <a:schemeClr val="phClr">
                <a:tint val="86500"/>
                <a:satMod val="255000"/>
              </a:schemeClr>
            </a:gs>
            <a:gs pos="62000">
              <a:schemeClr val="phClr">
                <a:tint val="90000"/>
                <a:satMod val="220000"/>
              </a:schemeClr>
            </a:gs>
            <a:gs pos="100000">
              <a:schemeClr val="phClr">
                <a:shade val="68000"/>
                <a:satMod val="15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190000"/>
              </a:schemeClr>
              <a:schemeClr val="phClr">
                <a:shade val="78000"/>
                <a:satMod val="18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456</TotalTime>
  <Words>66</Words>
  <Application>Microsoft Office PowerPoint</Application>
  <PresentationFormat>On-screen Show (4:3)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Bodoni MT</vt:lpstr>
      <vt:lpstr>Californian FB</vt:lpstr>
      <vt:lpstr>Corbel</vt:lpstr>
      <vt:lpstr>Verdana</vt:lpstr>
      <vt:lpstr>Wingdings 2</vt:lpstr>
      <vt:lpstr>Carnival</vt:lpstr>
      <vt:lpstr>Program Review   SPANISH  Spring 2018</vt:lpstr>
      <vt:lpstr> • beginner (1st yr):  110 (=111+112), 120 (=121+122)  • intermediate (2nd yr):  131, 132, 140  • conversation:  145  • Spanish for Spanish speakers:  150, 152  • Literature:  161, 162   </vt:lpstr>
      <vt:lpstr> • beginner (1st yr):  110 (=111+112), 120 (=121+122)  • intermediate (2nd yr)*:  130, 140  •  • Spanish for Spanish speakers*:  230, 220  • Literature:  160      *alternate years  </vt:lpstr>
      <vt:lpstr> • beginner (1st yr):  110 (=   +112), 120 (=   +122)  • intermediate (2nd yr):  131, 132, 140  •  •  •   </vt:lpstr>
      <vt:lpstr>Academics:</vt:lpstr>
      <vt:lpstr>Community/labor needs:</vt:lpstr>
      <vt:lpstr>Sections</vt:lpstr>
      <vt:lpstr>CCCs with concurrently scheduled intermediate Spanish courses:</vt:lpstr>
      <vt:lpstr>  • Classroom  • Hybrid = 60% F2F + 40% online  - evening classes meet once a week  - daytime classes fit into block schedule       </vt:lpstr>
      <vt:lpstr>  • One FT + several PT  • One FT must do all departmental duties  • One FT is required to be in two places at once (example: making this presentation while teaching a class)         </vt:lpstr>
    </vt:vector>
  </TitlesOfParts>
  <Company>smccd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History of the Spanish Department at Cañada College</dc:title>
  <dc:creator>Sarah</dc:creator>
  <cp:lastModifiedBy>Malamud, Monica</cp:lastModifiedBy>
  <cp:revision>53</cp:revision>
  <dcterms:created xsi:type="dcterms:W3CDTF">2012-04-23T21:51:30Z</dcterms:created>
  <dcterms:modified xsi:type="dcterms:W3CDTF">2018-05-04T20:20:16Z</dcterms:modified>
</cp:coreProperties>
</file>