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0" r:id="rId2"/>
    <p:sldId id="324" r:id="rId3"/>
    <p:sldId id="32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afshi, Gloria" userId="5e8e05eb-c51c-4bc8-bd5c-12faa92cf677" providerId="ADAL" clId="{5BF2F288-94E4-40CF-9834-215523DBC6A7}"/>
    <pc:docChg chg="custSel delSld modSld sldOrd">
      <pc:chgData name="Darafshi, Gloria" userId="5e8e05eb-c51c-4bc8-bd5c-12faa92cf677" providerId="ADAL" clId="{5BF2F288-94E4-40CF-9834-215523DBC6A7}" dt="2024-05-17T16:24:52.814" v="980" actId="1076"/>
      <pc:docMkLst>
        <pc:docMk/>
      </pc:docMkLst>
      <pc:sldChg chg="del">
        <pc:chgData name="Darafshi, Gloria" userId="5e8e05eb-c51c-4bc8-bd5c-12faa92cf677" providerId="ADAL" clId="{5BF2F288-94E4-40CF-9834-215523DBC6A7}" dt="2024-05-16T23:12:50.613" v="2" actId="47"/>
        <pc:sldMkLst>
          <pc:docMk/>
          <pc:sldMk cId="4260107127" sldId="315"/>
        </pc:sldMkLst>
      </pc:sldChg>
      <pc:sldChg chg="del">
        <pc:chgData name="Darafshi, Gloria" userId="5e8e05eb-c51c-4bc8-bd5c-12faa92cf677" providerId="ADAL" clId="{5BF2F288-94E4-40CF-9834-215523DBC6A7}" dt="2024-05-16T23:12:45.995" v="0" actId="47"/>
        <pc:sldMkLst>
          <pc:docMk/>
          <pc:sldMk cId="3077507663" sldId="318"/>
        </pc:sldMkLst>
      </pc:sldChg>
      <pc:sldChg chg="addSp delSp modSp mod">
        <pc:chgData name="Darafshi, Gloria" userId="5e8e05eb-c51c-4bc8-bd5c-12faa92cf677" providerId="ADAL" clId="{5BF2F288-94E4-40CF-9834-215523DBC6A7}" dt="2024-05-17T16:22:58.023" v="974" actId="20577"/>
        <pc:sldMkLst>
          <pc:docMk/>
          <pc:sldMk cId="3310288629" sldId="321"/>
        </pc:sldMkLst>
        <pc:spChg chg="mod">
          <ac:chgData name="Darafshi, Gloria" userId="5e8e05eb-c51c-4bc8-bd5c-12faa92cf677" providerId="ADAL" clId="{5BF2F288-94E4-40CF-9834-215523DBC6A7}" dt="2024-05-17T16:22:58.023" v="974" actId="20577"/>
          <ac:spMkLst>
            <pc:docMk/>
            <pc:sldMk cId="3310288629" sldId="321"/>
            <ac:spMk id="2" creationId="{00000000-0000-0000-0000-000000000000}"/>
          </ac:spMkLst>
        </pc:spChg>
        <pc:spChg chg="add del mod">
          <ac:chgData name="Darafshi, Gloria" userId="5e8e05eb-c51c-4bc8-bd5c-12faa92cf677" providerId="ADAL" clId="{5BF2F288-94E4-40CF-9834-215523DBC6A7}" dt="2024-05-17T15:52:12.945" v="868"/>
          <ac:spMkLst>
            <pc:docMk/>
            <pc:sldMk cId="3310288629" sldId="321"/>
            <ac:spMk id="4" creationId="{78D26133-3C28-4A48-A537-A64FA9367167}"/>
          </ac:spMkLst>
        </pc:spChg>
        <pc:spChg chg="add del mod">
          <ac:chgData name="Darafshi, Gloria" userId="5e8e05eb-c51c-4bc8-bd5c-12faa92cf677" providerId="ADAL" clId="{5BF2F288-94E4-40CF-9834-215523DBC6A7}" dt="2024-05-17T16:16:42.757" v="874"/>
          <ac:spMkLst>
            <pc:docMk/>
            <pc:sldMk cId="3310288629" sldId="321"/>
            <ac:spMk id="6" creationId="{715B3CC4-24D7-45F7-BC65-99DAF902821E}"/>
          </ac:spMkLst>
        </pc:spChg>
        <pc:spChg chg="add del mod">
          <ac:chgData name="Darafshi, Gloria" userId="5e8e05eb-c51c-4bc8-bd5c-12faa92cf677" providerId="ADAL" clId="{5BF2F288-94E4-40CF-9834-215523DBC6A7}" dt="2024-05-17T16:19:49.945" v="886"/>
          <ac:spMkLst>
            <pc:docMk/>
            <pc:sldMk cId="3310288629" sldId="321"/>
            <ac:spMk id="12" creationId="{D2A75E17-F891-4522-B8E6-F18806CB2799}"/>
          </ac:spMkLst>
        </pc:spChg>
        <pc:graphicFrameChg chg="add del mod modGraphic">
          <ac:chgData name="Darafshi, Gloria" userId="5e8e05eb-c51c-4bc8-bd5c-12faa92cf677" providerId="ADAL" clId="{5BF2F288-94E4-40CF-9834-215523DBC6A7}" dt="2024-05-17T15:52:53.761" v="872" actId="478"/>
          <ac:graphicFrameMkLst>
            <pc:docMk/>
            <pc:sldMk cId="3310288629" sldId="321"/>
            <ac:graphicFrameMk id="3" creationId="{5FE1DCBA-A14B-4896-9996-CA03816F2D4E}"/>
          </ac:graphicFrameMkLst>
        </pc:graphicFrameChg>
        <pc:graphicFrameChg chg="del modGraphic">
          <ac:chgData name="Darafshi, Gloria" userId="5e8e05eb-c51c-4bc8-bd5c-12faa92cf677" providerId="ADAL" clId="{5BF2F288-94E4-40CF-9834-215523DBC6A7}" dt="2024-05-16T23:14:31.107" v="107" actId="478"/>
          <ac:graphicFrameMkLst>
            <pc:docMk/>
            <pc:sldMk cId="3310288629" sldId="321"/>
            <ac:graphicFrameMk id="5" creationId="{BE49709A-F2A0-400B-9909-F395389CEB74}"/>
          </ac:graphicFrameMkLst>
        </pc:graphicFrameChg>
        <pc:graphicFrameChg chg="add del mod modGraphic">
          <ac:chgData name="Darafshi, Gloria" userId="5e8e05eb-c51c-4bc8-bd5c-12faa92cf677" providerId="ADAL" clId="{5BF2F288-94E4-40CF-9834-215523DBC6A7}" dt="2024-05-17T16:19:43.085" v="884" actId="478"/>
          <ac:graphicFrameMkLst>
            <pc:docMk/>
            <pc:sldMk cId="3310288629" sldId="321"/>
            <ac:graphicFrameMk id="7" creationId="{8E6DDB01-7788-4B6E-AD9D-B6FC3D002B58}"/>
          </ac:graphicFrameMkLst>
        </pc:graphicFrameChg>
        <pc:graphicFrameChg chg="add mod modGraphic">
          <ac:chgData name="Darafshi, Gloria" userId="5e8e05eb-c51c-4bc8-bd5c-12faa92cf677" providerId="ADAL" clId="{5BF2F288-94E4-40CF-9834-215523DBC6A7}" dt="2024-05-17T16:22:19.459" v="897" actId="113"/>
          <ac:graphicFrameMkLst>
            <pc:docMk/>
            <pc:sldMk cId="3310288629" sldId="321"/>
            <ac:graphicFrameMk id="13" creationId="{DBF4CB48-A7BE-4195-9E67-F646C937DF2C}"/>
          </ac:graphicFrameMkLst>
        </pc:graphicFrameChg>
      </pc:sldChg>
      <pc:sldChg chg="del">
        <pc:chgData name="Darafshi, Gloria" userId="5e8e05eb-c51c-4bc8-bd5c-12faa92cf677" providerId="ADAL" clId="{5BF2F288-94E4-40CF-9834-215523DBC6A7}" dt="2024-05-17T16:24:05.098" v="975" actId="47"/>
        <pc:sldMkLst>
          <pc:docMk/>
          <pc:sldMk cId="101568593" sldId="322"/>
        </pc:sldMkLst>
      </pc:sldChg>
      <pc:sldChg chg="del">
        <pc:chgData name="Darafshi, Gloria" userId="5e8e05eb-c51c-4bc8-bd5c-12faa92cf677" providerId="ADAL" clId="{5BF2F288-94E4-40CF-9834-215523DBC6A7}" dt="2024-05-16T23:12:48.889" v="1" actId="47"/>
        <pc:sldMkLst>
          <pc:docMk/>
          <pc:sldMk cId="3624220948" sldId="323"/>
        </pc:sldMkLst>
      </pc:sldChg>
      <pc:sldChg chg="addSp delSp modSp mod ord">
        <pc:chgData name="Darafshi, Gloria" userId="5e8e05eb-c51c-4bc8-bd5c-12faa92cf677" providerId="ADAL" clId="{5BF2F288-94E4-40CF-9834-215523DBC6A7}" dt="2024-05-17T16:24:52.814" v="980" actId="1076"/>
        <pc:sldMkLst>
          <pc:docMk/>
          <pc:sldMk cId="3825568056" sldId="324"/>
        </pc:sldMkLst>
        <pc:spChg chg="mod">
          <ac:chgData name="Darafshi, Gloria" userId="5e8e05eb-c51c-4bc8-bd5c-12faa92cf677" providerId="ADAL" clId="{5BF2F288-94E4-40CF-9834-215523DBC6A7}" dt="2024-05-16T23:21:44.307" v="282" actId="20577"/>
          <ac:spMkLst>
            <pc:docMk/>
            <pc:sldMk cId="3825568056" sldId="324"/>
            <ac:spMk id="2" creationId="{00000000-0000-0000-0000-000000000000}"/>
          </ac:spMkLst>
        </pc:spChg>
        <pc:spChg chg="add mod">
          <ac:chgData name="Darafshi, Gloria" userId="5e8e05eb-c51c-4bc8-bd5c-12faa92cf677" providerId="ADAL" clId="{5BF2F288-94E4-40CF-9834-215523DBC6A7}" dt="2024-05-17T16:24:52.814" v="980" actId="1076"/>
          <ac:spMkLst>
            <pc:docMk/>
            <pc:sldMk cId="3825568056" sldId="324"/>
            <ac:spMk id="4" creationId="{73D89A24-E1AD-4D38-A658-802AC6FD5513}"/>
          </ac:spMkLst>
        </pc:spChg>
        <pc:spChg chg="del mod">
          <ac:chgData name="Darafshi, Gloria" userId="5e8e05eb-c51c-4bc8-bd5c-12faa92cf677" providerId="ADAL" clId="{5BF2F288-94E4-40CF-9834-215523DBC6A7}" dt="2024-05-16T23:14:51.316" v="111" actId="478"/>
          <ac:spMkLst>
            <pc:docMk/>
            <pc:sldMk cId="3825568056" sldId="324"/>
            <ac:spMk id="14" creationId="{43672AC5-8D18-4479-8BE8-002FF5D92C79}"/>
          </ac:spMkLst>
        </pc:spChg>
        <pc:spChg chg="del">
          <ac:chgData name="Darafshi, Gloria" userId="5e8e05eb-c51c-4bc8-bd5c-12faa92cf677" providerId="ADAL" clId="{5BF2F288-94E4-40CF-9834-215523DBC6A7}" dt="2024-05-16T23:14:55.978" v="113" actId="478"/>
          <ac:spMkLst>
            <pc:docMk/>
            <pc:sldMk cId="3825568056" sldId="324"/>
            <ac:spMk id="19" creationId="{03465CC4-435C-481F-ACEA-2F0CD119D76D}"/>
          </ac:spMkLst>
        </pc:spChg>
        <pc:graphicFrameChg chg="del">
          <ac:chgData name="Darafshi, Gloria" userId="5e8e05eb-c51c-4bc8-bd5c-12faa92cf677" providerId="ADAL" clId="{5BF2F288-94E4-40CF-9834-215523DBC6A7}" dt="2024-05-16T23:14:53.264" v="112" actId="478"/>
          <ac:graphicFrameMkLst>
            <pc:docMk/>
            <pc:sldMk cId="3825568056" sldId="324"/>
            <ac:graphicFrameMk id="15" creationId="{63FDF869-0B27-4119-9BEB-6EE25DEE0ED7}"/>
          </ac:graphicFrameMkLst>
        </pc:graphicFrameChg>
        <pc:graphicFrameChg chg="del">
          <ac:chgData name="Darafshi, Gloria" userId="5e8e05eb-c51c-4bc8-bd5c-12faa92cf677" providerId="ADAL" clId="{5BF2F288-94E4-40CF-9834-215523DBC6A7}" dt="2024-05-16T23:14:57.964" v="114" actId="478"/>
          <ac:graphicFrameMkLst>
            <pc:docMk/>
            <pc:sldMk cId="3825568056" sldId="324"/>
            <ac:graphicFrameMk id="23" creationId="{05886C98-DBD2-4CB2-B753-968CAE7345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B78D2-AFE2-4302-90C5-7C2B51A23AE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609C6-FFFA-446D-8ADD-D92F0CDA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7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26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50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1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55FC-7B5B-4047-9B02-653AA56E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7C1FB-4AD4-4B62-A504-96509AA72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13D85-A1A5-4367-9B64-D4202A9CB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3B960-7A35-4199-AC57-10B5ACBB5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A4E91-F799-48B8-8299-A43216374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2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587F5-C79A-480C-9A0E-9AACF904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CAD8C-3EDD-49AA-A7A9-13678043F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7CBC6-C90B-4B79-9BCA-97915FAE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B2C33-DFD8-4E17-B99F-DEB5C43F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574DA-0594-4CF6-9FEB-3199B5AA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6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CA506D-8016-4678-95FC-9CE4DC006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B2727E-1FFA-49C6-8725-AC8D32D90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65EE3-50B7-416B-9FF8-45299A484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4D382-48A3-4D1B-8C96-902F76EC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53E53-4D0A-4A20-990E-5E5733C1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9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270C-3CAB-44D3-B2A4-94CB7BF6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37A48-4CE4-49DE-9858-289DE33DE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60DAC-0955-44C8-B4D6-AE6D5239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92ED9-AAFD-4ED6-90F1-71309ADC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319B5-A46F-4B94-9258-28A29921A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E0CB-C78F-41A4-A66B-9CF06B8F3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18542-353A-4DBF-A952-D8C088736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D298F-DAA5-44EE-B773-C10957ED9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DDF0E-0B45-4ABE-B88A-AECC26F25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CC650-6AC1-474C-9069-B2C13DF47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7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AED66-3000-49A1-ADE7-84D182001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AC8B9-2C9A-439A-A652-19BD8C068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EB727-3504-422F-9FCE-F07973D27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EC6ED-E1D0-4913-9012-8C022993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E909F-B1B8-4368-9082-66509151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E6887-68F8-47B6-8BB0-C19475C3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0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69773-9070-4A82-9938-BC54F7B2D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D0878-3ED7-4606-83E3-2CC929083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66926-96D8-4561-B1BE-29915F12D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9100E5-B798-42A5-AE33-97DF35329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6D2C1A-4FC1-4D95-9888-2AF613E702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D5D0D4-702C-43F9-9B7F-8F87A028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261345-A0EB-4D8E-9150-BCFAF18E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EA5F55-8683-4CBE-921C-8D80462A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0575E-46F6-4996-9993-72E846D83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0E66C0-3915-479F-9955-15F913FC4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C7FBA2-4CB2-4634-9BEA-D4AF4224B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B6E17B-9A36-481B-B095-E7C9D8AD8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4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A9F038-E1E5-4403-9FFF-509496492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44F8F7-536E-4192-817F-AD94662A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EC4FF-F9AA-4C94-BFDE-9228B8118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18A88-8A2C-4A70-B7D5-67300995E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05FF9-6D93-4522-9CAE-061F98EEB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F4A88-D36B-40E5-B93A-D0AE0BDFB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1C4B1-F320-4426-B105-70C3581ED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64110-4A73-49E4-B6AD-0567ACAA3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4B4A4-E162-432B-9F7F-F07AF93A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6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EC94-41BD-4BEA-A3E6-E013F5F4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836961-D183-4200-93F3-08DD46CE0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0F6FD-C469-4516-8345-B02CB6FD8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4F1D7-5861-49ED-85EA-8F0964585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99D34-2B60-4FD4-9C5F-DC59FFB71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70DA2-BEBE-4951-96B4-5C617BF5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3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B9BE1F-0EBD-495B-B2B1-95D209F9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0ECC4-D5CA-4AD3-92BE-D49AE1065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EFE69-FBB0-42F2-BFFE-19FF02D01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45FFD-48A3-439D-BBDF-042E3E17BEB0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35FBB-F08A-4F9E-882F-76B4F819E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974A-45A1-4D49-8831-C26290A83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050BC-36F0-4EC3-AA7C-2B60F08D2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3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542005" y="79228"/>
            <a:ext cx="11458296" cy="827959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382" y="270461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Cal-GETC GE Areas (effective F25)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E49709A-F2A0-400B-9909-F395389CEB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546855"/>
              </p:ext>
            </p:extLst>
          </p:nvPr>
        </p:nvGraphicFramePr>
        <p:xfrm>
          <a:off x="1105339" y="939498"/>
          <a:ext cx="10515597" cy="58099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8101">
                  <a:extLst>
                    <a:ext uri="{9D8B030D-6E8A-4147-A177-3AD203B41FA5}">
                      <a16:colId xmlns:a16="http://schemas.microsoft.com/office/drawing/2014/main" val="981642077"/>
                    </a:ext>
                  </a:extLst>
                </a:gridCol>
                <a:gridCol w="4369345">
                  <a:extLst>
                    <a:ext uri="{9D8B030D-6E8A-4147-A177-3AD203B41FA5}">
                      <a16:colId xmlns:a16="http://schemas.microsoft.com/office/drawing/2014/main" val="763673549"/>
                    </a:ext>
                  </a:extLst>
                </a:gridCol>
                <a:gridCol w="3858151">
                  <a:extLst>
                    <a:ext uri="{9D8B030D-6E8A-4147-A177-3AD203B41FA5}">
                      <a16:colId xmlns:a16="http://schemas.microsoft.com/office/drawing/2014/main" val="2486060635"/>
                    </a:ext>
                  </a:extLst>
                </a:gridCol>
              </a:tblGrid>
              <a:tr h="49625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Courses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483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English Communication</a:t>
                      </a:r>
                    </a:p>
                    <a:p>
                      <a:pPr lvl="1"/>
                      <a:r>
                        <a:rPr lang="en-US" dirty="0"/>
                        <a:t>English Composition</a:t>
                      </a:r>
                    </a:p>
                    <a:p>
                      <a:pPr lvl="1"/>
                      <a:r>
                        <a:rPr lang="en-US" dirty="0"/>
                        <a:t>Critical Thinking and Composition</a:t>
                      </a:r>
                    </a:p>
                    <a:p>
                      <a:pPr lvl="1"/>
                      <a:r>
                        <a:rPr lang="en-US" dirty="0"/>
                        <a:t>Oral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1 course</a:t>
                      </a:r>
                    </a:p>
                    <a:p>
                      <a:r>
                        <a:rPr lang="en-US" dirty="0"/>
                        <a:t>1 course</a:t>
                      </a:r>
                    </a:p>
                    <a:p>
                      <a:r>
                        <a:rPr lang="en-US" dirty="0"/>
                        <a:t>1 course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323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Mathematical Concepts and Quantitative Reasoning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course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111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Arts and Humanities</a:t>
                      </a:r>
                    </a:p>
                    <a:p>
                      <a:pPr lvl="1"/>
                      <a:r>
                        <a:rPr lang="en-US" dirty="0"/>
                        <a:t>Arts</a:t>
                      </a:r>
                    </a:p>
                    <a:p>
                      <a:pPr lvl="1"/>
                      <a:r>
                        <a:rPr lang="en-US" dirty="0"/>
                        <a:t>Humanities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1 course</a:t>
                      </a:r>
                    </a:p>
                    <a:p>
                      <a:r>
                        <a:rPr lang="en-US" dirty="0"/>
                        <a:t>1 course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885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Social and Behavioral Sciences</a:t>
                      </a:r>
                    </a:p>
                    <a:p>
                      <a:pPr lvl="1"/>
                      <a:r>
                        <a:rPr lang="en-US" dirty="0"/>
                        <a:t>Two disciplines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2 courses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518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Physical and Biological Sciences</a:t>
                      </a:r>
                    </a:p>
                    <a:p>
                      <a:pPr lvl="1"/>
                      <a:r>
                        <a:rPr lang="en-US" dirty="0"/>
                        <a:t>Physical Science</a:t>
                      </a:r>
                    </a:p>
                    <a:p>
                      <a:pPr lvl="1"/>
                      <a:r>
                        <a:rPr lang="en-US" dirty="0"/>
                        <a:t>Biological Science</a:t>
                      </a:r>
                    </a:p>
                    <a:p>
                      <a:pPr lvl="1"/>
                      <a:r>
                        <a:rPr lang="en-US" dirty="0"/>
                        <a:t>Laboratory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1 course</a:t>
                      </a:r>
                    </a:p>
                    <a:p>
                      <a:r>
                        <a:rPr lang="en-US" dirty="0"/>
                        <a:t>1 course</a:t>
                      </a:r>
                    </a:p>
                    <a:p>
                      <a:r>
                        <a:rPr lang="en-US" dirty="0"/>
                        <a:t>1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33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Ethnic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course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046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Courses (units)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courses (34 semester units)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309756"/>
                  </a:ext>
                </a:extLst>
              </a:tr>
            </a:tbl>
          </a:graphicData>
        </a:graphic>
      </p:graphicFrame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542005" y="79227"/>
            <a:ext cx="1776908" cy="827958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BA9B9123-6843-409D-926A-B0A57C2C0411}"/>
              </a:ext>
            </a:extLst>
          </p:cNvPr>
          <p:cNvSpPr txBox="1">
            <a:spLocks/>
          </p:cNvSpPr>
          <p:nvPr/>
        </p:nvSpPr>
        <p:spPr>
          <a:xfrm>
            <a:off x="834706" y="1056640"/>
            <a:ext cx="31360588" cy="18222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0801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531845" y="228580"/>
            <a:ext cx="11458296" cy="827959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127" y="414401"/>
            <a:ext cx="9339395" cy="52810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Cal-GETC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372" y="1325105"/>
            <a:ext cx="9655445" cy="45103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3"/>
            <a:ext cx="1776908" cy="827958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BA9B9123-6843-409D-926A-B0A57C2C0411}"/>
              </a:ext>
            </a:extLst>
          </p:cNvPr>
          <p:cNvSpPr txBox="1">
            <a:spLocks/>
          </p:cNvSpPr>
          <p:nvPr/>
        </p:nvSpPr>
        <p:spPr>
          <a:xfrm>
            <a:off x="834706" y="1056640"/>
            <a:ext cx="31360588" cy="18222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D89A24-E1AD-4D38-A658-802AC6FD5513}"/>
              </a:ext>
            </a:extLst>
          </p:cNvPr>
          <p:cNvSpPr txBox="1"/>
          <p:nvPr/>
        </p:nvSpPr>
        <p:spPr>
          <a:xfrm>
            <a:off x="1385155" y="1720840"/>
            <a:ext cx="94216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Cal-GETC 2.0 Standards are coming out in June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changes to subject areas and course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Significant change regarding Catalog Rights for COMM courses: </a:t>
            </a:r>
          </a:p>
          <a:p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i="1" dirty="0"/>
              <a:t>If a student took a COMM course that satisfied Area 1C Oral Communication in IGETC for CSU, and the student loses catalog rights, that class will count for Area 1C regardless of catalog rights.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i="1" dirty="0"/>
              <a:t>This change was added to Cal-GETC standards to mitigate hard to students who took college COMM courses before Fall 2025.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56805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542005" y="153953"/>
            <a:ext cx="11458296" cy="827959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382" y="270461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 Courses that don’t migrate to Cal-GETC without approval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542005" y="153953"/>
            <a:ext cx="1776908" cy="827958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BA9B9123-6843-409D-926A-B0A57C2C0411}"/>
              </a:ext>
            </a:extLst>
          </p:cNvPr>
          <p:cNvSpPr txBox="1">
            <a:spLocks/>
          </p:cNvSpPr>
          <p:nvPr/>
        </p:nvSpPr>
        <p:spPr>
          <a:xfrm>
            <a:off x="834706" y="1056640"/>
            <a:ext cx="31360588" cy="18222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BF4CB48-A7BE-4195-9E67-F646C937DF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796850"/>
              </p:ext>
            </p:extLst>
          </p:nvPr>
        </p:nvGraphicFramePr>
        <p:xfrm>
          <a:off x="3130658" y="1075987"/>
          <a:ext cx="5664630" cy="5782013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681481">
                  <a:extLst>
                    <a:ext uri="{9D8B030D-6E8A-4147-A177-3AD203B41FA5}">
                      <a16:colId xmlns:a16="http://schemas.microsoft.com/office/drawing/2014/main" val="719974516"/>
                    </a:ext>
                  </a:extLst>
                </a:gridCol>
                <a:gridCol w="2081823">
                  <a:extLst>
                    <a:ext uri="{9D8B030D-6E8A-4147-A177-3AD203B41FA5}">
                      <a16:colId xmlns:a16="http://schemas.microsoft.com/office/drawing/2014/main" val="2503004053"/>
                    </a:ext>
                  </a:extLst>
                </a:gridCol>
                <a:gridCol w="1578620">
                  <a:extLst>
                    <a:ext uri="{9D8B030D-6E8A-4147-A177-3AD203B41FA5}">
                      <a16:colId xmlns:a16="http://schemas.microsoft.com/office/drawing/2014/main" val="2815231335"/>
                    </a:ext>
                  </a:extLst>
                </a:gridCol>
                <a:gridCol w="1322706">
                  <a:extLst>
                    <a:ext uri="{9D8B030D-6E8A-4147-A177-3AD203B41FA5}">
                      <a16:colId xmlns:a16="http://schemas.microsoft.com/office/drawing/2014/main" val="3807492553"/>
                    </a:ext>
                  </a:extLst>
                </a:gridCol>
              </a:tblGrid>
              <a:tr h="2864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Course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Title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Current CSUGE Area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Potential CALGETC GE Area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extLst>
                  <a:ext uri="{0D108BD9-81ED-4DB2-BD59-A6C34878D82A}">
                    <a16:rowId xmlns:a16="http://schemas.microsoft.com/office/drawing/2014/main" val="3726202811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44325455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COMM 110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Public Speaking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A1 Oral Comm.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1C Oral Comm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602688140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COMM 127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Argumentation &amp; Debate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A1 Oral Comm.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1C Oral Comm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3153854782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COMM 130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Interpersonal Communication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A1 Oral Comm.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1C Oral Comm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372444334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COMM 140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Small Group Communication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A1 Oral Comm.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1C Oral Comm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792550651"/>
                  </a:ext>
                </a:extLst>
              </a:tr>
              <a:tr h="286409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u="none" strike="noStrike">
                          <a:effectLst/>
                        </a:rPr>
                        <a:t>PHIL 103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u="none" strike="noStrike">
                          <a:effectLst/>
                        </a:rPr>
                        <a:t>Critical Thinking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u="none" strike="noStrike">
                          <a:effectLst/>
                        </a:rPr>
                        <a:t>A3 Critical Thinking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u="none" strike="noStrike">
                          <a:effectLst/>
                        </a:rPr>
                        <a:t>1B Crit. Thinking &amp; Comp.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extLst>
                  <a:ext uri="{0D108BD9-81ED-4DB2-BD59-A6C34878D82A}">
                    <a16:rowId xmlns:a16="http://schemas.microsoft.com/office/drawing/2014/main" val="3686457633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PHIL 200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Intro. to Logic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A3 Critical Thinking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030982180"/>
                  </a:ext>
                </a:extLst>
              </a:tr>
              <a:tr h="28640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PLSC 103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Critical Thinking about World Politics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A3 Critical Thinking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1B Crit. Thinking &amp; Comp.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3982182729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CHEM 410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Chemistry for Health Sciences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B1 Physical Science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5A Physical Science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521270750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PHYS 405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Applied Radiographic Physics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B1 Physical Science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3894041459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BUS.113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Personal Finance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B4 Math Concept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340271214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MATH 130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Analytical Trigonometry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B4 Math Concept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994470942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MATH 150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Math for Elementary School Teachers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B4 Math Concept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417874520"/>
                  </a:ext>
                </a:extLst>
              </a:tr>
              <a:tr h="2757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DRAM 300.4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Rehearsal &amp; Performance 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C1 Arts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893618777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FASH 150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History of Fashion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C1 Arts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3A Arts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491554101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INTD 150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History of Interiors 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C1 Arts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3A Arts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3260276275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INTD 151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History of Interiors II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C1 Arts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3A Arts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743306898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ENGL 110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Comp., Lit., &amp; Crit. Thinking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C2 Humanities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3B Humanities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3316362728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ENGL 161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Creative Writing 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C2 Humanities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986274692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ENGL 164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Creative Non-Fiction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C2 Humanities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382613911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SPAN 110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Elementary Spanish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C2 Humanities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354937930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SPAN 120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Advanced Elementary Spanish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C2 Humanities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69305828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SPAN 121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Advanced Elementary Spanish 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C2 Humanities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247912081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SPAN 122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Advanced Elementary Spanish II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C2 Humanities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disallowed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030745556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BUS.100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Intro. to Business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 Social Sciences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occupationally oriented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4247036635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BUS.101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Human Relations in the Workplace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D Social Sciences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occupationally oriented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325722058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BIOL 310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Nutrition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E1 Lifelong Learn/Self-Dev.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no GE Area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3942341526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CRER 137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Life &amp; Career Planning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E1 Lifelong Learn/Self-Dev.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no GE Area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237427096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HSCI 100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General Health Science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E1 Lifelong Learn/Self-Dev.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no GE Area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1906014233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HSCI 116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Women's Health Issues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E1 Lifelong Learn/Self-Dev.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no GE Area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471618167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KINE 101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Intro. to Kinesiology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E1 Lifelong Learn/Self-Dev.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no GE Area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3696021726"/>
                  </a:ext>
                </a:extLst>
              </a:tr>
              <a:tr h="1432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KINE 105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Stress Management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E1 Lifelong Learn/Self-Dev.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no GE Area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643203149"/>
                  </a:ext>
                </a:extLst>
              </a:tr>
              <a:tr h="15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KINE 109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Lifetime Fitness &amp; Nutrition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E1 Lifelong Learn/Self-Dev.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no GE Area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 anchor="b"/>
                </a:tc>
                <a:extLst>
                  <a:ext uri="{0D108BD9-81ED-4DB2-BD59-A6C34878D82A}">
                    <a16:rowId xmlns:a16="http://schemas.microsoft.com/office/drawing/2014/main" val="2074828544"/>
                  </a:ext>
                </a:extLst>
              </a:tr>
              <a:tr h="286409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u="none" strike="noStrike">
                          <a:effectLst/>
                        </a:rPr>
                        <a:t>P.E. courses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u="none" strike="noStrike">
                          <a:effectLst/>
                        </a:rPr>
                        <a:t>AQUA, DANC, FITN, INDIV., TEAM, VARS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u="none" strike="noStrike">
                          <a:effectLst/>
                        </a:rPr>
                        <a:t>E2 LifLong Learn/Self-Dev.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u="none" strike="noStrike" dirty="0">
                          <a:effectLst/>
                        </a:rPr>
                        <a:t>no GE Area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0" marR="6500" marT="6500" marB="0"/>
                </a:tc>
                <a:extLst>
                  <a:ext uri="{0D108BD9-81ED-4DB2-BD59-A6C34878D82A}">
                    <a16:rowId xmlns:a16="http://schemas.microsoft.com/office/drawing/2014/main" val="841187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8862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577</Words>
  <Application>Microsoft Office PowerPoint</Application>
  <PresentationFormat>Widescreen</PresentationFormat>
  <Paragraphs>191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Franklin Gothic Book</vt:lpstr>
      <vt:lpstr>Wingdings</vt:lpstr>
      <vt:lpstr>Office Theme</vt:lpstr>
      <vt:lpstr>Cal-GETC GE Areas (effective F25)</vt:lpstr>
      <vt:lpstr>Cal-GETC Updates</vt:lpstr>
      <vt:lpstr>GE Courses that don’t migrate to Cal-GETC without approval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Darafshi, Gloria</dc:creator>
  <cp:lastModifiedBy>Darafshi, Gloria</cp:lastModifiedBy>
  <cp:revision>19</cp:revision>
  <dcterms:created xsi:type="dcterms:W3CDTF">2024-05-01T20:31:54Z</dcterms:created>
  <dcterms:modified xsi:type="dcterms:W3CDTF">2024-05-17T16:25:15Z</dcterms:modified>
</cp:coreProperties>
</file>