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27" r:id="rId2"/>
    <p:sldId id="431" r:id="rId3"/>
    <p:sldId id="418" r:id="rId4"/>
    <p:sldId id="415" r:id="rId5"/>
    <p:sldId id="436" r:id="rId6"/>
    <p:sldId id="416" r:id="rId7"/>
    <p:sldId id="432" r:id="rId8"/>
    <p:sldId id="433" r:id="rId9"/>
    <p:sldId id="434" r:id="rId10"/>
    <p:sldId id="435" r:id="rId11"/>
    <p:sldId id="41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817" autoAdjust="0"/>
    <p:restoredTop sz="93690" autoAdjust="0"/>
  </p:normalViewPr>
  <p:slideViewPr>
    <p:cSldViewPr snapToGrid="0">
      <p:cViewPr varScale="1">
        <p:scale>
          <a:sx n="61" d="100"/>
          <a:sy n="61" d="100"/>
        </p:scale>
        <p:origin x="5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siehc\AppData\Local\Microsoft\Windows\INetCache\Content.Outlook\CHTEUUPK\FTE%20Tracking%20Report%20-%20FA2023-08-14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siehc\Dropbox%20(SMCCD)\Fall%202023\Copy%20of%20FTE%20Tracking%20Report%20-%20FA2023-08-16_First%20Day%20of%20Schoo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000" dirty="0"/>
              <a:t>Fall 2023 Section by </a:t>
            </a:r>
          </a:p>
          <a:p>
            <a:pPr>
              <a:defRPr sz="2000"/>
            </a:pPr>
            <a:r>
              <a:rPr lang="en-US" sz="2000" dirty="0"/>
              <a:t>Modality &amp; Fill Rate</a:t>
            </a:r>
            <a:r>
              <a:rPr lang="en-US" sz="2000" baseline="0" dirty="0"/>
              <a:t> (N=596 CRN)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181482982162303"/>
          <c:y val="0.21305483990178556"/>
          <c:w val="0.48363200310086307"/>
          <c:h val="0.67852986084534372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660-4126-A4D8-972B8C770E9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660-4126-A4D8-972B8C770E9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660-4126-A4D8-972B8C770E9F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660-4126-A4D8-972B8C770E9F}"/>
              </c:ext>
            </c:extLst>
          </c:dPt>
          <c:dLbls>
            <c:dLbl>
              <c:idx val="0"/>
              <c:layout>
                <c:manualLayout>
                  <c:x val="-0.16827783283601258"/>
                  <c:y val="0.149791156229081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660-4126-A4D8-972B8C770E9F}"/>
                </c:ext>
              </c:extLst>
            </c:dLbl>
            <c:dLbl>
              <c:idx val="1"/>
              <c:layout>
                <c:manualLayout>
                  <c:x val="-0.17010783888916359"/>
                  <c:y val="-0.1200065888368533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9017894408018"/>
                      <c:h val="0.2266076564651481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660-4126-A4D8-972B8C770E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College!$D$1:$G$1</c:f>
              <c:strCache>
                <c:ptCount val="4"/>
                <c:pt idx="0">
                  <c:v>Online Async</c:v>
                </c:pt>
                <c:pt idx="1">
                  <c:v>Online Sync</c:v>
                </c:pt>
                <c:pt idx="2">
                  <c:v>Hybrid</c:v>
                </c:pt>
                <c:pt idx="3">
                  <c:v>F2F</c:v>
                </c:pt>
              </c:strCache>
            </c:strRef>
          </c:cat>
          <c:val>
            <c:numRef>
              <c:f>College!$D$2:$G$2</c:f>
              <c:numCache>
                <c:formatCode>General</c:formatCode>
                <c:ptCount val="4"/>
                <c:pt idx="0">
                  <c:v>157</c:v>
                </c:pt>
                <c:pt idx="1">
                  <c:v>85</c:v>
                </c:pt>
                <c:pt idx="2">
                  <c:v>107</c:v>
                </c:pt>
                <c:pt idx="3">
                  <c:v>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60-4126-A4D8-972B8C770E9F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000" dirty="0"/>
              <a:t>Fall 2023 Enrollment (N=11,039) by Modality &amp; Course Success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058158355205605"/>
          <c:y val="0.23440425878968518"/>
          <c:w val="0.51105927384076988"/>
          <c:h val="0.6929617272417218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A05-4A1C-87CD-651959BFB1F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A05-4A1C-87CD-651959BFB1FB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A05-4A1C-87CD-651959BFB1FB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A05-4A1C-87CD-651959BFB1FB}"/>
              </c:ext>
            </c:extLst>
          </c:dPt>
          <c:dLbls>
            <c:dLbl>
              <c:idx val="0"/>
              <c:layout>
                <c:manualLayout>
                  <c:x val="-0.26250000000000001"/>
                  <c:y val="6.560137609917399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666666666666665"/>
                      <c:h val="0.293785310734463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A05-4A1C-87CD-651959BFB1FB}"/>
                </c:ext>
              </c:extLst>
            </c:dLbl>
            <c:dLbl>
              <c:idx val="1"/>
              <c:layout>
                <c:manualLayout>
                  <c:x val="-7.2755905511811131E-2"/>
                  <c:y val="-0.1474199623352165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A05-4A1C-87CD-651959BFB1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College!$E$2:$E$5</c:f>
              <c:strCache>
                <c:ptCount val="4"/>
                <c:pt idx="0">
                  <c:v>Online Async</c:v>
                </c:pt>
                <c:pt idx="1">
                  <c:v>Online Sync</c:v>
                </c:pt>
                <c:pt idx="2">
                  <c:v>Hybrid</c:v>
                </c:pt>
                <c:pt idx="3">
                  <c:v>F2F</c:v>
                </c:pt>
              </c:strCache>
            </c:strRef>
          </c:cat>
          <c:val>
            <c:numRef>
              <c:f>College!$F$2:$F$5</c:f>
              <c:numCache>
                <c:formatCode>0</c:formatCode>
                <c:ptCount val="4"/>
                <c:pt idx="0">
                  <c:v>4330</c:v>
                </c:pt>
                <c:pt idx="1">
                  <c:v>1448</c:v>
                </c:pt>
                <c:pt idx="2">
                  <c:v>1883</c:v>
                </c:pt>
                <c:pt idx="3">
                  <c:v>3378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A05-4A1C-87CD-651959BFB1F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0.71036</cdr:x>
      <cdr:y>0.38872</cdr:y>
    </cdr:from>
    <cdr:to>
      <cdr:x>0.94342</cdr:x>
      <cdr:y>0.5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3FCCC41D-F33C-4E14-B393-E6790975E741}"/>
            </a:ext>
          </a:extLst>
        </cdr:cNvPr>
        <cdr:cNvSpPr/>
      </cdr:nvSpPr>
      <cdr:spPr>
        <a:xfrm xmlns:a="http://schemas.openxmlformats.org/drawingml/2006/main">
          <a:off x="3802252" y="1528688"/>
          <a:ext cx="1247462" cy="437621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en-US" sz="1400" dirty="0"/>
            <a:t>84% Fill Rate</a:t>
          </a:r>
        </a:p>
      </cdr:txBody>
    </cdr:sp>
  </cdr:relSizeAnchor>
  <cdr:relSizeAnchor xmlns:cdr="http://schemas.openxmlformats.org/drawingml/2006/chartDrawing">
    <cdr:from>
      <cdr:x>0.68222</cdr:x>
      <cdr:y>0.70603</cdr:y>
    </cdr:from>
    <cdr:to>
      <cdr:x>0.89829</cdr:x>
      <cdr:y>0.82293</cdr:y>
    </cdr:to>
    <cdr:sp macro="" textlink="">
      <cdr:nvSpPr>
        <cdr:cNvPr id="3" name="Rectangle 2">
          <a:extLst xmlns:a="http://schemas.openxmlformats.org/drawingml/2006/main">
            <a:ext uri="{FF2B5EF4-FFF2-40B4-BE49-F238E27FC236}">
              <a16:creationId xmlns:a16="http://schemas.microsoft.com/office/drawing/2014/main" id="{A3D1AB57-E4FB-41CC-8CC4-4AFDE33EAF1F}"/>
            </a:ext>
          </a:extLst>
        </cdr:cNvPr>
        <cdr:cNvSpPr/>
      </cdr:nvSpPr>
      <cdr:spPr>
        <a:xfrm xmlns:a="http://schemas.openxmlformats.org/drawingml/2006/main">
          <a:off x="2911170" y="2147398"/>
          <a:ext cx="921996" cy="35555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en-US" sz="1400" dirty="0"/>
            <a:t>72% Fill Rate</a:t>
          </a:r>
        </a:p>
      </cdr:txBody>
    </cdr:sp>
  </cdr:relSizeAnchor>
  <cdr:relSizeAnchor xmlns:cdr="http://schemas.openxmlformats.org/drawingml/2006/chartDrawing">
    <cdr:from>
      <cdr:x>0.19227</cdr:x>
      <cdr:y>0.85097</cdr:y>
    </cdr:from>
    <cdr:to>
      <cdr:x>0.42499</cdr:x>
      <cdr:y>0.9563</cdr:y>
    </cdr:to>
    <cdr:sp macro="" textlink="">
      <cdr:nvSpPr>
        <cdr:cNvPr id="4" name="Rectangle 3">
          <a:extLst xmlns:a="http://schemas.openxmlformats.org/drawingml/2006/main">
            <a:ext uri="{FF2B5EF4-FFF2-40B4-BE49-F238E27FC236}">
              <a16:creationId xmlns:a16="http://schemas.microsoft.com/office/drawing/2014/main" id="{13E7ED4A-F691-4F56-9F33-3C1D8003D6C9}"/>
            </a:ext>
          </a:extLst>
        </cdr:cNvPr>
        <cdr:cNvSpPr/>
      </cdr:nvSpPr>
      <cdr:spPr>
        <a:xfrm xmlns:a="http://schemas.openxmlformats.org/drawingml/2006/main">
          <a:off x="820455" y="2588225"/>
          <a:ext cx="993079" cy="32036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3">
            <a:shade val="50000"/>
          </a:schemeClr>
        </a:lnRef>
        <a:fillRef xmlns:a="http://schemas.openxmlformats.org/drawingml/2006/main" idx="1">
          <a:schemeClr val="accent3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en-US" sz="1400" dirty="0">
              <a:solidFill>
                <a:sysClr val="windowText" lastClr="000000"/>
              </a:solidFill>
            </a:rPr>
            <a:t>76% Fill Rate</a:t>
          </a:r>
        </a:p>
      </cdr:txBody>
    </cdr:sp>
  </cdr:relSizeAnchor>
  <cdr:relSizeAnchor xmlns:cdr="http://schemas.openxmlformats.org/drawingml/2006/chartDrawing">
    <cdr:from>
      <cdr:x>0.04696</cdr:x>
      <cdr:y>0.34362</cdr:y>
    </cdr:from>
    <cdr:to>
      <cdr:x>0.2722</cdr:x>
      <cdr:y>0.45473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2AD7E85A-5A77-4D52-AB98-B0A1B23AF56C}"/>
            </a:ext>
          </a:extLst>
        </cdr:cNvPr>
        <cdr:cNvSpPr/>
      </cdr:nvSpPr>
      <cdr:spPr>
        <a:xfrm xmlns:a="http://schemas.openxmlformats.org/drawingml/2006/main">
          <a:off x="200388" y="1045113"/>
          <a:ext cx="961139" cy="337941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en-US" sz="1400" dirty="0">
              <a:solidFill>
                <a:sysClr val="windowText" lastClr="000000"/>
              </a:solidFill>
            </a:rPr>
            <a:t>69%</a:t>
          </a:r>
          <a:r>
            <a:rPr lang="en-US" sz="1400" baseline="0" dirty="0">
              <a:solidFill>
                <a:sysClr val="windowText" lastClr="000000"/>
              </a:solidFill>
            </a:rPr>
            <a:t> Fill Rate</a:t>
          </a:r>
          <a:endParaRPr lang="en-US" sz="1400" dirty="0">
            <a:solidFill>
              <a:sysClr val="windowText" lastClr="00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1C38EA-8231-461E-B27E-FE85A009820B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E62DA-B66F-44EA-8DF1-FFF0329D6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08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the enrollment metrics that Canada is tracking and monitoring.  We set our College goal for each of the enrollment metrics. Fall 2023, we exceeded our college goals.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E62DA-B66F-44EA-8DF1-FFF0329D61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886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Excellent job of Managing Modalities and Enrollment</a:t>
            </a:r>
          </a:p>
          <a:p>
            <a:endParaRPr lang="en-US" dirty="0"/>
          </a:p>
          <a:p>
            <a:r>
              <a:rPr lang="en-US" dirty="0"/>
              <a:t>Fill rate: how we gauge the capacity; how we meet the demands; We are in the sweet spot.</a:t>
            </a:r>
          </a:p>
          <a:p>
            <a:r>
              <a:rPr lang="en-US" dirty="0"/>
              <a:t>Note: depending on the department</a:t>
            </a:r>
          </a:p>
          <a:p>
            <a:endParaRPr lang="en-US" dirty="0"/>
          </a:p>
          <a:p>
            <a:r>
              <a:rPr lang="en-US" dirty="0"/>
              <a:t>42% of F2F sections (246) account for 31% of enrollment (3422).</a:t>
            </a:r>
          </a:p>
          <a:p>
            <a:r>
              <a:rPr lang="en-US" dirty="0"/>
              <a:t>40% of Online sections (241) both async and sync (157+84=241) count for 52% of enrollment (5740) (4305+1435=5740).</a:t>
            </a:r>
          </a:p>
          <a:p>
            <a:r>
              <a:rPr lang="en-US" dirty="0"/>
              <a:t>18% of hybrid (105) count for 17% of enrollment (1876).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E62DA-B66F-44EA-8DF1-FFF0329D61A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34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Definition for each metrics</a:t>
            </a:r>
          </a:p>
          <a:p>
            <a:endParaRPr lang="en-US" dirty="0"/>
          </a:p>
          <a:p>
            <a:r>
              <a:rPr lang="en-US" dirty="0"/>
              <a:t>Class Max: room capacity. Who define the max? who decides it?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E62DA-B66F-44EA-8DF1-FFF0329D61A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97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44D10-A3BF-4FC9-8E18-17B1F88C89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BB03A6-5936-472F-ADE4-EDF5E2734C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251CB-5D75-476B-A139-8D4E249D5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65BE0-198D-4CB9-93FB-4388B35CD670}" type="datetime1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CE413-94E9-4890-BF53-6B0EC2CD6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43A60-359C-4D21-B288-CA334B345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00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8461C-A76E-4234-823E-62A243CF7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1AC26D-B08F-4A82-979E-35BF6FCD2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3CE04-959E-449F-8437-B58F12537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87EC-AD01-4B26-9DA9-600664206A49}" type="datetime1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4207E-7CB2-4A7D-A671-C1B063A1B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B4044-2070-4ADC-817D-1A4015E41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9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3B3DFF-0F3E-4756-8A2E-F007C517D8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8B8F81-6D0A-4E9F-BD04-840AF379E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A836E-66FF-4EB2-9BDD-409A97A3C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CDCF-EC8B-42B2-98CF-FBDADC2A37E8}" type="datetime1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593D8-05CB-4335-B636-BC27E11E4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746C75-EBE3-452D-AB61-E2AF703F3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5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A4E56-8C5E-4F02-900C-1E26FF271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2BCCD-DD01-4BD7-AE06-06C6402AC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001C7-550E-4367-A95D-D9FB5A2D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0E32-C34F-489F-A037-416C3345B05B}" type="datetime1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999B1-13AF-4508-B3BD-9D09ECF99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68EF2-FE87-4E09-AD55-23CE2D722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14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4ADE3-8241-4811-9633-A059398EB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A9EE05-3180-4419-9FD8-A7E25B8C2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C97C2-AC37-4B70-968B-DA146BBF3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DC5B2-C895-47F7-9616-9213AEC6A372}" type="datetime1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69C79-D3EB-4E76-BFD0-83B703781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473D32-5033-4331-A70F-8D483C927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4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724CC-66E8-49A7-8213-4837C6431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AF3FC-C1C7-4188-992A-F305ED6A7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19D27D-11E8-4EA3-ACE8-010974E84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73C87D-37DC-4199-A513-CDBAEE544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BB41-33C9-4CAD-8CFB-4F2CA6AECDBB}" type="datetime1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BC481F-C103-41A2-9894-BF7466E90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D55DF-5526-4914-A9C8-805956479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10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E6721-9B4E-4AF2-9B67-E23959850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A37E7-E95D-454E-B25E-065C7BAEE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4EAAA4-67F7-4CA2-92E0-ACF74689CE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0E9741-2124-40BF-9581-65A40DE6C8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ED1519-6A76-4E8D-A88F-20291BD69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71A64D-8D83-47D8-810A-25ACDA713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D827-6B29-4092-8031-18AB50252B37}" type="datetime1">
              <a:rPr lang="en-US" smtClean="0"/>
              <a:t>4/2/2024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41850C-5FB9-4D3B-87C6-299725D8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6B9443-4D85-4B8B-A823-5408B766B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59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1B78F-ADBA-4426-AFD5-E45079850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6F0373-3AC0-4CAE-93C7-A44ED2467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4DC9-F406-4FDC-B648-BCDFE74DDE70}" type="datetime1">
              <a:rPr lang="en-US" smtClean="0"/>
              <a:t>4/2/2024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901E94-F1E0-40FE-AF67-8E3BB8FA8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45AE45-960E-462B-9762-2AD6FEB32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6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1B5117-CE52-488F-B88A-9E0D29FFA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EDCDF-AE08-45DE-8DAD-01B6FDD2C678}" type="datetime1">
              <a:rPr lang="en-US" smtClean="0"/>
              <a:t>4/2/2024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BA2940-C16E-400E-9258-6DC0FDA81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78BEB7-9169-4CCC-BD42-5F8ADAC40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E73DF-D500-4680-9085-7A5266B55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392DA2-CA1F-43A1-9888-822F0235C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6E2ED7-117D-44E1-82CF-717EC1B54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C45AF-83E2-44CD-B509-A12FC0BC3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4E756-E507-488F-9EB8-DAFF5D83B837}" type="datetime1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A81E2-5315-45A0-BE3C-E22E38DB7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582EA8-9BAF-4101-8080-EAFADC26C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962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0FAAA-3269-4921-A889-D9BF43ECD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7876FC-3C92-4177-9A0C-FEC8BD67C2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513824-64D1-41A8-B62E-3F1176D75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1D153-CFEA-4B2C-9CE3-522D95826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5EF0-530F-43E1-A8EB-6B2086BAFA7E}" type="datetime1">
              <a:rPr lang="en-US" smtClean="0"/>
              <a:t>4/2/2024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97297-CCFB-49C3-B5D6-FD3BC8FDD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AAAB19-95F1-4F30-9608-2BDD400C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0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5B1550-5BCF-4DE2-B632-464AAEE46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493D4-8DF4-429D-83C7-CC38F5EED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A079C-E644-44D2-8F73-1D0B098BBF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D44DA-0582-4BB0-8D98-6E05AB77930C}" type="datetime1">
              <a:rPr lang="en-US" smtClean="0"/>
              <a:t>4/2/2024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A433D-9C26-404F-9180-8267EFD527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DAC4F-70E1-4139-9078-48A12F8B97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C58F6-AA58-4FB0-ADB6-986521E9FC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3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package" Target="../embeddings/Microsoft_Excel_Worksheet3.xlsx"/><Relationship Id="rId7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Excel_Worksheet4.xlsx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package" Target="../embeddings/Microsoft_Excel_Worksheet.xlsx"/><Relationship Id="rId7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623CA-C84C-4966-813F-721D190CB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93354"/>
            <a:ext cx="10515600" cy="28207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Course Enrollment, Modalities, and </a:t>
            </a:r>
            <a:r>
              <a:rPr lang="en-US" u="sng" dirty="0">
                <a:latin typeface="Arial Rounded MT Bold" panose="020F0704030504030204" pitchFamily="34" charset="0"/>
              </a:rPr>
              <a:t>Course Success</a:t>
            </a:r>
            <a:br>
              <a:rPr lang="en-US" dirty="0">
                <a:latin typeface="Arial Rounded MT Bold" panose="020F0704030504030204" pitchFamily="34" charset="0"/>
              </a:rPr>
            </a:br>
            <a:r>
              <a:rPr lang="en-US" dirty="0">
                <a:latin typeface="Arial Rounded MT Bold" panose="020F0704030504030204" pitchFamily="34" charset="0"/>
              </a:rPr>
              <a:t>Fall 2023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564AE-7606-4506-B13E-0024E5E09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761186"/>
            <a:ext cx="10515600" cy="145977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Present to IPC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From Office of Instruction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4.5.2024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22B60-6D02-4D28-8FCE-CC103ADEB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42F8-3034-4DA9-8823-03158A433FDF}" type="datetime1">
              <a:rPr lang="en-US" smtClean="0"/>
              <a:t>4/2/2024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5F827D-9B4E-4965-A4E2-9F80E2CF0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F53A27-1CFA-48A9-8735-B445B5423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145" y="141840"/>
            <a:ext cx="2133710" cy="1416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632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E7860-F505-4AEE-A6DD-E459E6FF3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710" y="0"/>
            <a:ext cx="10515600" cy="1325563"/>
          </a:xfrm>
        </p:spPr>
        <p:txBody>
          <a:bodyPr/>
          <a:lstStyle/>
          <a:p>
            <a:r>
              <a:rPr lang="en-US" b="1" dirty="0"/>
              <a:t>Division </a:t>
            </a:r>
            <a:r>
              <a:rPr lang="en-US" dirty="0"/>
              <a:t>by Modalities (2 of 2)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054B41-A8BF-46F9-BC51-ED279E5BE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4DC9-F406-4FDC-B648-BCDFE74DDE70}" type="datetime1">
              <a:rPr lang="en-US" smtClean="0"/>
              <a:t>4/2/2024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4E9C34-A42A-49AF-9E99-78AE04A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38D2EA0-05BF-49DD-BB84-07DCB9AE40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32390"/>
              </p:ext>
            </p:extLst>
          </p:nvPr>
        </p:nvGraphicFramePr>
        <p:xfrm>
          <a:off x="287357" y="1231063"/>
          <a:ext cx="9198166" cy="1739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Worksheet" r:id="rId3" imgW="5975264" imgH="1130388" progId="Excel.Sheet.12">
                  <p:embed/>
                </p:oleObj>
              </mc:Choice>
              <mc:Fallback>
                <p:oleObj name="Worksheet" r:id="rId3" imgW="5975264" imgH="113038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7357" y="1231063"/>
                        <a:ext cx="9198166" cy="17399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84FAE32-D28B-4FB6-857E-6572796EB3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749596"/>
              </p:ext>
            </p:extLst>
          </p:nvPr>
        </p:nvGraphicFramePr>
        <p:xfrm>
          <a:off x="287357" y="3176837"/>
          <a:ext cx="9198166" cy="1671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Worksheet" r:id="rId5" imgW="5975264" imgH="1085850" progId="Excel.Sheet.12">
                  <p:embed/>
                </p:oleObj>
              </mc:Choice>
              <mc:Fallback>
                <p:oleObj name="Worksheet" r:id="rId5" imgW="5975264" imgH="10858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7357" y="3176837"/>
                        <a:ext cx="9198166" cy="1671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1AE20C7D-31E3-4912-9DF1-9031354217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5723309"/>
              </p:ext>
            </p:extLst>
          </p:nvPr>
        </p:nvGraphicFramePr>
        <p:xfrm>
          <a:off x="287357" y="5037195"/>
          <a:ext cx="9198166" cy="1739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Worksheet" r:id="rId7" imgW="5975264" imgH="1130388" progId="Excel.Sheet.12">
                  <p:embed/>
                </p:oleObj>
              </mc:Choice>
              <mc:Fallback>
                <p:oleObj name="Worksheet" r:id="rId7" imgW="5975264" imgH="113038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7357" y="5037195"/>
                        <a:ext cx="9198166" cy="17399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2003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55F67-B70D-45CB-8515-E79584B17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 and Thoughts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1004B-78F9-49CA-864A-A512ED037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F3B3A-DC49-4825-B0FE-EEA63F12CF9D}" type="datetime1">
              <a:rPr lang="en-US" smtClean="0"/>
              <a:t>4/2/2024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F3E290-5C4C-474F-87C0-36765A323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98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49339-64CB-4965-A09D-32B2143AB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365125"/>
            <a:ext cx="11713464" cy="1545971"/>
          </a:xfrm>
        </p:spPr>
        <p:txBody>
          <a:bodyPr>
            <a:normAutofit/>
          </a:bodyPr>
          <a:lstStyle/>
          <a:p>
            <a:r>
              <a:rPr lang="en-US" sz="4400" dirty="0"/>
              <a:t>EMP 1.3 Create a student-first course schedule</a:t>
            </a:r>
            <a:br>
              <a:rPr lang="en-US" sz="4400" dirty="0"/>
            </a:br>
            <a:r>
              <a:rPr lang="en-US" sz="4400" dirty="0"/>
              <a:t>EMP 4.12 Offer key courses in multiple modalities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93E3F-F804-494B-89F8-A36F8F3D2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279" y="1774178"/>
            <a:ext cx="10515600" cy="2174735"/>
          </a:xfrm>
        </p:spPr>
        <p:txBody>
          <a:bodyPr>
            <a:normAutofit fontScale="85000" lnSpcReduction="10000"/>
          </a:bodyPr>
          <a:lstStyle/>
          <a:p>
            <a:pPr marL="0" marR="0" lvl="0" indent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student-first course schedule is the outcome of a thoughtful and collaborative process that prioritizes student success, minimizes disruptions, aligns programs, and balances faculty workload.</a:t>
            </a:r>
          </a:p>
          <a:p>
            <a:pPr marL="0" marR="0" lvl="0" indent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Student-first Scheduling and Modalities:</a:t>
            </a:r>
          </a:p>
          <a:p>
            <a:pPr marL="342900" marR="0" lvl="0" indent="-34290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Offering diverse course modalities, including face-to-face, hybrid, asynchronous online, synchronous online, and multi-modalities, to cater to various learning preferences.</a:t>
            </a:r>
          </a:p>
          <a:p>
            <a:pPr marL="342900" marR="0" lvl="0" indent="-34290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Considering the day of the week, time of day, and location to accommodate student needs and preferences.</a:t>
            </a:r>
          </a:p>
          <a:p>
            <a:pPr marL="342900" marR="0" lvl="0" indent="-342900">
              <a:lnSpc>
                <a:spcPct val="12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ensure course schedules are aligned to minimize conflicts, enabling students to plan and complete their educational goals efficiently.</a:t>
            </a:r>
          </a:p>
          <a:p>
            <a:endParaRPr lang="en-US" sz="24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4B45A-A90D-457B-A1A7-84390B23D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2347-FACC-47DA-A225-47A0A1F246E7}" type="datetime1">
              <a:rPr lang="en-US" smtClean="0"/>
              <a:t>4/2/2024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9260C-725D-44A8-A69C-634724C15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2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6EF9C24-FDF9-4D7C-9F96-C5205841398B}"/>
              </a:ext>
            </a:extLst>
          </p:cNvPr>
          <p:cNvSpPr txBox="1">
            <a:spLocks/>
          </p:cNvSpPr>
          <p:nvPr/>
        </p:nvSpPr>
        <p:spPr>
          <a:xfrm>
            <a:off x="365760" y="3948913"/>
            <a:ext cx="11713464" cy="2266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sz="4600" dirty="0"/>
              <a:t>ACCJC Standard 2.5: The institution holds itself accountable for students’ success by scheduling courses in a manner that ensures degree and certificate programs can be completed in the expected period of time.</a:t>
            </a:r>
          </a:p>
          <a:p>
            <a:pPr>
              <a:lnSpc>
                <a:spcPct val="120000"/>
              </a:lnSpc>
            </a:pPr>
            <a:endParaRPr lang="en-US" sz="4600" dirty="0"/>
          </a:p>
          <a:p>
            <a:pPr>
              <a:lnSpc>
                <a:spcPct val="120000"/>
              </a:lnSpc>
            </a:pPr>
            <a:r>
              <a:rPr lang="en-US" sz="4600" dirty="0"/>
              <a:t>ACCJC Standard 2.6:</a:t>
            </a:r>
            <a:r>
              <a:rPr lang="en-US" sz="4600" i="0" u="none" strike="noStrike" baseline="0" dirty="0">
                <a:solidFill>
                  <a:srgbClr val="000000"/>
                </a:solidFill>
              </a:rPr>
              <a:t>The institution uses delivery modes and teaching methodologies that meet student and curricular needs and promote equitable student learning and achievement. </a:t>
            </a: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537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0E2C0-E649-4944-8FB1-609951F2B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638"/>
            <a:ext cx="10515600" cy="62370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Exceeded College Goals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F3F5E0A-C80E-48B1-A105-3DC4637526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7266075"/>
              </p:ext>
            </p:extLst>
          </p:nvPr>
        </p:nvGraphicFramePr>
        <p:xfrm>
          <a:off x="430924" y="829340"/>
          <a:ext cx="11400830" cy="5347970"/>
        </p:xfrm>
        <a:graphic>
          <a:graphicData uri="http://schemas.openxmlformats.org/drawingml/2006/table">
            <a:tbl>
              <a:tblPr firstRow="1" firstCol="1">
                <a:tableStyleId>{08FB837D-C827-4EFA-A057-4D05807E0F7C}</a:tableStyleId>
              </a:tblPr>
              <a:tblGrid>
                <a:gridCol w="1995536">
                  <a:extLst>
                    <a:ext uri="{9D8B030D-6E8A-4147-A177-3AD203B41FA5}">
                      <a16:colId xmlns:a16="http://schemas.microsoft.com/office/drawing/2014/main" val="1444915113"/>
                    </a:ext>
                  </a:extLst>
                </a:gridCol>
                <a:gridCol w="1451857">
                  <a:extLst>
                    <a:ext uri="{9D8B030D-6E8A-4147-A177-3AD203B41FA5}">
                      <a16:colId xmlns:a16="http://schemas.microsoft.com/office/drawing/2014/main" val="3762460870"/>
                    </a:ext>
                  </a:extLst>
                </a:gridCol>
                <a:gridCol w="1429407">
                  <a:extLst>
                    <a:ext uri="{9D8B030D-6E8A-4147-A177-3AD203B41FA5}">
                      <a16:colId xmlns:a16="http://schemas.microsoft.com/office/drawing/2014/main" val="707823197"/>
                    </a:ext>
                  </a:extLst>
                </a:gridCol>
                <a:gridCol w="935421">
                  <a:extLst>
                    <a:ext uri="{9D8B030D-6E8A-4147-A177-3AD203B41FA5}">
                      <a16:colId xmlns:a16="http://schemas.microsoft.com/office/drawing/2014/main" val="1075819527"/>
                    </a:ext>
                  </a:extLst>
                </a:gridCol>
                <a:gridCol w="979427">
                  <a:extLst>
                    <a:ext uri="{9D8B030D-6E8A-4147-A177-3AD203B41FA5}">
                      <a16:colId xmlns:a16="http://schemas.microsoft.com/office/drawing/2014/main" val="215931772"/>
                    </a:ext>
                  </a:extLst>
                </a:gridCol>
                <a:gridCol w="936023">
                  <a:extLst>
                    <a:ext uri="{9D8B030D-6E8A-4147-A177-3AD203B41FA5}">
                      <a16:colId xmlns:a16="http://schemas.microsoft.com/office/drawing/2014/main" val="1905952361"/>
                    </a:ext>
                  </a:extLst>
                </a:gridCol>
                <a:gridCol w="897023">
                  <a:extLst>
                    <a:ext uri="{9D8B030D-6E8A-4147-A177-3AD203B41FA5}">
                      <a16:colId xmlns:a16="http://schemas.microsoft.com/office/drawing/2014/main" val="328431690"/>
                    </a:ext>
                  </a:extLst>
                </a:gridCol>
                <a:gridCol w="1212778">
                  <a:extLst>
                    <a:ext uri="{9D8B030D-6E8A-4147-A177-3AD203B41FA5}">
                      <a16:colId xmlns:a16="http://schemas.microsoft.com/office/drawing/2014/main" val="3373677650"/>
                    </a:ext>
                  </a:extLst>
                </a:gridCol>
                <a:gridCol w="1563358">
                  <a:extLst>
                    <a:ext uri="{9D8B030D-6E8A-4147-A177-3AD203B41FA5}">
                      <a16:colId xmlns:a16="http://schemas.microsoft.com/office/drawing/2014/main" val="1259969276"/>
                    </a:ext>
                  </a:extLst>
                </a:gridCol>
              </a:tblGrid>
              <a:tr h="587013">
                <a:tc>
                  <a:txBody>
                    <a:bodyPr/>
                    <a:lstStyle/>
                    <a:p>
                      <a:pPr algn="l" fontAlgn="t"/>
                      <a:endParaRPr lang="en-US" sz="28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u="none" strike="noStrike" dirty="0">
                          <a:effectLst/>
                        </a:rPr>
                        <a:t>Course Enrollment</a:t>
                      </a:r>
                      <a:endParaRPr lang="en-US" sz="2400" b="1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Headcount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Fill Rate</a:t>
                      </a:r>
                      <a:endParaRPr lang="en-US" sz="2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FTES</a:t>
                      </a:r>
                      <a:endParaRPr lang="en-US" sz="2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FTEF</a:t>
                      </a:r>
                      <a:endParaRPr lang="en-US" sz="2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Load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Section # (CRN)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Course Success</a:t>
                      </a:r>
                      <a:endParaRPr lang="en-US" sz="2400" b="0" u="none" strike="noStrike" dirty="0">
                        <a:solidFill>
                          <a:srgbClr val="7030A0"/>
                        </a:solidFill>
                        <a:effectLst/>
                      </a:endParaRPr>
                    </a:p>
                    <a:p>
                      <a:pPr algn="ctr" fontAlgn="t"/>
                      <a:endParaRPr lang="en-US" sz="2400" b="0" i="0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820408746"/>
                  </a:ext>
                </a:extLst>
              </a:tr>
              <a:tr h="311231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u="none" strike="noStrike" dirty="0">
                          <a:effectLst/>
                        </a:rPr>
                        <a:t>College Goal</a:t>
                      </a:r>
                    </a:p>
                    <a:p>
                      <a:pPr algn="l" fontAlgn="t"/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u="none" strike="noStrike" dirty="0">
                          <a:effectLst/>
                        </a:rPr>
                        <a:t>11,000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5,337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u="none" strike="noStrike" dirty="0">
                          <a:effectLst/>
                        </a:rPr>
                        <a:t>70%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1271</a:t>
                      </a:r>
                      <a:endParaRPr lang="en-US" sz="2800" b="1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93</a:t>
                      </a:r>
                      <a:endParaRPr lang="en-US" sz="2800" b="1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400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2800" b="1" i="0" u="none" strike="noStrike" dirty="0">
                        <a:solidFill>
                          <a:srgbClr val="7030A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70%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190189230"/>
                  </a:ext>
                </a:extLst>
              </a:tr>
              <a:tr h="311231">
                <a:tc>
                  <a:txBody>
                    <a:bodyPr/>
                    <a:lstStyle/>
                    <a:p>
                      <a:pPr algn="l" fontAlgn="t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Fall 2023 </a:t>
                      </a:r>
                    </a:p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(Census Day)</a:t>
                      </a:r>
                    </a:p>
                    <a:p>
                      <a:pPr algn="l" fontAlgn="t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11,979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6,159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75%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1450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99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438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626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73%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51218044"/>
                  </a:ext>
                </a:extLst>
              </a:tr>
              <a:tr h="311231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Online Asynchronous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4,517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485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502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170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71%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455927"/>
                  </a:ext>
                </a:extLst>
              </a:tr>
              <a:tr h="311231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Online Synchronous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1,469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159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460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88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72%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439590"/>
                  </a:ext>
                </a:extLst>
              </a:tr>
              <a:tr h="311231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Hybrid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2,069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311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382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141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72%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270401"/>
                  </a:ext>
                </a:extLst>
              </a:tr>
              <a:tr h="311231">
                <a:tc>
                  <a:txBody>
                    <a:bodyPr/>
                    <a:lstStyle/>
                    <a:p>
                      <a:pPr algn="l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F2F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3,889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2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493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  <a:latin typeface="+mn-lt"/>
                        </a:rPr>
                        <a:t>416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227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600" b="0" i="0" u="none" strike="noStrike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78%</a:t>
                      </a:r>
                    </a:p>
                  </a:txBody>
                  <a:tcPr marL="6350" marR="6350" marT="635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362296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B3B946-2487-4146-94F5-536425F06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6BAA-AF6C-4ACF-A5E9-E594F0DB12DC}" type="datetime1">
              <a:rPr lang="en-US" smtClean="0"/>
              <a:t>4/2/2024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DB04AB-D56A-420F-AA39-01FEEEE0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92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EA740-1EB7-4480-BCE9-F6B3D8FEB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13725"/>
            <a:ext cx="12039600" cy="84285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Effective Management of Enrollment and </a:t>
            </a:r>
            <a:br>
              <a:rPr lang="en-US" b="1" dirty="0"/>
            </a:br>
            <a:r>
              <a:rPr lang="en-US" b="1" dirty="0"/>
              <a:t>Course Success by Modalities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9786ABA-FC08-47CB-BAAE-A52A5A338A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7400463"/>
              </p:ext>
            </p:extLst>
          </p:nvPr>
        </p:nvGraphicFramePr>
        <p:xfrm>
          <a:off x="6433851" y="1798925"/>
          <a:ext cx="5681949" cy="4271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EE87066-7760-4962-81E2-90A08E3313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9174382"/>
              </p:ext>
            </p:extLst>
          </p:nvPr>
        </p:nvGraphicFramePr>
        <p:xfrm>
          <a:off x="282146" y="1759726"/>
          <a:ext cx="5352535" cy="4310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5FBCE7F-97D5-4E08-88B4-6B99D6398934}"/>
              </a:ext>
            </a:extLst>
          </p:cNvPr>
          <p:cNvSpPr txBox="1"/>
          <p:nvPr/>
        </p:nvSpPr>
        <p:spPr>
          <a:xfrm>
            <a:off x="4912307" y="1085364"/>
            <a:ext cx="21152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Census Day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273AF5-869C-4B7C-9B02-7FD8112C0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D7AB-AC3A-43E5-9CA0-269F63411225}" type="datetime1">
              <a:rPr lang="en-US" smtClean="0"/>
              <a:t>4/2/2024</a:t>
            </a:fld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6CE68CE-A989-4D89-9A9A-2490C92FA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4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6D6AE4A-94CA-41A2-8EEC-A7CDFA0435EB}"/>
              </a:ext>
            </a:extLst>
          </p:cNvPr>
          <p:cNvSpPr/>
          <p:nvPr/>
        </p:nvSpPr>
        <p:spPr>
          <a:xfrm>
            <a:off x="473725" y="3216925"/>
            <a:ext cx="1266939" cy="605928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Success Rate: 78%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C33950-1943-42F2-BC84-A9CCE3D72859}"/>
              </a:ext>
            </a:extLst>
          </p:cNvPr>
          <p:cNvSpPr/>
          <p:nvPr/>
        </p:nvSpPr>
        <p:spPr>
          <a:xfrm>
            <a:off x="495758" y="4977088"/>
            <a:ext cx="1266939" cy="6059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Success Rate: 72%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19160C-6AE2-473E-B1EF-BCB2CF4B1012}"/>
              </a:ext>
            </a:extLst>
          </p:cNvPr>
          <p:cNvSpPr/>
          <p:nvPr/>
        </p:nvSpPr>
        <p:spPr>
          <a:xfrm>
            <a:off x="4008304" y="3216925"/>
            <a:ext cx="1266939" cy="60592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Success Rate: 71%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6C3C1D-ADFF-4FDA-A62A-3A485A5F647F}"/>
              </a:ext>
            </a:extLst>
          </p:cNvPr>
          <p:cNvSpPr/>
          <p:nvPr/>
        </p:nvSpPr>
        <p:spPr>
          <a:xfrm>
            <a:off x="3939672" y="4977088"/>
            <a:ext cx="1266939" cy="605928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Success Rate: 72%</a:t>
            </a:r>
          </a:p>
        </p:txBody>
      </p:sp>
    </p:spTree>
    <p:extLst>
      <p:ext uri="{BB962C8B-B14F-4D97-AF65-F5344CB8AC3E}">
        <p14:creationId xmlns:p14="http://schemas.microsoft.com/office/powerpoint/2010/main" val="41388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CAA92-DFB5-4DCE-B908-2C643FB56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424" y="136525"/>
            <a:ext cx="10515600" cy="1325563"/>
          </a:xfrm>
        </p:spPr>
        <p:txBody>
          <a:bodyPr/>
          <a:lstStyle/>
          <a:p>
            <a:r>
              <a:rPr lang="en-US" dirty="0"/>
              <a:t>Point in Time Comparison and Course Success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A33E8E-194B-454C-8C67-231E8E115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4DC9-F406-4FDC-B648-BCDFE74DDE70}" type="datetime1">
              <a:rPr lang="en-US" smtClean="0"/>
              <a:t>4/2/2024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CDAE49-A8FA-4A0E-8B10-F48AF626C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33A6B27-7505-4F59-A6D9-01F36FAD4D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080723"/>
              </p:ext>
            </p:extLst>
          </p:nvPr>
        </p:nvGraphicFramePr>
        <p:xfrm>
          <a:off x="986812" y="1432193"/>
          <a:ext cx="10515599" cy="42194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29255">
                  <a:extLst>
                    <a:ext uri="{9D8B030D-6E8A-4147-A177-3AD203B41FA5}">
                      <a16:colId xmlns:a16="http://schemas.microsoft.com/office/drawing/2014/main" val="1401399121"/>
                    </a:ext>
                  </a:extLst>
                </a:gridCol>
                <a:gridCol w="1575413">
                  <a:extLst>
                    <a:ext uri="{9D8B030D-6E8A-4147-A177-3AD203B41FA5}">
                      <a16:colId xmlns:a16="http://schemas.microsoft.com/office/drawing/2014/main" val="229896557"/>
                    </a:ext>
                  </a:extLst>
                </a:gridCol>
                <a:gridCol w="1575412">
                  <a:extLst>
                    <a:ext uri="{9D8B030D-6E8A-4147-A177-3AD203B41FA5}">
                      <a16:colId xmlns:a16="http://schemas.microsoft.com/office/drawing/2014/main" val="4126192321"/>
                    </a:ext>
                  </a:extLst>
                </a:gridCol>
                <a:gridCol w="1753053">
                  <a:extLst>
                    <a:ext uri="{9D8B030D-6E8A-4147-A177-3AD203B41FA5}">
                      <a16:colId xmlns:a16="http://schemas.microsoft.com/office/drawing/2014/main" val="1115722294"/>
                    </a:ext>
                  </a:extLst>
                </a:gridCol>
                <a:gridCol w="1982466">
                  <a:extLst>
                    <a:ext uri="{9D8B030D-6E8A-4147-A177-3AD203B41FA5}">
                      <a16:colId xmlns:a16="http://schemas.microsoft.com/office/drawing/2014/main" val="1202031569"/>
                    </a:ext>
                  </a:extLst>
                </a:gridCol>
              </a:tblGrid>
              <a:tr h="35971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Metric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Fall 2022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Fall 2023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Percent</a:t>
                      </a:r>
                      <a:br>
                        <a:rPr lang="en-US" sz="2400" u="none" strike="noStrike" dirty="0">
                          <a:effectLst/>
                          <a:latin typeface="+mn-lt"/>
                        </a:rPr>
                      </a:br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Change</a:t>
                      </a:r>
                      <a:endParaRPr lang="en-US" sz="2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Fall 2023 </a:t>
                      </a:r>
                    </a:p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Course Success</a:t>
                      </a:r>
                    </a:p>
                  </a:txBody>
                  <a:tcPr marL="6222" marR="6222" marT="6222" marB="0"/>
                </a:tc>
                <a:extLst>
                  <a:ext uri="{0D108BD9-81ED-4DB2-BD59-A6C34878D82A}">
                    <a16:rowId xmlns:a16="http://schemas.microsoft.com/office/drawing/2014/main" val="2091137643"/>
                  </a:ext>
                </a:extLst>
              </a:tr>
              <a:tr h="41374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Enrollments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10,570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11,979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13.3%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73%</a:t>
                      </a:r>
                    </a:p>
                  </a:txBody>
                  <a:tcPr marL="6222" marR="6222" marT="6222" marB="0"/>
                </a:tc>
                <a:extLst>
                  <a:ext uri="{0D108BD9-81ED-4DB2-BD59-A6C34878D82A}">
                    <a16:rowId xmlns:a16="http://schemas.microsoft.com/office/drawing/2014/main" val="2396263976"/>
                  </a:ext>
                </a:extLst>
              </a:tr>
              <a:tr h="48389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Headcount (First-Time)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825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907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9.9%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63%</a:t>
                      </a:r>
                    </a:p>
                  </a:txBody>
                  <a:tcPr marL="6222" marR="6222" marT="6222" marB="0"/>
                </a:tc>
                <a:extLst>
                  <a:ext uri="{0D108BD9-81ED-4DB2-BD59-A6C34878D82A}">
                    <a16:rowId xmlns:a16="http://schemas.microsoft.com/office/drawing/2014/main" val="805455025"/>
                  </a:ext>
                </a:extLst>
              </a:tr>
              <a:tr h="4415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Headcount (Int'l)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69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81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17.4%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83%</a:t>
                      </a:r>
                    </a:p>
                  </a:txBody>
                  <a:tcPr marL="6222" marR="6222" marT="6222" marB="0"/>
                </a:tc>
                <a:extLst>
                  <a:ext uri="{0D108BD9-81ED-4DB2-BD59-A6C34878D82A}">
                    <a16:rowId xmlns:a16="http://schemas.microsoft.com/office/drawing/2014/main" val="878090381"/>
                  </a:ext>
                </a:extLst>
              </a:tr>
              <a:tr h="52307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Concurrent K-12 Student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498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553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11.0%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91%</a:t>
                      </a:r>
                    </a:p>
                  </a:txBody>
                  <a:tcPr marL="6222" marR="6222" marT="6222" marB="0"/>
                </a:tc>
                <a:extLst>
                  <a:ext uri="{0D108BD9-81ED-4DB2-BD59-A6C34878D82A}">
                    <a16:rowId xmlns:a16="http://schemas.microsoft.com/office/drawing/2014/main" val="2660184489"/>
                  </a:ext>
                </a:extLst>
              </a:tr>
              <a:tr h="52881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Continuing Student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2,970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3,936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32.5%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72%</a:t>
                      </a:r>
                    </a:p>
                  </a:txBody>
                  <a:tcPr marL="6222" marR="6222" marT="6222" marB="0"/>
                </a:tc>
                <a:extLst>
                  <a:ext uri="{0D108BD9-81ED-4DB2-BD59-A6C34878D82A}">
                    <a16:rowId xmlns:a16="http://schemas.microsoft.com/office/drawing/2014/main" val="1169030673"/>
                  </a:ext>
                </a:extLst>
              </a:tr>
              <a:tr h="55613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Enrollments (Evening)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508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703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38.4%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68%</a:t>
                      </a:r>
                    </a:p>
                  </a:txBody>
                  <a:tcPr marL="6222" marR="6222" marT="6222" marB="0"/>
                </a:tc>
                <a:extLst>
                  <a:ext uri="{0D108BD9-81ED-4DB2-BD59-A6C34878D82A}">
                    <a16:rowId xmlns:a16="http://schemas.microsoft.com/office/drawing/2014/main" val="3090923375"/>
                  </a:ext>
                </a:extLst>
              </a:tr>
              <a:tr h="5345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First-Time Transfer Student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350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  <a:latin typeface="+mn-lt"/>
                        </a:rPr>
                        <a:t>472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34.9%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22" marR="6222" marT="6222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68%</a:t>
                      </a:r>
                    </a:p>
                  </a:txBody>
                  <a:tcPr marL="6222" marR="6222" marT="6222" marB="0"/>
                </a:tc>
                <a:extLst>
                  <a:ext uri="{0D108BD9-81ED-4DB2-BD59-A6C34878D82A}">
                    <a16:rowId xmlns:a16="http://schemas.microsoft.com/office/drawing/2014/main" val="2328025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312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9E623-6AB5-4E39-B7F5-6407D2F37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12039600" cy="1325563"/>
          </a:xfrm>
        </p:spPr>
        <p:txBody>
          <a:bodyPr/>
          <a:lstStyle/>
          <a:p>
            <a:r>
              <a:rPr lang="en-US" dirty="0"/>
              <a:t>Division Enrollment Metrics and Course Success Rate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37A1A37-553C-4D5A-9949-B22EAAEB65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364195"/>
              </p:ext>
            </p:extLst>
          </p:nvPr>
        </p:nvGraphicFramePr>
        <p:xfrm>
          <a:off x="304800" y="1092200"/>
          <a:ext cx="11049001" cy="5308604"/>
        </p:xfrm>
        <a:graphic>
          <a:graphicData uri="http://schemas.openxmlformats.org/drawingml/2006/table">
            <a:tbl>
              <a:tblPr firstRow="1" lastRow="1" bandRow="1" bandCol="1">
                <a:tableStyleId>{912C8C85-51F0-491E-9774-3900AFEF0FD7}</a:tableStyleId>
              </a:tblPr>
              <a:tblGrid>
                <a:gridCol w="3176530">
                  <a:extLst>
                    <a:ext uri="{9D8B030D-6E8A-4147-A177-3AD203B41FA5}">
                      <a16:colId xmlns:a16="http://schemas.microsoft.com/office/drawing/2014/main" val="1273769306"/>
                    </a:ext>
                  </a:extLst>
                </a:gridCol>
                <a:gridCol w="1234254">
                  <a:extLst>
                    <a:ext uri="{9D8B030D-6E8A-4147-A177-3AD203B41FA5}">
                      <a16:colId xmlns:a16="http://schemas.microsoft.com/office/drawing/2014/main" val="3936706193"/>
                    </a:ext>
                  </a:extLst>
                </a:gridCol>
                <a:gridCol w="900823">
                  <a:extLst>
                    <a:ext uri="{9D8B030D-6E8A-4147-A177-3AD203B41FA5}">
                      <a16:colId xmlns:a16="http://schemas.microsoft.com/office/drawing/2014/main" val="2010678994"/>
                    </a:ext>
                  </a:extLst>
                </a:gridCol>
                <a:gridCol w="890992">
                  <a:extLst>
                    <a:ext uri="{9D8B030D-6E8A-4147-A177-3AD203B41FA5}">
                      <a16:colId xmlns:a16="http://schemas.microsoft.com/office/drawing/2014/main" val="3713299536"/>
                    </a:ext>
                  </a:extLst>
                </a:gridCol>
                <a:gridCol w="1176699">
                  <a:extLst>
                    <a:ext uri="{9D8B030D-6E8A-4147-A177-3AD203B41FA5}">
                      <a16:colId xmlns:a16="http://schemas.microsoft.com/office/drawing/2014/main" val="4126050362"/>
                    </a:ext>
                  </a:extLst>
                </a:gridCol>
                <a:gridCol w="1156755">
                  <a:extLst>
                    <a:ext uri="{9D8B030D-6E8A-4147-A177-3AD203B41FA5}">
                      <a16:colId xmlns:a16="http://schemas.microsoft.com/office/drawing/2014/main" val="1829307919"/>
                    </a:ext>
                  </a:extLst>
                </a:gridCol>
                <a:gridCol w="1256474">
                  <a:extLst>
                    <a:ext uri="{9D8B030D-6E8A-4147-A177-3AD203B41FA5}">
                      <a16:colId xmlns:a16="http://schemas.microsoft.com/office/drawing/2014/main" val="3259619223"/>
                    </a:ext>
                  </a:extLst>
                </a:gridCol>
                <a:gridCol w="1256474">
                  <a:extLst>
                    <a:ext uri="{9D8B030D-6E8A-4147-A177-3AD203B41FA5}">
                      <a16:colId xmlns:a16="http://schemas.microsoft.com/office/drawing/2014/main" val="1436140573"/>
                    </a:ext>
                  </a:extLst>
                </a:gridCol>
              </a:tblGrid>
              <a:tr h="1201064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Enrollment &amp; Fill Rate by Division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Census Enrollment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Fill Rate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FTES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FTEF</a:t>
                      </a:r>
                      <a:endParaRPr lang="en-US" sz="20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>
                          <a:effectLst/>
                        </a:rPr>
                        <a:t>Load</a:t>
                      </a:r>
                      <a:endParaRPr lang="en-US" sz="20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rgbClr val="7030A0"/>
                          </a:solidFill>
                          <a:effectLst/>
                        </a:rPr>
                        <a:t>Duplicated Section (CRN)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</a:rPr>
                        <a:t>Course Success Rate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689922301"/>
                  </a:ext>
                </a:extLst>
              </a:tr>
              <a:tr h="68459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 Bus. Design &amp; Workforce</a:t>
                      </a:r>
                    </a:p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(BDW)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3,316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74%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325</a:t>
                      </a:r>
                      <a:endParaRPr lang="en-US" sz="2000" b="0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24</a:t>
                      </a:r>
                      <a:endParaRPr lang="en-US" sz="2000" b="0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408</a:t>
                      </a:r>
                      <a:endParaRPr lang="en-US" sz="2000" b="0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rgbClr val="7030A0"/>
                          </a:solidFill>
                          <a:effectLst/>
                        </a:rPr>
                        <a:t>149</a:t>
                      </a:r>
                      <a:endParaRPr lang="en-US" sz="2000" b="0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067020986"/>
                  </a:ext>
                </a:extLst>
              </a:tr>
              <a:tr h="68459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 Counseling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>
                          <a:effectLst/>
                        </a:rPr>
                        <a:t>352</a:t>
                      </a:r>
                      <a:endParaRPr lang="en-US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>
                          <a:effectLst/>
                        </a:rPr>
                        <a:t>74%</a:t>
                      </a:r>
                      <a:endParaRPr lang="en-US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25</a:t>
                      </a:r>
                      <a:endParaRPr lang="en-US" sz="2000" b="0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446</a:t>
                      </a:r>
                      <a:endParaRPr lang="en-US" sz="2000" b="0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rgbClr val="7030A0"/>
                          </a:solidFill>
                          <a:effectLst/>
                        </a:rPr>
                        <a:t>13</a:t>
                      </a:r>
                      <a:endParaRPr lang="en-US" sz="2000" b="0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934207710"/>
                  </a:ext>
                </a:extLst>
              </a:tr>
              <a:tr h="68459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 Humanities &amp; Soc. Sci.</a:t>
                      </a:r>
                    </a:p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(HSS)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3,930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>
                          <a:effectLst/>
                        </a:rPr>
                        <a:t>78%</a:t>
                      </a:r>
                      <a:endParaRPr lang="en-US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452</a:t>
                      </a:r>
                      <a:endParaRPr lang="en-US" sz="2000" b="0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34</a:t>
                      </a:r>
                      <a:endParaRPr lang="en-US" sz="2000" b="0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398</a:t>
                      </a:r>
                      <a:endParaRPr lang="en-US" sz="2000" b="0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rgbClr val="7030A0"/>
                          </a:solidFill>
                          <a:effectLst/>
                        </a:rPr>
                        <a:t>194</a:t>
                      </a:r>
                      <a:endParaRPr lang="en-US" sz="2000" b="0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</a:rPr>
                        <a:t>70%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76391784"/>
                  </a:ext>
                </a:extLst>
              </a:tr>
              <a:tr h="68459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 Kinesiology, </a:t>
                      </a:r>
                      <a:r>
                        <a:rPr lang="en-US" sz="2000" u="none" strike="noStrike" dirty="0" err="1">
                          <a:effectLst/>
                          <a:latin typeface="+mn-lt"/>
                        </a:rPr>
                        <a:t>Athl</a:t>
                      </a:r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 &amp; Dan</a:t>
                      </a:r>
                    </a:p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(KAD)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1,033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>
                          <a:effectLst/>
                        </a:rPr>
                        <a:t>66%</a:t>
                      </a:r>
                      <a:endParaRPr lang="en-US" sz="20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125</a:t>
                      </a:r>
                      <a:endParaRPr lang="en-US" sz="2000" b="0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8</a:t>
                      </a:r>
                      <a:endParaRPr lang="en-US" sz="2000" b="0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469</a:t>
                      </a:r>
                      <a:endParaRPr lang="en-US" sz="2000" b="0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rgbClr val="7030A0"/>
                          </a:solidFill>
                          <a:effectLst/>
                        </a:rPr>
                        <a:t>113</a:t>
                      </a:r>
                      <a:endParaRPr lang="en-US" sz="2000" b="0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</a:rPr>
                        <a:t>83%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56517424"/>
                  </a:ext>
                </a:extLst>
              </a:tr>
              <a:tr h="68459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 Science &amp; Technology</a:t>
                      </a:r>
                    </a:p>
                    <a:p>
                      <a:pPr algn="l" fontAlgn="t"/>
                      <a:r>
                        <a:rPr lang="en-US" sz="2000" b="0" i="0" u="none" strike="noStrike" dirty="0">
                          <a:solidFill>
                            <a:srgbClr val="333333"/>
                          </a:solidFill>
                          <a:effectLst/>
                          <a:latin typeface="+mn-lt"/>
                        </a:rPr>
                        <a:t> (ST)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3,164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81%</a:t>
                      </a:r>
                      <a:endParaRPr lang="en-US" sz="2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515</a:t>
                      </a:r>
                      <a:endParaRPr lang="en-US" sz="2000" b="0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31</a:t>
                      </a:r>
                      <a:endParaRPr lang="en-US" sz="2000" b="0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490</a:t>
                      </a:r>
                      <a:endParaRPr lang="en-US" sz="2000" b="0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rgbClr val="7030A0"/>
                          </a:solidFill>
                          <a:effectLst/>
                        </a:rPr>
                        <a:t>117</a:t>
                      </a:r>
                      <a:endParaRPr lang="en-US" sz="2000" b="0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0" i="0" u="none" strike="noStrike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272121854"/>
                  </a:ext>
                </a:extLst>
              </a:tr>
              <a:tr h="68459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 Grand Total</a:t>
                      </a:r>
                      <a:endParaRPr lang="en-US" sz="2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effectLst/>
                        </a:rPr>
                        <a:t>11,944</a:t>
                      </a:r>
                      <a:endParaRPr lang="en-US" sz="2000" b="1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>
                          <a:effectLst/>
                        </a:rPr>
                        <a:t>75%</a:t>
                      </a:r>
                      <a:endParaRPr lang="en-US" sz="20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1450</a:t>
                      </a:r>
                      <a:endParaRPr lang="en-US" sz="2000" b="1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99</a:t>
                      </a:r>
                      <a:endParaRPr lang="en-US" sz="2000" b="1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chemeClr val="bg2">
                              <a:lumMod val="90000"/>
                            </a:schemeClr>
                          </a:solidFill>
                          <a:effectLst/>
                        </a:rPr>
                        <a:t>437</a:t>
                      </a:r>
                      <a:endParaRPr lang="en-US" sz="2000" b="1" i="0" u="none" strike="noStrike" dirty="0">
                        <a:solidFill>
                          <a:schemeClr val="bg2">
                            <a:lumMod val="9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u="none" strike="noStrike" dirty="0">
                          <a:solidFill>
                            <a:srgbClr val="7030A0"/>
                          </a:solidFill>
                          <a:effectLst/>
                        </a:rPr>
                        <a:t>586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524217442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74396F-CF18-41B1-B9B4-C62F1563E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0ADC-9486-49D6-B85E-03886AF28559}" type="datetime1">
              <a:rPr lang="en-US" smtClean="0"/>
              <a:t>4/2/2024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E80C9-D88D-4EB5-BD48-68E690F7F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922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C2F470E-606B-4F82-8D35-812C0C196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7721"/>
            <a:ext cx="10515600" cy="1325563"/>
          </a:xfrm>
        </p:spPr>
        <p:txBody>
          <a:bodyPr/>
          <a:lstStyle/>
          <a:p>
            <a:r>
              <a:rPr lang="en-US" b="1" dirty="0"/>
              <a:t>Modalities</a:t>
            </a:r>
            <a:r>
              <a:rPr lang="en-US" dirty="0"/>
              <a:t> by Division (1 of 2)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2F8E5-8315-4A00-880E-E287E60C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C0E32-C34F-489F-A037-416C3345B05B}" type="datetime1">
              <a:rPr lang="en-US" smtClean="0"/>
              <a:t>4/2/2024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91593A-31C1-4BD1-A709-49F52FA5A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01FABBC-3671-45ED-B2DA-5C4152D2C5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490150"/>
              </p:ext>
            </p:extLst>
          </p:nvPr>
        </p:nvGraphicFramePr>
        <p:xfrm>
          <a:off x="281236" y="4080086"/>
          <a:ext cx="9226319" cy="2609798"/>
        </p:xfrm>
        <a:graphic>
          <a:graphicData uri="http://schemas.openxmlformats.org/drawingml/2006/table">
            <a:tbl>
              <a:tblPr firstRow="1" lastRow="1" bandRow="1">
                <a:tableStyleId>{7DF18680-E054-41AD-8BC1-D1AEF772440D}</a:tableStyleId>
              </a:tblPr>
              <a:tblGrid>
                <a:gridCol w="2013562">
                  <a:extLst>
                    <a:ext uri="{9D8B030D-6E8A-4147-A177-3AD203B41FA5}">
                      <a16:colId xmlns:a16="http://schemas.microsoft.com/office/drawing/2014/main" val="1205070539"/>
                    </a:ext>
                  </a:extLst>
                </a:gridCol>
                <a:gridCol w="886568">
                  <a:extLst>
                    <a:ext uri="{9D8B030D-6E8A-4147-A177-3AD203B41FA5}">
                      <a16:colId xmlns:a16="http://schemas.microsoft.com/office/drawing/2014/main" val="1420361549"/>
                    </a:ext>
                  </a:extLst>
                </a:gridCol>
                <a:gridCol w="886568">
                  <a:extLst>
                    <a:ext uri="{9D8B030D-6E8A-4147-A177-3AD203B41FA5}">
                      <a16:colId xmlns:a16="http://schemas.microsoft.com/office/drawing/2014/main" val="3021720779"/>
                    </a:ext>
                  </a:extLst>
                </a:gridCol>
                <a:gridCol w="886568">
                  <a:extLst>
                    <a:ext uri="{9D8B030D-6E8A-4147-A177-3AD203B41FA5}">
                      <a16:colId xmlns:a16="http://schemas.microsoft.com/office/drawing/2014/main" val="2069109480"/>
                    </a:ext>
                  </a:extLst>
                </a:gridCol>
                <a:gridCol w="886568">
                  <a:extLst>
                    <a:ext uri="{9D8B030D-6E8A-4147-A177-3AD203B41FA5}">
                      <a16:colId xmlns:a16="http://schemas.microsoft.com/office/drawing/2014/main" val="1899443324"/>
                    </a:ext>
                  </a:extLst>
                </a:gridCol>
                <a:gridCol w="1036834">
                  <a:extLst>
                    <a:ext uri="{9D8B030D-6E8A-4147-A177-3AD203B41FA5}">
                      <a16:colId xmlns:a16="http://schemas.microsoft.com/office/drawing/2014/main" val="448702321"/>
                    </a:ext>
                  </a:extLst>
                </a:gridCol>
                <a:gridCol w="871542">
                  <a:extLst>
                    <a:ext uri="{9D8B030D-6E8A-4147-A177-3AD203B41FA5}">
                      <a16:colId xmlns:a16="http://schemas.microsoft.com/office/drawing/2014/main" val="1404876546"/>
                    </a:ext>
                  </a:extLst>
                </a:gridCol>
                <a:gridCol w="946674">
                  <a:extLst>
                    <a:ext uri="{9D8B030D-6E8A-4147-A177-3AD203B41FA5}">
                      <a16:colId xmlns:a16="http://schemas.microsoft.com/office/drawing/2014/main" val="1796802957"/>
                    </a:ext>
                  </a:extLst>
                </a:gridCol>
                <a:gridCol w="811435">
                  <a:extLst>
                    <a:ext uri="{9D8B030D-6E8A-4147-A177-3AD203B41FA5}">
                      <a16:colId xmlns:a16="http://schemas.microsoft.com/office/drawing/2014/main" val="1471483847"/>
                    </a:ext>
                  </a:extLst>
                </a:gridCol>
              </a:tblGrid>
              <a:tr h="619079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</a:rPr>
                        <a:t>SYNCHRONOUS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Census Enroll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</a:rPr>
                        <a:t>Fill Rate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</a:rPr>
                        <a:t>FTES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FTEF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Productivity Ratio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Load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Section # (CRN)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Course Success Rate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728741748"/>
                  </a:ext>
                </a:extLst>
              </a:tr>
              <a:tr h="327228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Bus. Design &amp; Workforce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</a:rPr>
                        <a:t>738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67%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69.9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4.8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14.6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439.32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49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76%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33500890"/>
                  </a:ext>
                </a:extLst>
              </a:tr>
              <a:tr h="327228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Counseling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38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95%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1.3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0.1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19.0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569.72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013546374"/>
                  </a:ext>
                </a:extLst>
              </a:tr>
              <a:tr h="327228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Humanities &amp; Soc. Sci.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174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64%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18.9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1.3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15.0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448.52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44826959"/>
                  </a:ext>
                </a:extLst>
              </a:tr>
              <a:tr h="327228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Kinesiology, Athl &amp; Dan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14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35%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1.5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0.1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10.7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320.00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642339071"/>
                  </a:ext>
                </a:extLst>
              </a:tr>
              <a:tr h="327228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Science &amp; Technology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505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84%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68.3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4.2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16.4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490.82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63%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2729153"/>
                  </a:ext>
                </a:extLst>
              </a:tr>
              <a:tr h="327228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Grand Total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1469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72%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159.9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10.4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15.3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460.30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88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72%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9429258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DF59787-02B7-4CD1-8C73-0BA4900AD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295524"/>
              </p:ext>
            </p:extLst>
          </p:nvPr>
        </p:nvGraphicFramePr>
        <p:xfrm>
          <a:off x="281235" y="1200579"/>
          <a:ext cx="9226322" cy="2648241"/>
        </p:xfrm>
        <a:graphic>
          <a:graphicData uri="http://schemas.openxmlformats.org/drawingml/2006/table">
            <a:tbl>
              <a:tblPr firstRow="1" lastRow="1" bandRow="1">
                <a:tableStyleId>{93296810-A885-4BE3-A3E7-6D5BEEA58F35}</a:tableStyleId>
              </a:tblPr>
              <a:tblGrid>
                <a:gridCol w="2013562">
                  <a:extLst>
                    <a:ext uri="{9D8B030D-6E8A-4147-A177-3AD203B41FA5}">
                      <a16:colId xmlns:a16="http://schemas.microsoft.com/office/drawing/2014/main" val="610899062"/>
                    </a:ext>
                  </a:extLst>
                </a:gridCol>
                <a:gridCol w="886569">
                  <a:extLst>
                    <a:ext uri="{9D8B030D-6E8A-4147-A177-3AD203B41FA5}">
                      <a16:colId xmlns:a16="http://schemas.microsoft.com/office/drawing/2014/main" val="783833991"/>
                    </a:ext>
                  </a:extLst>
                </a:gridCol>
                <a:gridCol w="886569">
                  <a:extLst>
                    <a:ext uri="{9D8B030D-6E8A-4147-A177-3AD203B41FA5}">
                      <a16:colId xmlns:a16="http://schemas.microsoft.com/office/drawing/2014/main" val="2443470820"/>
                    </a:ext>
                  </a:extLst>
                </a:gridCol>
                <a:gridCol w="886569">
                  <a:extLst>
                    <a:ext uri="{9D8B030D-6E8A-4147-A177-3AD203B41FA5}">
                      <a16:colId xmlns:a16="http://schemas.microsoft.com/office/drawing/2014/main" val="3413778525"/>
                    </a:ext>
                  </a:extLst>
                </a:gridCol>
                <a:gridCol w="886569">
                  <a:extLst>
                    <a:ext uri="{9D8B030D-6E8A-4147-A177-3AD203B41FA5}">
                      <a16:colId xmlns:a16="http://schemas.microsoft.com/office/drawing/2014/main" val="3864494723"/>
                    </a:ext>
                  </a:extLst>
                </a:gridCol>
                <a:gridCol w="1036834">
                  <a:extLst>
                    <a:ext uri="{9D8B030D-6E8A-4147-A177-3AD203B41FA5}">
                      <a16:colId xmlns:a16="http://schemas.microsoft.com/office/drawing/2014/main" val="1449237586"/>
                    </a:ext>
                  </a:extLst>
                </a:gridCol>
                <a:gridCol w="871541">
                  <a:extLst>
                    <a:ext uri="{9D8B030D-6E8A-4147-A177-3AD203B41FA5}">
                      <a16:colId xmlns:a16="http://schemas.microsoft.com/office/drawing/2014/main" val="992622126"/>
                    </a:ext>
                  </a:extLst>
                </a:gridCol>
                <a:gridCol w="946674">
                  <a:extLst>
                    <a:ext uri="{9D8B030D-6E8A-4147-A177-3AD203B41FA5}">
                      <a16:colId xmlns:a16="http://schemas.microsoft.com/office/drawing/2014/main" val="146317191"/>
                    </a:ext>
                  </a:extLst>
                </a:gridCol>
                <a:gridCol w="811435">
                  <a:extLst>
                    <a:ext uri="{9D8B030D-6E8A-4147-A177-3AD203B41FA5}">
                      <a16:colId xmlns:a16="http://schemas.microsoft.com/office/drawing/2014/main" val="1886831966"/>
                    </a:ext>
                  </a:extLst>
                </a:gridCol>
              </a:tblGrid>
              <a:tr h="580635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</a:rPr>
                        <a:t>ONLINE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Census Enroll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Fill Rate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FTES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FTEF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Productivity Ratio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Load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Section # (CRN)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Course Success Rate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428125252"/>
                  </a:ext>
                </a:extLst>
              </a:tr>
              <a:tr h="285973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Academic Sup &amp; Learn T.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52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58%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1.7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0.1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13.0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389.81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93%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4218841892"/>
                  </a:ext>
                </a:extLst>
              </a:tr>
              <a:tr h="285973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Bus. Design &amp; Workforce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1528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83%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150.7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10.0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15.1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452.10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55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70%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164145990"/>
                  </a:ext>
                </a:extLst>
              </a:tr>
              <a:tr h="285973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Counseling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113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77%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8.1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</a:rPr>
                        <a:t>0.5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15.2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455.57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76%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489143573"/>
                  </a:ext>
                </a:extLst>
              </a:tr>
              <a:tr h="285973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Humanities &amp; Soc. Sci.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1526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80%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</a:rPr>
                        <a:t>152.1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10.4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14.6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439.11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55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67%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865146383"/>
                  </a:ext>
                </a:extLst>
              </a:tr>
              <a:tr h="285973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Kinesiology, Athl &amp; Dan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235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94%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24.0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1.2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20.0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599.00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21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73%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118815021"/>
                  </a:ext>
                </a:extLst>
              </a:tr>
              <a:tr h="285973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Science &amp; Technology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1063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93%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148.4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6.7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22.0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659.89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74%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173040705"/>
                  </a:ext>
                </a:extLst>
              </a:tr>
              <a:tr h="285973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Grand Total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4517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84%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485.0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29.0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16.7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501.64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170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</a:rPr>
                        <a:t>71%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703799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8830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0664C-116D-4C30-B757-6A4041117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70" y="32632"/>
            <a:ext cx="10515600" cy="1150696"/>
          </a:xfrm>
        </p:spPr>
        <p:txBody>
          <a:bodyPr/>
          <a:lstStyle/>
          <a:p>
            <a:r>
              <a:rPr lang="en-US" b="1" dirty="0"/>
              <a:t>Modalities</a:t>
            </a:r>
            <a:r>
              <a:rPr lang="en-US" dirty="0"/>
              <a:t> by Division (2 of 2)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35020A-48A8-491A-80EF-EA6CB6DC9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4DC9-F406-4FDC-B648-BCDFE74DDE70}" type="datetime1">
              <a:rPr lang="en-US" smtClean="0"/>
              <a:t>4/2/2024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E10E09-7ACC-4AD9-9103-7B7220CE2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17B47B-8C9D-4F54-9DBA-BA8951DB42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548313"/>
              </p:ext>
            </p:extLst>
          </p:nvPr>
        </p:nvGraphicFramePr>
        <p:xfrm>
          <a:off x="298371" y="1183328"/>
          <a:ext cx="9220199" cy="2663865"/>
        </p:xfrm>
        <a:graphic>
          <a:graphicData uri="http://schemas.openxmlformats.org/drawingml/2006/table">
            <a:tbl>
              <a:tblPr firstRow="1" lastRow="1" bandRow="1">
                <a:tableStyleId>{00A15C55-8517-42AA-B614-E9B94910E393}</a:tableStyleId>
              </a:tblPr>
              <a:tblGrid>
                <a:gridCol w="2012226">
                  <a:extLst>
                    <a:ext uri="{9D8B030D-6E8A-4147-A177-3AD203B41FA5}">
                      <a16:colId xmlns:a16="http://schemas.microsoft.com/office/drawing/2014/main" val="3932357263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719216474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187526094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226225149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805732245"/>
                    </a:ext>
                  </a:extLst>
                </a:gridCol>
                <a:gridCol w="1036147">
                  <a:extLst>
                    <a:ext uri="{9D8B030D-6E8A-4147-A177-3AD203B41FA5}">
                      <a16:colId xmlns:a16="http://schemas.microsoft.com/office/drawing/2014/main" val="1011012950"/>
                    </a:ext>
                  </a:extLst>
                </a:gridCol>
                <a:gridCol w="870963">
                  <a:extLst>
                    <a:ext uri="{9D8B030D-6E8A-4147-A177-3AD203B41FA5}">
                      <a16:colId xmlns:a16="http://schemas.microsoft.com/office/drawing/2014/main" val="123888988"/>
                    </a:ext>
                  </a:extLst>
                </a:gridCol>
                <a:gridCol w="946046">
                  <a:extLst>
                    <a:ext uri="{9D8B030D-6E8A-4147-A177-3AD203B41FA5}">
                      <a16:colId xmlns:a16="http://schemas.microsoft.com/office/drawing/2014/main" val="457239103"/>
                    </a:ext>
                  </a:extLst>
                </a:gridCol>
                <a:gridCol w="810897">
                  <a:extLst>
                    <a:ext uri="{9D8B030D-6E8A-4147-A177-3AD203B41FA5}">
                      <a16:colId xmlns:a16="http://schemas.microsoft.com/office/drawing/2014/main" val="2817681022"/>
                    </a:ext>
                  </a:extLst>
                </a:gridCol>
              </a:tblGrid>
              <a:tr h="560512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HYBRID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Census Enroll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Fill Rate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FTES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FTEF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Productivity Ratio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Load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Section # (CRN)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Course Success Rate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273306058"/>
                  </a:ext>
                </a:extLst>
              </a:tr>
              <a:tr h="288205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Academic Sup &amp; Learn T.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44%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1.4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13.2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395.52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67%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41747579"/>
                  </a:ext>
                </a:extLst>
              </a:tr>
              <a:tr h="288205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Bus. Design &amp; Workforce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233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80%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26.2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2.8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9.3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278.99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64%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146592038"/>
                  </a:ext>
                </a:extLst>
              </a:tr>
              <a:tr h="288205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Counseling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132%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4.9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0.2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24.5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735.00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100%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972041951"/>
                  </a:ext>
                </a:extLst>
              </a:tr>
              <a:tr h="288205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Humanities &amp; Soc. Sci.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968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74%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119.5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9.6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12.5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374.01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69%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515059911"/>
                  </a:ext>
                </a:extLst>
              </a:tr>
              <a:tr h="288205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Kinesiology, Athl &amp; Dan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63%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6.8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0.5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12.6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378.33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82%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063625099"/>
                  </a:ext>
                </a:extLst>
              </a:tr>
              <a:tr h="288205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Science &amp; Technology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706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77%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153.2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11.2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13.6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409.24</a:t>
                      </a:r>
                      <a:endParaRPr 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78%</a:t>
                      </a:r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040070285"/>
                  </a:ext>
                </a:extLst>
              </a:tr>
              <a:tr h="288205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Grand Total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2069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76%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311.9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24.5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12.7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solidFill>
                            <a:schemeClr val="tx1"/>
                          </a:solidFill>
                          <a:effectLst/>
                        </a:rPr>
                        <a:t>382.37</a:t>
                      </a:r>
                      <a:endParaRPr lang="en-US" sz="14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solidFill>
                            <a:schemeClr val="tx1"/>
                          </a:solidFill>
                          <a:effectLst/>
                        </a:rPr>
                        <a:t>141</a:t>
                      </a:r>
                      <a:endParaRPr lang="en-US" sz="16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72%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13590138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9C9D1F1-0D57-47F5-8D56-F28ACB5F7B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547251"/>
              </p:ext>
            </p:extLst>
          </p:nvPr>
        </p:nvGraphicFramePr>
        <p:xfrm>
          <a:off x="298371" y="4006721"/>
          <a:ext cx="9220201" cy="2615460"/>
        </p:xfrm>
        <a:graphic>
          <a:graphicData uri="http://schemas.openxmlformats.org/drawingml/2006/table">
            <a:tbl>
              <a:tblPr firstRow="1" lastRow="1" bandRow="1">
                <a:tableStyleId>{F5AB1C69-6EDB-4FF4-983F-18BD219EF322}</a:tableStyleId>
              </a:tblPr>
              <a:tblGrid>
                <a:gridCol w="2012227">
                  <a:extLst>
                    <a:ext uri="{9D8B030D-6E8A-4147-A177-3AD203B41FA5}">
                      <a16:colId xmlns:a16="http://schemas.microsoft.com/office/drawing/2014/main" val="3288854138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318829935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935151477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985565678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722496947"/>
                    </a:ext>
                  </a:extLst>
                </a:gridCol>
                <a:gridCol w="1036147">
                  <a:extLst>
                    <a:ext uri="{9D8B030D-6E8A-4147-A177-3AD203B41FA5}">
                      <a16:colId xmlns:a16="http://schemas.microsoft.com/office/drawing/2014/main" val="3389165473"/>
                    </a:ext>
                  </a:extLst>
                </a:gridCol>
                <a:gridCol w="870963">
                  <a:extLst>
                    <a:ext uri="{9D8B030D-6E8A-4147-A177-3AD203B41FA5}">
                      <a16:colId xmlns:a16="http://schemas.microsoft.com/office/drawing/2014/main" val="377229103"/>
                    </a:ext>
                  </a:extLst>
                </a:gridCol>
                <a:gridCol w="946047">
                  <a:extLst>
                    <a:ext uri="{9D8B030D-6E8A-4147-A177-3AD203B41FA5}">
                      <a16:colId xmlns:a16="http://schemas.microsoft.com/office/drawing/2014/main" val="3040094631"/>
                    </a:ext>
                  </a:extLst>
                </a:gridCol>
                <a:gridCol w="810897">
                  <a:extLst>
                    <a:ext uri="{9D8B030D-6E8A-4147-A177-3AD203B41FA5}">
                      <a16:colId xmlns:a16="http://schemas.microsoft.com/office/drawing/2014/main" val="3025341805"/>
                    </a:ext>
                  </a:extLst>
                </a:gridCol>
              </a:tblGrid>
              <a:tr h="608919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</a:rPr>
                        <a:t>FACE TO FACE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Census Enroll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</a:rPr>
                        <a:t>Fill Rate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FTES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FTEF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Productivity Ratio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Load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Section # (CRN)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Course Success Rate</a:t>
                      </a:r>
                      <a:endParaRPr 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278563116"/>
                  </a:ext>
                </a:extLst>
              </a:tr>
              <a:tr h="281290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Academic Sup &amp; Learn T.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77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</a:rPr>
                        <a:t>20%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5.3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0.0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#DIV/0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#DIV/0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</a:rPr>
                        <a:t>24%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700963770"/>
                  </a:ext>
                </a:extLst>
              </a:tr>
              <a:tr h="281290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Bus. Design &amp; Workforce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 dirty="0">
                          <a:effectLst/>
                        </a:rPr>
                        <a:t>817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66%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78.6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6.3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12.4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372.06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</a:rPr>
                        <a:t>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</a:rPr>
                        <a:t>81%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3507530255"/>
                  </a:ext>
                </a:extLst>
              </a:tr>
              <a:tr h="281290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Counseling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152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60%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10.5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0.9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12.1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363.40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</a:rPr>
                        <a:t>65%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1577686106"/>
                  </a:ext>
                </a:extLst>
              </a:tr>
              <a:tr h="281290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Humanities &amp; Soc. Sci.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1262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80%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161.6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12.9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12.5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376.45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</a:rPr>
                        <a:t>61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</a:rPr>
                        <a:t>72%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342708437"/>
                  </a:ext>
                </a:extLst>
              </a:tr>
              <a:tr h="281290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Kinesiology, Athl &amp; Dan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691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60%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92.4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6.1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15.2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455.22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</a:rPr>
                        <a:t>91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</a:rPr>
                        <a:t>86%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048993163"/>
                  </a:ext>
                </a:extLst>
              </a:tr>
              <a:tr h="281290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Science &amp; Technology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890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73%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145.0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9.4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15.5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464.14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</a:rPr>
                        <a:t>34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</a:rPr>
                        <a:t>80%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034729518"/>
                  </a:ext>
                </a:extLst>
              </a:tr>
              <a:tr h="281290"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Grand Total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3889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69%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493.4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35.5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13.9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400" u="none" strike="noStrike">
                          <a:effectLst/>
                        </a:rPr>
                        <a:t>416.41</a:t>
                      </a:r>
                      <a:endParaRPr lang="en-US" sz="1400" b="1" i="0" u="none" strike="noStrike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>
                          <a:effectLst/>
                        </a:rPr>
                        <a:t>227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600" u="none" strike="noStrike" dirty="0">
                          <a:effectLst/>
                        </a:rPr>
                        <a:t>78%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/>
                </a:tc>
                <a:extLst>
                  <a:ext uri="{0D108BD9-81ED-4DB2-BD59-A6C34878D82A}">
                    <a16:rowId xmlns:a16="http://schemas.microsoft.com/office/drawing/2014/main" val="2059892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309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F87D7-78EE-49E5-87D4-9959F48D6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356" y="-54869"/>
            <a:ext cx="10515600" cy="1136539"/>
          </a:xfrm>
        </p:spPr>
        <p:txBody>
          <a:bodyPr/>
          <a:lstStyle/>
          <a:p>
            <a:r>
              <a:rPr lang="en-US" b="1" dirty="0"/>
              <a:t>Division </a:t>
            </a:r>
            <a:r>
              <a:rPr lang="en-US" dirty="0"/>
              <a:t>by Modalities (I of 2)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8239F8-1234-43D6-9526-721C7C3F0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F4DC9-F406-4FDC-B648-BCDFE74DDE70}" type="datetime1">
              <a:rPr lang="en-US" smtClean="0"/>
              <a:t>4/2/2024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6E523-E616-44C5-AF48-01BB4FD0A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C58F6-AA58-4FB0-ADB6-986521E9FC95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FA04F92-3C1A-4642-A894-9495B33663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4859503"/>
              </p:ext>
            </p:extLst>
          </p:nvPr>
        </p:nvGraphicFramePr>
        <p:xfrm>
          <a:off x="287356" y="1043667"/>
          <a:ext cx="9443396" cy="17060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Worksheet" r:id="rId3" imgW="5975264" imgH="1079544" progId="Excel.Sheet.12">
                  <p:embed/>
                </p:oleObj>
              </mc:Choice>
              <mc:Fallback>
                <p:oleObj name="Worksheet" r:id="rId3" imgW="5975264" imgH="107954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7356" y="1043667"/>
                        <a:ext cx="9443396" cy="17060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022010A0-3B6B-4823-BC05-861199A37F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478894"/>
              </p:ext>
            </p:extLst>
          </p:nvPr>
        </p:nvGraphicFramePr>
        <p:xfrm>
          <a:off x="287356" y="4876862"/>
          <a:ext cx="9434291" cy="1774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Worksheet" r:id="rId5" imgW="5975264" imgH="1124081" progId="Excel.Sheet.12">
                  <p:embed/>
                </p:oleObj>
              </mc:Choice>
              <mc:Fallback>
                <p:oleObj name="Worksheet" r:id="rId5" imgW="5975264" imgH="112408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7356" y="4876862"/>
                        <a:ext cx="9434291" cy="17745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529B44FA-2301-476B-9F5B-F72EF4FD81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0155410"/>
              </p:ext>
            </p:extLst>
          </p:nvPr>
        </p:nvGraphicFramePr>
        <p:xfrm>
          <a:off x="296461" y="2931141"/>
          <a:ext cx="9434291" cy="1774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Worksheet" r:id="rId7" imgW="5975264" imgH="1124081" progId="Excel.Sheet.12">
                  <p:embed/>
                </p:oleObj>
              </mc:Choice>
              <mc:Fallback>
                <p:oleObj name="Worksheet" r:id="rId7" imgW="5975264" imgH="112408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6461" y="2931141"/>
                        <a:ext cx="9434291" cy="17745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884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3418</TotalTime>
  <Words>1240</Words>
  <Application>Microsoft Office PowerPoint</Application>
  <PresentationFormat>Widescreen</PresentationFormat>
  <Paragraphs>514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 Rounded MT Bold</vt:lpstr>
      <vt:lpstr>Calibri</vt:lpstr>
      <vt:lpstr>Calibri Light</vt:lpstr>
      <vt:lpstr>Symbol</vt:lpstr>
      <vt:lpstr>Office Theme</vt:lpstr>
      <vt:lpstr>Worksheet</vt:lpstr>
      <vt:lpstr>Course Enrollment, Modalities, and Course Success Fall 2023</vt:lpstr>
      <vt:lpstr>EMP 1.3 Create a student-first course schedule EMP 4.12 Offer key courses in multiple modalities</vt:lpstr>
      <vt:lpstr>Exceeded College Goals</vt:lpstr>
      <vt:lpstr>Effective Management of Enrollment and  Course Success by Modalities </vt:lpstr>
      <vt:lpstr>Point in Time Comparison and Course Success</vt:lpstr>
      <vt:lpstr>Division Enrollment Metrics and Course Success Rate</vt:lpstr>
      <vt:lpstr>Modalities by Division (1 of 2)</vt:lpstr>
      <vt:lpstr>Modalities by Division (2 of 2)</vt:lpstr>
      <vt:lpstr>Division by Modalities (I of 2)</vt:lpstr>
      <vt:lpstr>Division by Modalities (2 of 2)</vt:lpstr>
      <vt:lpstr>Questions and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Hsieh, Chialin</dc:creator>
  <cp:lastModifiedBy>Hsieh, Chialin</cp:lastModifiedBy>
  <cp:revision>86</cp:revision>
  <dcterms:created xsi:type="dcterms:W3CDTF">2023-09-10T22:53:31Z</dcterms:created>
  <dcterms:modified xsi:type="dcterms:W3CDTF">2024-04-03T02:12:44Z</dcterms:modified>
</cp:coreProperties>
</file>