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355644-C4B8-CDC3-E7A7-5755DA2E4819}" v="58" dt="2024-03-15T15:47:39.6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53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32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4278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0160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1263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87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715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3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972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5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612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0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881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75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3020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489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8661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5" r:id="rId13"/>
    <p:sldLayoutId id="2147483736" r:id="rId14"/>
    <p:sldLayoutId id="2147483737" r:id="rId15"/>
    <p:sldLayoutId id="21474837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097BC-D518-425F-A3A7-CC7A09E9EF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392558" cy="1373070"/>
          </a:xfrm>
        </p:spPr>
        <p:txBody>
          <a:bodyPr/>
          <a:lstStyle/>
          <a:p>
            <a:r>
              <a:rPr lang="en-US" sz="4800" dirty="0"/>
              <a:t>Human Services (HMSV)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441D4-38B4-475F-9D0B-0994D7C6D6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9063118" cy="137307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Part of Education and Human Development Department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HMSV Coordinator/Faculty: Angelene Musawwir</a:t>
            </a:r>
          </a:p>
          <a:p>
            <a:r>
              <a:rPr lang="en-US" dirty="0">
                <a:solidFill>
                  <a:schemeClr val="bg1"/>
                </a:solidFill>
              </a:rPr>
              <a:t>EDH Faculty: Sarita Santos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31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18690-6566-45E7-AE5F-C17945466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902852"/>
          </a:xfrm>
        </p:spPr>
        <p:txBody>
          <a:bodyPr/>
          <a:lstStyle/>
          <a:p>
            <a:r>
              <a:rPr lang="en-US" dirty="0"/>
              <a:t>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F1F6D-B40C-449F-B45F-B4A01E831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2032000"/>
            <a:ext cx="11419839" cy="4490720"/>
          </a:xfrm>
        </p:spPr>
        <p:txBody>
          <a:bodyPr>
            <a:normAutofit lnSpcReduction="10000"/>
          </a:bodyPr>
          <a:lstStyle/>
          <a:p>
            <a:r>
              <a:rPr lang="en-US" dirty="0">
                <a:effectLst/>
              </a:rPr>
              <a:t>The Human Services program at Canada College works to prepare students to enter in the field of social work and Human Services through the introduction and application of foundational skills.</a:t>
            </a:r>
          </a:p>
          <a:p>
            <a:pPr lvl="1"/>
            <a:r>
              <a:rPr lang="en-US" dirty="0">
                <a:effectLst/>
              </a:rPr>
              <a:t>Educates students in the strength-based philosophy of helping individuals and families in need of economic, health-care assistance, and social support. Students learn effective communication, understand the concept of case management, and cultural sensitivity while enhancing their ability to work well with our diverse local communities.</a:t>
            </a:r>
          </a:p>
          <a:p>
            <a:r>
              <a:rPr lang="en-US" dirty="0">
                <a:effectLst/>
              </a:rPr>
              <a:t>Alignment with College MVV</a:t>
            </a:r>
          </a:p>
          <a:p>
            <a:pPr lvl="1"/>
            <a:r>
              <a:rPr lang="en-US" dirty="0">
                <a:effectLst/>
              </a:rPr>
              <a:t>Social Justice &amp; Equity</a:t>
            </a:r>
          </a:p>
          <a:p>
            <a:pPr lvl="1"/>
            <a:r>
              <a:rPr lang="en-US" dirty="0">
                <a:effectLst/>
              </a:rPr>
              <a:t>Transforming Lives</a:t>
            </a:r>
          </a:p>
          <a:p>
            <a:pPr lvl="1"/>
            <a:r>
              <a:rPr lang="en-US" dirty="0">
                <a:effectLst/>
              </a:rPr>
              <a:t>Community Partnerships</a:t>
            </a:r>
          </a:p>
          <a:p>
            <a:pPr lvl="1"/>
            <a:r>
              <a:rPr lang="en-US" dirty="0">
                <a:effectLst/>
              </a:rPr>
              <a:t>Adaptability &amp; Resilience</a:t>
            </a:r>
          </a:p>
          <a:p>
            <a:pPr lvl="1"/>
            <a:r>
              <a:rPr lang="en-US" dirty="0">
                <a:effectLst/>
              </a:rPr>
              <a:t>Cultural Empathy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349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76551-AD68-4D6A-9829-40737223E7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Courses &amp; Certificate of Achievement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9DAD4-38AB-47F7-A873-CF1E20FB9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1" y="2113280"/>
            <a:ext cx="11531600" cy="443992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HMSV 100</a:t>
            </a:r>
          </a:p>
          <a:p>
            <a:r>
              <a:rPr lang="en-US" dirty="0"/>
              <a:t>HMSV 121 (</a:t>
            </a:r>
            <a:r>
              <a:rPr lang="en-US" dirty="0">
                <a:effectLst/>
              </a:rPr>
              <a:t>Social Work and Human Services Seminar)</a:t>
            </a:r>
            <a:endParaRPr lang="en-US" dirty="0"/>
          </a:p>
          <a:p>
            <a:r>
              <a:rPr lang="en-US" dirty="0"/>
              <a:t>HMSV 122 (</a:t>
            </a:r>
            <a:r>
              <a:rPr lang="en-US" dirty="0">
                <a:effectLst/>
              </a:rPr>
              <a:t>Social Work and Human Services Fieldwork)</a:t>
            </a:r>
          </a:p>
          <a:p>
            <a:endParaRPr lang="en-US" dirty="0">
              <a:effectLst/>
            </a:endParaRPr>
          </a:p>
          <a:p>
            <a:r>
              <a:rPr lang="en-US" dirty="0">
                <a:effectLst/>
              </a:rPr>
              <a:t>Human Services Paraprofessional Certificate of Achievement (18 units)</a:t>
            </a:r>
          </a:p>
          <a:p>
            <a:pPr lvl="1"/>
            <a:r>
              <a:rPr lang="en-US" dirty="0"/>
              <a:t>COMM 150 Intercultural Communication </a:t>
            </a:r>
            <a:r>
              <a:rPr lang="en-US" b="1" dirty="0"/>
              <a:t>3</a:t>
            </a:r>
          </a:p>
          <a:p>
            <a:pPr lvl="1"/>
            <a:r>
              <a:rPr lang="en-US" dirty="0"/>
              <a:t>ECE. 201 Child Development </a:t>
            </a:r>
            <a:r>
              <a:rPr lang="en-US" b="1" dirty="0"/>
              <a:t>3</a:t>
            </a:r>
          </a:p>
          <a:p>
            <a:pPr lvl="1"/>
            <a:r>
              <a:rPr lang="en-US" dirty="0"/>
              <a:t>ETHN 108 Rethinking Race, Gender, and Nation </a:t>
            </a:r>
            <a:r>
              <a:rPr lang="en-US" b="1" dirty="0"/>
              <a:t>3</a:t>
            </a:r>
          </a:p>
          <a:p>
            <a:pPr lvl="1"/>
            <a:r>
              <a:rPr lang="en-US" dirty="0"/>
              <a:t>HMSV 100 Introduction to Social Work and Human Services </a:t>
            </a:r>
            <a:r>
              <a:rPr lang="en-US" b="1" dirty="0"/>
              <a:t>3</a:t>
            </a:r>
          </a:p>
          <a:p>
            <a:pPr lvl="1"/>
            <a:r>
              <a:rPr lang="en-US" dirty="0"/>
              <a:t>HMSV 121 Social Work and Human Services Seminar </a:t>
            </a:r>
            <a:r>
              <a:rPr lang="en-US" b="1" dirty="0"/>
              <a:t>1</a:t>
            </a:r>
          </a:p>
          <a:p>
            <a:pPr lvl="1"/>
            <a:r>
              <a:rPr lang="en-US" dirty="0"/>
              <a:t>HMSV 122 Social Work and Human Services Fieldwork </a:t>
            </a:r>
            <a:r>
              <a:rPr lang="en-US" b="1" dirty="0"/>
              <a:t>2</a:t>
            </a:r>
          </a:p>
          <a:p>
            <a:pPr lvl="1"/>
            <a:r>
              <a:rPr lang="en-US" dirty="0"/>
              <a:t>HSCI 100 General Health Science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56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49210-FA72-4708-A04D-8413F661C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Learning Outcomes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45C1F-674F-474C-ACB2-BCF53CA2B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4320" y="2042160"/>
            <a:ext cx="11460479" cy="4632960"/>
          </a:xfrm>
        </p:spPr>
        <p:txBody>
          <a:bodyPr>
            <a:normAutofit fontScale="92500"/>
          </a:bodyPr>
          <a:lstStyle/>
          <a:p>
            <a:r>
              <a:rPr lang="en-US" dirty="0"/>
              <a:t>View the client as a whole person in the context of family, culture, and community in assessing the</a:t>
            </a:r>
          </a:p>
          <a:p>
            <a:r>
              <a:rPr lang="en-US" dirty="0"/>
              <a:t>client's strengths and needs.</a:t>
            </a:r>
          </a:p>
          <a:p>
            <a:r>
              <a:rPr lang="en-US" dirty="0"/>
              <a:t>Demonstrate a working knowledge of public and private entities that deliver human services, locally</a:t>
            </a:r>
          </a:p>
          <a:p>
            <a:r>
              <a:rPr lang="en-US" dirty="0"/>
              <a:t>and statewide.</a:t>
            </a:r>
          </a:p>
          <a:p>
            <a:r>
              <a:rPr lang="en-US" dirty="0"/>
              <a:t>Demonstrate an understanding of the qualities and characteristics of effective human service</a:t>
            </a:r>
          </a:p>
          <a:p>
            <a:r>
              <a:rPr lang="en-US" dirty="0"/>
              <a:t>professionals.</a:t>
            </a:r>
          </a:p>
          <a:p>
            <a:r>
              <a:rPr lang="en-US" dirty="0"/>
              <a:t>Critically analyze societal factors that create and contribute to social service needs.</a:t>
            </a:r>
          </a:p>
          <a:p>
            <a:r>
              <a:rPr lang="en-US" dirty="0"/>
              <a:t>Be prepared for CA State University transfer in the majors of Social Work or Human Services.</a:t>
            </a:r>
          </a:p>
        </p:txBody>
      </p:sp>
    </p:spTree>
    <p:extLst>
      <p:ext uri="{BB962C8B-B14F-4D97-AF65-F5344CB8AC3E}">
        <p14:creationId xmlns:p14="http://schemas.microsoft.com/office/powerpoint/2010/main" val="741143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F8E9A-4CD8-4C3C-86F3-63A090EA9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State of HMSV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D4925C-49D8-4B48-8C2D-3DDD1BE1D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360" y="2103192"/>
            <a:ext cx="11613279" cy="4521127"/>
          </a:xfrm>
        </p:spPr>
        <p:txBody>
          <a:bodyPr/>
          <a:lstStyle/>
          <a:p>
            <a:r>
              <a:rPr lang="en-US" dirty="0">
                <a:effectLst/>
              </a:rPr>
              <a:t>Enrollment 2020-2021 = 68 </a:t>
            </a:r>
          </a:p>
          <a:p>
            <a:r>
              <a:rPr lang="en-US" dirty="0">
                <a:effectLst/>
              </a:rPr>
              <a:t>Enrollment 2022-2023 = 29</a:t>
            </a:r>
          </a:p>
          <a:p>
            <a:endParaRPr lang="en-US" dirty="0">
              <a:effectLst/>
            </a:endParaRPr>
          </a:p>
          <a:p>
            <a:r>
              <a:rPr lang="en-US" dirty="0">
                <a:effectLst/>
              </a:rPr>
              <a:t>Mediating Factors</a:t>
            </a:r>
          </a:p>
          <a:p>
            <a:pPr lvl="1"/>
            <a:r>
              <a:rPr lang="en-US" dirty="0">
                <a:effectLst/>
              </a:rPr>
              <a:t>Retirement of previous faculty (formerly at least 3 adjunct; now only 1 adjunct)</a:t>
            </a:r>
          </a:p>
          <a:p>
            <a:pPr lvl="2"/>
            <a:r>
              <a:rPr lang="en-US" dirty="0">
                <a:effectLst/>
              </a:rPr>
              <a:t>HMSV program was almost discontinued at College</a:t>
            </a:r>
          </a:p>
          <a:p>
            <a:pPr lvl="1"/>
            <a:r>
              <a:rPr lang="en-US" dirty="0">
                <a:effectLst/>
              </a:rPr>
              <a:t>Changes in profession</a:t>
            </a:r>
          </a:p>
          <a:p>
            <a:pPr lvl="1"/>
            <a:r>
              <a:rPr lang="en-US" dirty="0">
                <a:effectLst/>
              </a:rPr>
              <a:t>Pandemic</a:t>
            </a:r>
          </a:p>
          <a:p>
            <a:pPr lvl="1"/>
            <a:r>
              <a:rPr lang="en-US" dirty="0">
                <a:effectLst/>
              </a:rPr>
              <a:t>Departmental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0498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lant growing in a concrete crack">
            <a:extLst>
              <a:ext uri="{FF2B5EF4-FFF2-40B4-BE49-F238E27FC236}">
                <a16:creationId xmlns:a16="http://schemas.microsoft.com/office/drawing/2014/main" id="{7B0BB90F-7CC4-1CD3-ADE9-6B66085D796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5" r="20600" b="-4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04930B0-0DCC-4D81-937F-8F847DDE5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en-US" dirty="0"/>
              <a:t>Going Forward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64BE0-0133-4D6D-BE14-1F0003287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/>
              <a:t>Plans to grow HMSV program:</a:t>
            </a:r>
          </a:p>
          <a:p>
            <a:pPr lvl="1"/>
            <a:r>
              <a:rPr lang="en-US"/>
              <a:t>Certificate to be finalized at CA State Chancellor level</a:t>
            </a:r>
          </a:p>
          <a:p>
            <a:pPr lvl="1"/>
            <a:r>
              <a:rPr lang="en-US"/>
              <a:t>Outreach</a:t>
            </a:r>
          </a:p>
          <a:p>
            <a:pPr lvl="2"/>
            <a:r>
              <a:rPr lang="en-US"/>
              <a:t>Dual Enrollment</a:t>
            </a:r>
          </a:p>
          <a:p>
            <a:pPr lvl="1"/>
            <a:r>
              <a:rPr lang="en-US"/>
              <a:t>Collaborate with local CBOs and social welfare agencies</a:t>
            </a:r>
          </a:p>
          <a:p>
            <a:pPr lvl="2"/>
            <a:r>
              <a:rPr lang="en-US"/>
              <a:t>FYSI and ROSE Committee: Foster/Former Foster Youth</a:t>
            </a:r>
          </a:p>
          <a:p>
            <a:pPr lvl="2"/>
            <a:r>
              <a:rPr lang="en-US"/>
              <a:t>San Mateo Child and Family Services</a:t>
            </a:r>
          </a:p>
          <a:p>
            <a:pPr lvl="2"/>
            <a:r>
              <a:rPr lang="en-US"/>
              <a:t>EHD/Inclusion Certificate</a:t>
            </a:r>
          </a:p>
          <a:p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rgbClr val="404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5338867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172</TotalTime>
  <Words>398</Words>
  <Application>Microsoft Office PowerPoint</Application>
  <PresentationFormat>Widescreen</PresentationFormat>
  <Paragraphs>55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Facet</vt:lpstr>
      <vt:lpstr>Human Services (HMSV) Program</vt:lpstr>
      <vt:lpstr>Mission</vt:lpstr>
      <vt:lpstr>Courses &amp; Certificate of Achievement</vt:lpstr>
      <vt:lpstr>Program Learning Outcomes</vt:lpstr>
      <vt:lpstr>Current State of HMSV Program</vt:lpstr>
      <vt:lpstr>Going Forward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Services (HMSV) Program</dc:title>
  <dc:creator>Santos, Sarita</dc:creator>
  <cp:lastModifiedBy>Santos, Sarita</cp:lastModifiedBy>
  <cp:revision>27</cp:revision>
  <dcterms:created xsi:type="dcterms:W3CDTF">2024-03-10T03:01:58Z</dcterms:created>
  <dcterms:modified xsi:type="dcterms:W3CDTF">2024-04-10T02:13:40Z</dcterms:modified>
</cp:coreProperties>
</file>