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dd5129da0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dd5129da0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d5129da0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d5129da0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d5129da0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d5129da0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d5129da0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dd5129da0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d5129da0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d5129da0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d5129da0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d5129da0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i="1"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4297650" y="4934650"/>
            <a:ext cx="548700" cy="20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IPC </a:t>
            </a:r>
            <a:r>
              <a:rPr lang="en"/>
              <a:t>Achievements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2023 - 2024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1190100" y="20922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Program Reviews</a:t>
            </a:r>
            <a:endParaRPr sz="2400"/>
          </a:p>
        </p:txBody>
      </p:sp>
      <p:sp>
        <p:nvSpPr>
          <p:cNvPr id="75" name="Google Shape;75;p14"/>
          <p:cNvSpPr/>
          <p:nvPr/>
        </p:nvSpPr>
        <p:spPr>
          <a:xfrm>
            <a:off x="1289900" y="1146575"/>
            <a:ext cx="6886800" cy="2450700"/>
          </a:xfrm>
          <a:prstGeom prst="rect">
            <a:avLst/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1318575" y="1261250"/>
            <a:ext cx="62991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Provided feedback on 13 program reviews!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Approved new rubric for Library and Learning Center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First time organizing groups beforehand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Lessons learned:</a:t>
            </a:r>
            <a:endParaRPr sz="1700">
              <a:solidFill>
                <a:schemeClr val="l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Don’t add folks to groups the day of</a:t>
            </a:r>
            <a:endParaRPr sz="1700">
              <a:solidFill>
                <a:schemeClr val="l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Organize groups earlier</a:t>
            </a:r>
            <a:endParaRPr sz="1700">
              <a:solidFill>
                <a:schemeClr val="l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Have </a:t>
            </a:r>
            <a:r>
              <a:rPr lang="en" sz="1700">
                <a:solidFill>
                  <a:schemeClr val="lt1"/>
                </a:solidFill>
              </a:rPr>
              <a:t>orientation</a:t>
            </a:r>
            <a:r>
              <a:rPr lang="en" sz="1700">
                <a:solidFill>
                  <a:schemeClr val="lt1"/>
                </a:solidFill>
              </a:rPr>
              <a:t> at the </a:t>
            </a:r>
            <a:r>
              <a:rPr lang="en" sz="1700">
                <a:solidFill>
                  <a:schemeClr val="lt1"/>
                </a:solidFill>
              </a:rPr>
              <a:t>beginning</a:t>
            </a:r>
            <a:r>
              <a:rPr lang="en" sz="1700">
                <a:solidFill>
                  <a:schemeClr val="lt1"/>
                </a:solidFill>
              </a:rPr>
              <a:t> of the semester on how to give feedback to program reviews</a:t>
            </a:r>
            <a:endParaRPr sz="1700">
              <a:solidFill>
                <a:schemeClr val="lt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1190100" y="20922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Program Review Presentations</a:t>
            </a:r>
            <a:endParaRPr sz="2400"/>
          </a:p>
        </p:txBody>
      </p:sp>
      <p:sp>
        <p:nvSpPr>
          <p:cNvPr id="82" name="Google Shape;82;p15"/>
          <p:cNvSpPr/>
          <p:nvPr/>
        </p:nvSpPr>
        <p:spPr>
          <a:xfrm>
            <a:off x="1289900" y="1146575"/>
            <a:ext cx="6886800" cy="2350500"/>
          </a:xfrm>
          <a:prstGeom prst="rect">
            <a:avLst/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396" y="1482200"/>
            <a:ext cx="5716372" cy="323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190100" y="20922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Reassigned Time Applications</a:t>
            </a:r>
            <a:endParaRPr sz="2400"/>
          </a:p>
        </p:txBody>
      </p:sp>
      <p:sp>
        <p:nvSpPr>
          <p:cNvPr id="89" name="Google Shape;89;p16"/>
          <p:cNvSpPr/>
          <p:nvPr/>
        </p:nvSpPr>
        <p:spPr>
          <a:xfrm>
            <a:off x="1289900" y="1146575"/>
            <a:ext cx="6886800" cy="2350500"/>
          </a:xfrm>
          <a:prstGeom prst="rect">
            <a:avLst/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1318575" y="1261250"/>
            <a:ext cx="62991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Provided </a:t>
            </a:r>
            <a:r>
              <a:rPr lang="en" sz="1700">
                <a:solidFill>
                  <a:schemeClr val="lt1"/>
                </a:solidFill>
              </a:rPr>
              <a:t>recommendations</a:t>
            </a:r>
            <a:r>
              <a:rPr lang="en" sz="1700">
                <a:solidFill>
                  <a:schemeClr val="lt1"/>
                </a:solidFill>
              </a:rPr>
              <a:t> on </a:t>
            </a:r>
            <a:r>
              <a:rPr b="1" lang="en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18</a:t>
            </a:r>
            <a:r>
              <a:rPr lang="en" sz="1700">
                <a:solidFill>
                  <a:schemeClr val="lt1"/>
                </a:solidFill>
              </a:rPr>
              <a:t> Reassigned Time Applications</a:t>
            </a:r>
            <a:endParaRPr sz="1700"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Plus two out of cycle revision requests</a:t>
            </a:r>
            <a:endParaRPr sz="1700">
              <a:solidFill>
                <a:schemeClr val="lt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525" y="2642072"/>
            <a:ext cx="3905551" cy="217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1190100" y="20922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Improved </a:t>
            </a:r>
            <a:r>
              <a:rPr lang="en" sz="2400"/>
              <a:t>Reassigned Time Process</a:t>
            </a:r>
            <a:endParaRPr sz="2400"/>
          </a:p>
        </p:txBody>
      </p:sp>
      <p:sp>
        <p:nvSpPr>
          <p:cNvPr id="97" name="Google Shape;97;p17"/>
          <p:cNvSpPr/>
          <p:nvPr/>
        </p:nvSpPr>
        <p:spPr>
          <a:xfrm>
            <a:off x="1289900" y="1146575"/>
            <a:ext cx="6886800" cy="2350500"/>
          </a:xfrm>
          <a:prstGeom prst="rect">
            <a:avLst/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1289900" y="1146575"/>
            <a:ext cx="68868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Improved communication with faculty, deans, and business office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Improved business processes with the help from the VPAS Office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Better planning on reassigned time and faculty load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Continue great collaboration with the Academic Senate</a:t>
            </a:r>
            <a:endParaRPr sz="1700">
              <a:solidFill>
                <a:schemeClr val="lt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1190100" y="209225"/>
            <a:ext cx="6763800" cy="5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And More!</a:t>
            </a:r>
            <a:endParaRPr sz="2400"/>
          </a:p>
        </p:txBody>
      </p:sp>
      <p:sp>
        <p:nvSpPr>
          <p:cNvPr id="104" name="Google Shape;104;p18"/>
          <p:cNvSpPr/>
          <p:nvPr/>
        </p:nvSpPr>
        <p:spPr>
          <a:xfrm>
            <a:off x="1289900" y="1146575"/>
            <a:ext cx="6886800" cy="3187200"/>
          </a:xfrm>
          <a:prstGeom prst="rect">
            <a:avLst/>
          </a:prstGeom>
          <a:solidFill>
            <a:srgbClr val="00B2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1318575" y="1261250"/>
            <a:ext cx="62991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Dual Enrollment Faculty Handbook/Student Handbook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AB1705 Update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Professional Development Plan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Technology Plan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Distance Education Plan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UMOJA Updates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MESA Updates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Course Modalities and Success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Faculty Teaching and Learning update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SLO and PLO Assessment Plan Update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Curriculum and State </a:t>
            </a:r>
            <a:r>
              <a:rPr lang="en" sz="1700">
                <a:solidFill>
                  <a:schemeClr val="lt1"/>
                </a:solidFill>
              </a:rPr>
              <a:t>Initiatives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