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334" r:id="rId6"/>
    <p:sldId id="335" r:id="rId7"/>
    <p:sldId id="329" r:id="rId8"/>
    <p:sldId id="361" r:id="rId9"/>
    <p:sldId id="337" r:id="rId10"/>
    <p:sldId id="376" r:id="rId11"/>
    <p:sldId id="382" r:id="rId12"/>
    <p:sldId id="373" r:id="rId13"/>
    <p:sldId id="333" r:id="rId14"/>
    <p:sldId id="377" r:id="rId15"/>
    <p:sldId id="379" r:id="rId16"/>
    <p:sldId id="35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2"/>
  </p:normalViewPr>
  <p:slideViewPr>
    <p:cSldViewPr snapToGrid="0">
      <p:cViewPr varScale="1">
        <p:scale>
          <a:sx n="118" d="100"/>
          <a:sy n="118" d="100"/>
        </p:scale>
        <p:origin x="90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3/1/24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3/1/24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0EF27-1900-472B-B1D5-4FBEA200263F}" type="slidenum">
              <a:rPr lang="en-US" smtClean="0"/>
              <a:t>1</a:t>
            </a:fld>
            <a:endParaRPr lang="en-US"/>
          </a:p>
        </p:txBody>
      </p:sp>
    </p:spTree>
    <p:extLst>
      <p:ext uri="{BB962C8B-B14F-4D97-AF65-F5344CB8AC3E}">
        <p14:creationId xmlns:p14="http://schemas.microsoft.com/office/powerpoint/2010/main" val="176635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cs typeface="Calibri"/>
              </a:rPr>
              <a:t>Mission Statement:</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rPr>
              <a:t>The Kinesiology, Athletics, and Dance (KAD) Division is committed to fostering a learning-centered environment, ensuring equitable access for a diverse community of students. The KAD Division is positioned to provide a range of academic programming and workforce preparation that meets today’s industry standards. While the KAD Division adheres to all institutional planning initiatives and priorities, KAD faculty, staff, and administration will continue to challenge itself on becoming the preeminent instructional pathway to success for its students and student athletes. </a:t>
            </a:r>
            <a:endParaRPr lang="en-US" sz="1200" b="1">
              <a:latin typeface="Garamond" panose="02020404030301010803" pitchFamily="18" charset="0"/>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360709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cs typeface="Calibri"/>
              </a:rPr>
              <a:t>Mission Statement:</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rPr>
              <a:t>The Kinesiology, Athletics, and Dance (KAD) Division is committed to fostering a learning-centered environment, ensuring equitable access for a diverse community of students. The KAD Division is positioned to provide a range of academic programming and workforce preparation that meets today’s industry standards. While the KAD Division adheres to all institutional planning initiatives and priorities, KAD faculty, staff, and administration will continue to challenge itself on becoming the preeminent instructional pathway to success for its students and student athletes. </a:t>
            </a:r>
            <a:endParaRPr lang="en-US" sz="1200" b="1">
              <a:latin typeface="Garamond" panose="02020404030301010803" pitchFamily="18" charset="0"/>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198666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cs typeface="Calibri"/>
              </a:rPr>
              <a:t>Mission Statement:</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rPr>
              <a:t>The Kinesiology, Athletics, and Dance (KAD) Division is committed to fostering a learning-centered environment, ensuring equitable access for a diverse community of students. The KAD Division is positioned to provide a range of academic programming and workforce preparation that meets today’s industry standards. While the KAD Division adheres to all institutional planning initiatives and priorities, KAD faculty, staff, and administration will continue to challenge itself on becoming the preeminent instructional pathway to success for its students and student athletes. </a:t>
            </a:r>
            <a:endParaRPr lang="en-US" sz="1200" b="1">
              <a:latin typeface="Garamond" panose="02020404030301010803" pitchFamily="18" charset="0"/>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12</a:t>
            </a:fld>
            <a:endParaRPr lang="en-US"/>
          </a:p>
        </p:txBody>
      </p:sp>
    </p:spTree>
    <p:extLst>
      <p:ext uri="{BB962C8B-B14F-4D97-AF65-F5344CB8AC3E}">
        <p14:creationId xmlns:p14="http://schemas.microsoft.com/office/powerpoint/2010/main" val="81722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13</a:t>
            </a:fld>
            <a:endParaRPr lang="en-US"/>
          </a:p>
        </p:txBody>
      </p:sp>
    </p:spTree>
    <p:extLst>
      <p:ext uri="{BB962C8B-B14F-4D97-AF65-F5344CB8AC3E}">
        <p14:creationId xmlns:p14="http://schemas.microsoft.com/office/powerpoint/2010/main" val="35927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931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39399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Who Are We Serving:</a:t>
            </a:r>
          </a:p>
          <a:p>
            <a:r>
              <a:rPr lang="en-US" u="none"/>
              <a:t>Data from the last 5 years consistently reports that 60% of our Total Unduplicated headcount are Female, between 18-22 years of age.</a:t>
            </a:r>
          </a:p>
          <a:p>
            <a:endParaRPr lang="en-US" u="none"/>
          </a:p>
          <a:p>
            <a:r>
              <a:rPr lang="en-US" u="none"/>
              <a:t>48% of KAD self-identify racially and ethnically – 28% as LATINX, 15% ANNAPISI, 5% BIPOC population</a:t>
            </a:r>
          </a:p>
          <a:p>
            <a:endParaRPr lang="en-US" sz="1200" u="sng"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Enrollment: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63% identified as female students even with less female sports. Not typical in athletic departments. We have an opportunity to set a new standards and create programming to serve those athletes / students with additional staffing</a:t>
            </a:r>
            <a:r>
              <a:rPr lang="en-US"/>
              <a:t>==&gt; supporting the foundations of our programming and revitalizing sports.</a:t>
            </a:r>
            <a:endParaRPr lang="en-US" sz="1200" kern="1200">
              <a:solidFill>
                <a:schemeClr val="tx1"/>
              </a:solidFill>
              <a:effectLst/>
              <a:latin typeface="+mn-lt"/>
              <a:cs typeface="Calibri"/>
            </a:endParaRPr>
          </a:p>
          <a:p>
            <a:r>
              <a:rPr lang="en-US">
                <a:cs typeface="Calibri"/>
              </a:rPr>
              <a:t> </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Race/Ethnicity: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 enrollment dips, KAD consistently serves Nearly 50% Latinx students and nearly a quarter Black/African American students.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Percentage of under 18 students has increased since 15-16 from 10% to 15%. Changing the trajectory from lifelong learners to demographic of students trying to matriculate or perhaps go on to four year schools with athletic scholarships. Need to have those resources for them, such as </a:t>
            </a:r>
            <a:r>
              <a:rPr lang="en-US"/>
              <a:t>PSCs, Sports Information Directors, to go along the dedicated faculty and staff </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67312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Who Are We Serving:</a:t>
            </a:r>
          </a:p>
          <a:p>
            <a:r>
              <a:rPr lang="en-US" u="none"/>
              <a:t>Data from the last 5 years consistently reports that 60% of our Total Unduplicated headcount are Female, between 18-22 years of age.</a:t>
            </a:r>
          </a:p>
          <a:p>
            <a:endParaRPr lang="en-US" u="none"/>
          </a:p>
          <a:p>
            <a:r>
              <a:rPr lang="en-US" u="none"/>
              <a:t>48% of KAD self-identify racially and ethnically – 28% as LATINX, 15% ANNAPISI, 5% BIPOC population</a:t>
            </a:r>
          </a:p>
          <a:p>
            <a:endParaRPr lang="en-US" sz="1200" u="sng"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Enrollment: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63% identified as female students even with less female sports. Not typical in athletic departments. We have an opportunity to set a new standards and create programming to serve those athletes / students with additional staffing</a:t>
            </a:r>
            <a:r>
              <a:rPr lang="en-US"/>
              <a:t>==&gt; supporting the foundations of our programming and revitalizing sports.</a:t>
            </a:r>
            <a:endParaRPr lang="en-US" sz="1200" kern="1200">
              <a:solidFill>
                <a:schemeClr val="tx1"/>
              </a:solidFill>
              <a:effectLst/>
              <a:latin typeface="+mn-lt"/>
              <a:cs typeface="Calibri"/>
            </a:endParaRPr>
          </a:p>
          <a:p>
            <a:r>
              <a:rPr lang="en-US">
                <a:cs typeface="Calibri"/>
              </a:rPr>
              <a:t> </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Race/Ethnicity: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 enrollment dips, KAD consistently serves Nearly 50% Latinx students and nearly a quarter Black/African American students.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Percentage of under 18 students has increased since 15-16 from 10% to 15%. Changing the trajectory from lifelong learners to demographic of students trying to matriculate or perhaps go on to four year schools with athletic scholarships. Need to have those resources for them, such as </a:t>
            </a:r>
            <a:r>
              <a:rPr lang="en-US"/>
              <a:t>PSCs, Sports Information Directors, to go along the dedicated faculty and staff </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67312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211023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cs typeface="Calibri"/>
              </a:rPr>
              <a:t>Mission Statement:</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rPr>
              <a:t>The Kinesiology, Athletics, and Dance (KAD) Division is committed to fostering a learning-centered environment, ensuring equitable access for a diverse community of students. The KAD Division is positioned to provide a range of academic programming and workforce preparation that meets today’s industry standards. While the KAD Division adheres to all institutional planning initiatives and priorities, KAD faculty, staff, and administration will continue to challenge itself on becoming the preeminent instructional pathway to success for its students and student athletes. </a:t>
            </a:r>
            <a:endParaRPr lang="en-US" sz="1200" b="1">
              <a:latin typeface="Garamond" panose="02020404030301010803" pitchFamily="18" charset="0"/>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375748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cs typeface="Calibri"/>
              </a:rPr>
              <a:t>Mission Statement:</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rPr>
              <a:t>The Kinesiology, Athletics, and Dance (KAD) Division is committed to fostering a learning-centered environment, ensuring equitable access for a diverse community of students. The KAD Division is positioned to provide a range of academic programming and workforce preparation that meets today’s industry standards. While the KAD Division adheres to all institutional planning initiatives and priorities, KAD faculty, staff, and administration will continue to challenge itself on becoming the preeminent instructional pathway to success for its students and student athletes. </a:t>
            </a:r>
            <a:endParaRPr lang="en-US" sz="1200" b="1">
              <a:latin typeface="Garamond" panose="02020404030301010803" pitchFamily="18" charset="0"/>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357732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424247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012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880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1558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18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534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798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0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675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843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954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123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13540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975" y="4147536"/>
            <a:ext cx="11252199" cy="938719"/>
          </a:xfrm>
          <a:prstGeom prst="rect">
            <a:avLst/>
          </a:prstGeom>
          <a:noFill/>
        </p:spPr>
        <p:txBody>
          <a:bodyPr wrap="square" lIns="91440" tIns="45720" rIns="91440" bIns="45720" rtlCol="0" anchor="t">
            <a:spAutoFit/>
          </a:bodyPr>
          <a:lstStyle/>
          <a:p>
            <a:endParaRPr lang="en-US" sz="5500" b="1">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8" name="TextBox 7">
            <a:extLst>
              <a:ext uri="{FF2B5EF4-FFF2-40B4-BE49-F238E27FC236}">
                <a16:creationId xmlns:a16="http://schemas.microsoft.com/office/drawing/2014/main" id="{CED26B12-0F61-4F71-BA2F-2AC9680C93C9}"/>
              </a:ext>
            </a:extLst>
          </p:cNvPr>
          <p:cNvSpPr txBox="1"/>
          <p:nvPr/>
        </p:nvSpPr>
        <p:spPr>
          <a:xfrm>
            <a:off x="800579" y="5086255"/>
            <a:ext cx="11252199" cy="461665"/>
          </a:xfrm>
          <a:prstGeom prst="rect">
            <a:avLst/>
          </a:prstGeom>
          <a:noFill/>
        </p:spPr>
        <p:txBody>
          <a:bodyPr wrap="square" lIns="91440" tIns="45720" rIns="91440" bIns="45720" rtlCol="0" anchor="t">
            <a:spAutoFit/>
          </a:bodyPr>
          <a:lstStyle/>
          <a:p>
            <a:pPr algn="ctr"/>
            <a:r>
              <a:rPr lang="en-US" sz="2400" b="1" dirty="0">
                <a:solidFill>
                  <a:schemeClr val="accent6">
                    <a:lumMod val="50000"/>
                  </a:schemeClr>
                </a:solidFill>
              </a:rPr>
              <a:t>Kinesiology, Athletics, &amp; Dance Division</a:t>
            </a:r>
          </a:p>
        </p:txBody>
      </p:sp>
      <p:sp>
        <p:nvSpPr>
          <p:cNvPr id="10" name="TextBox 9">
            <a:extLst>
              <a:ext uri="{FF2B5EF4-FFF2-40B4-BE49-F238E27FC236}">
                <a16:creationId xmlns:a16="http://schemas.microsoft.com/office/drawing/2014/main" id="{AB432A39-691F-4E1E-872A-4E05A021166B}"/>
              </a:ext>
            </a:extLst>
          </p:cNvPr>
          <p:cNvSpPr txBox="1"/>
          <p:nvPr/>
        </p:nvSpPr>
        <p:spPr>
          <a:xfrm>
            <a:off x="588070" y="3719310"/>
            <a:ext cx="11252199" cy="830997"/>
          </a:xfrm>
          <a:prstGeom prst="rect">
            <a:avLst/>
          </a:prstGeom>
          <a:noFill/>
        </p:spPr>
        <p:txBody>
          <a:bodyPr wrap="square" lIns="91440" tIns="45720" rIns="91440" bIns="45720" rtlCol="0" anchor="t">
            <a:spAutoFit/>
          </a:bodyPr>
          <a:lstStyle/>
          <a:p>
            <a:pPr algn="ctr"/>
            <a:r>
              <a:rPr lang="en-US" sz="2400" b="1" spc="600" dirty="0"/>
              <a:t>Comprehensive Program Review </a:t>
            </a:r>
          </a:p>
          <a:p>
            <a:pPr algn="ctr"/>
            <a:r>
              <a:rPr lang="en-US" sz="2400" b="1" spc="600"/>
              <a:t>23/24 </a:t>
            </a:r>
            <a:r>
              <a:rPr lang="en-US" sz="2400" b="1" spc="600" dirty="0"/>
              <a:t>Presentation</a:t>
            </a:r>
          </a:p>
        </p:txBody>
      </p:sp>
      <p:pic>
        <p:nvPicPr>
          <p:cNvPr id="3" name="Picture 3" descr="Logo&#10;&#10;Description automatically generated">
            <a:extLst>
              <a:ext uri="{FF2B5EF4-FFF2-40B4-BE49-F238E27FC236}">
                <a16:creationId xmlns:a16="http://schemas.microsoft.com/office/drawing/2014/main" id="{3512860E-6A01-EE2D-0936-58D99DE8F44D}"/>
              </a:ext>
            </a:extLst>
          </p:cNvPr>
          <p:cNvPicPr>
            <a:picLocks noChangeAspect="1"/>
          </p:cNvPicPr>
          <p:nvPr/>
        </p:nvPicPr>
        <p:blipFill>
          <a:blip r:embed="rId3"/>
          <a:stretch>
            <a:fillRect/>
          </a:stretch>
        </p:blipFill>
        <p:spPr>
          <a:xfrm>
            <a:off x="4291887" y="643294"/>
            <a:ext cx="4351518" cy="2669998"/>
          </a:xfrm>
          <a:prstGeom prst="rect">
            <a:avLst/>
          </a:prstGeom>
        </p:spPr>
      </p:pic>
      <p:sp>
        <p:nvSpPr>
          <p:cNvPr id="4" name="TextBox 3">
            <a:extLst>
              <a:ext uri="{FF2B5EF4-FFF2-40B4-BE49-F238E27FC236}">
                <a16:creationId xmlns:a16="http://schemas.microsoft.com/office/drawing/2014/main" id="{4C6220AC-5EFF-AC76-BD81-AA394EFCDE00}"/>
              </a:ext>
            </a:extLst>
          </p:cNvPr>
          <p:cNvSpPr txBox="1"/>
          <p:nvPr/>
        </p:nvSpPr>
        <p:spPr>
          <a:xfrm>
            <a:off x="10519794" y="6473429"/>
            <a:ext cx="1176348" cy="276999"/>
          </a:xfrm>
          <a:prstGeom prst="rect">
            <a:avLst/>
          </a:prstGeom>
          <a:noFill/>
        </p:spPr>
        <p:txBody>
          <a:bodyPr wrap="none" rtlCol="0">
            <a:spAutoFit/>
          </a:bodyPr>
          <a:lstStyle/>
          <a:p>
            <a:r>
              <a:rPr lang="en-US" sz="1200" b="1" dirty="0"/>
              <a:t>March 15, 2024</a:t>
            </a: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200" dirty="0">
                <a:cs typeface="Calibri"/>
              </a:rPr>
              <a:t>Our Classes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719992" y="1328077"/>
            <a:ext cx="10752015" cy="4785825"/>
          </a:xfrm>
        </p:spPr>
        <p:txBody>
          <a:bodyPr vert="horz" lIns="91440" tIns="45720" rIns="91440" bIns="45720" rtlCol="0" anchor="t">
            <a:normAutofit/>
          </a:bodyPr>
          <a:lstStyle/>
          <a:p>
            <a:pPr marL="0" indent="0">
              <a:buNone/>
            </a:pPr>
            <a:endParaRPr lang="en-US" sz="3200" b="1" dirty="0">
              <a:ea typeface="Calibri"/>
              <a:cs typeface="Calibri" panose="020F0502020204030204"/>
            </a:endParaRPr>
          </a:p>
          <a:p>
            <a:pPr marL="0" indent="0" algn="ctr">
              <a:buNone/>
            </a:pPr>
            <a:r>
              <a:rPr lang="en-US" sz="2900" b="1" dirty="0">
                <a:effectLst/>
              </a:rPr>
              <a:t>AB 928 is a legislative act known as the Student Transfer Achievement Reform Act, which supports the </a:t>
            </a:r>
            <a:r>
              <a:rPr lang="en-US" sz="2900" b="1" dirty="0" err="1">
                <a:effectLst/>
              </a:rPr>
              <a:t>CalGETC</a:t>
            </a:r>
            <a:r>
              <a:rPr lang="en-US" sz="2900" b="1" dirty="0">
                <a:effectLst/>
              </a:rPr>
              <a:t> program and will become effective in fall 2025</a:t>
            </a:r>
            <a:r>
              <a:rPr lang="en-US" sz="2900" dirty="0">
                <a:effectLst/>
              </a:rPr>
              <a:t>. </a:t>
            </a:r>
          </a:p>
          <a:p>
            <a:pPr lvl="1"/>
            <a:endParaRPr lang="en-US" sz="2200" dirty="0">
              <a:effectLst/>
            </a:endParaRPr>
          </a:p>
          <a:p>
            <a:pPr lvl="1"/>
            <a:r>
              <a:rPr lang="en-US" sz="2200" dirty="0">
                <a:effectLst/>
              </a:rPr>
              <a:t>One of the major changes brought by AB 928 is the removal of Area E (Lifelong Learning and Self-Development) from the general education requirements for CSUs. This change could have significant consequences for the KAD division as many of its course offerings fall under Area E. While we are uncertain about how AB 928 will affect the division, we believe that there is cause for concern. Therefore, we are seeking support from the college and district to address this statewide issue. </a:t>
            </a:r>
            <a:endParaRPr lang="en-US" sz="2200" dirty="0"/>
          </a:p>
          <a:p>
            <a:pPr>
              <a:lnSpc>
                <a:spcPct val="107000"/>
              </a:lnSpc>
              <a:spcBef>
                <a:spcPts val="0"/>
              </a:spcBef>
              <a:buClr>
                <a:srgbClr val="222222"/>
              </a:buClr>
            </a:pPr>
            <a:endParaRPr lang="en-US" sz="2200" dirty="0">
              <a:effectLst/>
              <a:ea typeface="Calibri" panose="020F0502020204030204" pitchFamily="34" charset="0"/>
              <a:cs typeface="Arial Bold" panose="020B0704020202020204" pitchFamily="34" charset="0"/>
            </a:endParaRPr>
          </a:p>
          <a:p>
            <a:pPr marL="0" indent="0">
              <a:buNone/>
            </a:pPr>
            <a:endParaRPr lang="en-US" sz="3200" b="1" dirty="0">
              <a:ea typeface="+mn-lt"/>
              <a:cs typeface="+mn-lt"/>
            </a:endParaRPr>
          </a:p>
          <a:p>
            <a:endParaRPr lang="en-US" sz="3200" b="1" dirty="0">
              <a:ea typeface="Calibri"/>
              <a:cs typeface="Calibri"/>
            </a:endParaRPr>
          </a:p>
          <a:p>
            <a:endParaRPr lang="en-US" sz="3200" b="1" dirty="0">
              <a:ea typeface="Calibri"/>
              <a:cs typeface="Calibri"/>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17294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1" y="263317"/>
            <a:ext cx="11458296" cy="109946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indent="0" algn="ctr">
              <a:lnSpc>
                <a:spcPct val="107000"/>
              </a:lnSpc>
              <a:spcBef>
                <a:spcPts val="0"/>
              </a:spcBef>
              <a:buClr>
                <a:srgbClr val="222222"/>
              </a:buClr>
              <a:buNone/>
            </a:pPr>
            <a:r>
              <a:rPr lang="en-US" sz="3200" b="1" dirty="0">
                <a:effectLst/>
              </a:rPr>
              <a:t>To Keep up and Maintain…Solutions are Required</a:t>
            </a:r>
            <a:endParaRPr lang="en-US" sz="3200" b="1" dirty="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1" y="1315185"/>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719992" y="1328077"/>
            <a:ext cx="10752015" cy="4785825"/>
          </a:xfrm>
        </p:spPr>
        <p:txBody>
          <a:bodyPr vert="horz" lIns="91440" tIns="45720" rIns="91440" bIns="45720" rtlCol="0" anchor="t">
            <a:normAutofit fontScale="92500" lnSpcReduction="20000"/>
          </a:bodyPr>
          <a:lstStyle/>
          <a:p>
            <a:pPr marL="0" indent="0" algn="ctr">
              <a:lnSpc>
                <a:spcPct val="107000"/>
              </a:lnSpc>
              <a:spcBef>
                <a:spcPts val="0"/>
              </a:spcBef>
              <a:buClr>
                <a:srgbClr val="222222"/>
              </a:buClr>
              <a:buNone/>
            </a:pPr>
            <a:endParaRPr lang="en-US" sz="2200" dirty="0">
              <a:effectLst/>
            </a:endParaRPr>
          </a:p>
          <a:p>
            <a:pPr marL="457200" lvl="1" indent="0" algn="ctr">
              <a:lnSpc>
                <a:spcPct val="107000"/>
              </a:lnSpc>
              <a:spcBef>
                <a:spcPts val="0"/>
              </a:spcBef>
              <a:buClr>
                <a:srgbClr val="222222"/>
              </a:buClr>
              <a:buNone/>
            </a:pPr>
            <a:r>
              <a:rPr lang="en-US" sz="2200" dirty="0">
                <a:effectLst/>
              </a:rPr>
              <a:t>	</a:t>
            </a:r>
            <a:r>
              <a:rPr lang="en-US" dirty="0">
                <a:effectLst/>
              </a:rPr>
              <a:t>KAD </a:t>
            </a:r>
            <a:r>
              <a:rPr lang="en-US" sz="3600" b="1" dirty="0">
                <a:effectLst/>
              </a:rPr>
              <a:t>Staffing </a:t>
            </a:r>
            <a:r>
              <a:rPr lang="en-US" sz="2800" dirty="0">
                <a:effectLst/>
              </a:rPr>
              <a:t>requests</a:t>
            </a:r>
            <a:endParaRPr lang="en-US" dirty="0">
              <a:effectLst/>
            </a:endParaRPr>
          </a:p>
          <a:p>
            <a:pPr lvl="2">
              <a:lnSpc>
                <a:spcPct val="107000"/>
              </a:lnSpc>
              <a:spcBef>
                <a:spcPts val="0"/>
              </a:spcBef>
              <a:buClr>
                <a:srgbClr val="222222"/>
              </a:buClr>
            </a:pPr>
            <a:r>
              <a:rPr lang="en-US" sz="2400" dirty="0">
                <a:ea typeface="+mn-lt"/>
                <a:cs typeface="+mn-lt"/>
              </a:rPr>
              <a:t>Instructional Aide II</a:t>
            </a:r>
          </a:p>
          <a:p>
            <a:pPr lvl="2">
              <a:lnSpc>
                <a:spcPct val="107000"/>
              </a:lnSpc>
              <a:spcBef>
                <a:spcPts val="0"/>
              </a:spcBef>
              <a:buClr>
                <a:srgbClr val="222222"/>
              </a:buClr>
            </a:pPr>
            <a:r>
              <a:rPr lang="en-US" sz="2400" dirty="0"/>
              <a:t>Sports Information Director</a:t>
            </a:r>
            <a:endParaRPr lang="en-US" sz="2400" dirty="0">
              <a:cs typeface="Calibri"/>
            </a:endParaRPr>
          </a:p>
          <a:p>
            <a:pPr lvl="2">
              <a:lnSpc>
                <a:spcPct val="107000"/>
              </a:lnSpc>
              <a:spcBef>
                <a:spcPts val="0"/>
              </a:spcBef>
              <a:buClr>
                <a:srgbClr val="222222"/>
              </a:buClr>
            </a:pPr>
            <a:r>
              <a:rPr lang="en-US" sz="2400" dirty="0"/>
              <a:t>Program Services Coordinator	</a:t>
            </a:r>
          </a:p>
          <a:p>
            <a:pPr lvl="2">
              <a:lnSpc>
                <a:spcPct val="107000"/>
              </a:lnSpc>
              <a:spcBef>
                <a:spcPts val="0"/>
              </a:spcBef>
              <a:buClr>
                <a:srgbClr val="222222"/>
              </a:buClr>
            </a:pPr>
            <a:r>
              <a:rPr lang="en-US" sz="2400" dirty="0"/>
              <a:t>Equipment Manager</a:t>
            </a:r>
          </a:p>
          <a:p>
            <a:pPr lvl="2">
              <a:lnSpc>
                <a:spcPct val="107000"/>
              </a:lnSpc>
              <a:spcBef>
                <a:spcPts val="0"/>
              </a:spcBef>
              <a:buClr>
                <a:srgbClr val="222222"/>
              </a:buClr>
            </a:pPr>
            <a:r>
              <a:rPr lang="en-US" sz="2400" dirty="0"/>
              <a:t>Assistant Coach Pay</a:t>
            </a:r>
          </a:p>
          <a:p>
            <a:pPr lvl="2">
              <a:lnSpc>
                <a:spcPct val="107000"/>
              </a:lnSpc>
              <a:spcBef>
                <a:spcPts val="0"/>
              </a:spcBef>
              <a:buClr>
                <a:srgbClr val="222222"/>
              </a:buClr>
            </a:pPr>
            <a:r>
              <a:rPr lang="en-US" sz="2400" dirty="0"/>
              <a:t>Faculty Hires </a:t>
            </a:r>
          </a:p>
          <a:p>
            <a:pPr marL="457200" lvl="1" indent="0">
              <a:lnSpc>
                <a:spcPct val="107000"/>
              </a:lnSpc>
              <a:spcBef>
                <a:spcPts val="0"/>
              </a:spcBef>
              <a:buClr>
                <a:srgbClr val="222222"/>
              </a:buClr>
              <a:buNone/>
            </a:pPr>
            <a:r>
              <a:rPr lang="en-US" sz="2200" b="1" dirty="0"/>
              <a:t>	</a:t>
            </a:r>
          </a:p>
          <a:p>
            <a:pPr marL="457200" lvl="1" indent="0" algn="ctr">
              <a:lnSpc>
                <a:spcPct val="107000"/>
              </a:lnSpc>
              <a:spcBef>
                <a:spcPts val="0"/>
              </a:spcBef>
              <a:buClr>
                <a:srgbClr val="222222"/>
              </a:buClr>
              <a:buNone/>
            </a:pPr>
            <a:r>
              <a:rPr lang="en-US" sz="2200" b="1" dirty="0"/>
              <a:t>	</a:t>
            </a:r>
            <a:r>
              <a:rPr lang="en-US" sz="3600" b="1" dirty="0"/>
              <a:t>Gymnasium &amp; Pool Limitations</a:t>
            </a:r>
            <a:endParaRPr lang="en-US" sz="4400" b="1" dirty="0">
              <a:ea typeface="+mn-lt"/>
              <a:cs typeface="+mn-lt"/>
            </a:endParaRPr>
          </a:p>
          <a:p>
            <a:endParaRPr lang="en-US" sz="3200" b="1" dirty="0">
              <a:ea typeface="Calibri"/>
              <a:cs typeface="Calibri"/>
            </a:endParaRPr>
          </a:p>
          <a:p>
            <a:endParaRPr lang="en-US" sz="3200" b="1" dirty="0">
              <a:ea typeface="Calibri"/>
              <a:cs typeface="Calibri"/>
            </a:endParaRPr>
          </a:p>
          <a:p>
            <a:pPr marL="0" indent="0" algn="ctr">
              <a:buNone/>
            </a:pPr>
            <a:r>
              <a:rPr lang="en-US" sz="2600" i="1" dirty="0">
                <a:effectLst/>
              </a:rPr>
              <a:t>Goal #2 Review and strengthen KAD Division operations by evaluating resources, policies, and procedures to support programmatic growth. </a:t>
            </a:r>
            <a:endParaRPr lang="en-US" sz="2600" i="1" dirty="0"/>
          </a:p>
          <a:p>
            <a:endParaRPr lang="en-US" sz="3200" b="1" dirty="0">
              <a:ea typeface="Calibri"/>
              <a:cs typeface="Calibri"/>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80292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1676386"/>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indent="0" algn="ctr">
              <a:lnSpc>
                <a:spcPct val="107000"/>
              </a:lnSpc>
              <a:spcBef>
                <a:spcPts val="0"/>
              </a:spcBef>
              <a:buClr>
                <a:srgbClr val="222222"/>
              </a:buClr>
              <a:buNone/>
            </a:pPr>
            <a:r>
              <a:rPr lang="en-US" sz="3200" dirty="0">
                <a:effectLst/>
                <a:latin typeface="Roboto" panose="02000000000000000000" pitchFamily="2" charset="0"/>
              </a:rPr>
              <a:t>Fitness Professional Certificate of Achievement</a:t>
            </a:r>
            <a:endParaRPr lang="en-US" sz="3200" b="1" dirty="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1" y="1214225"/>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733704" y="1749151"/>
            <a:ext cx="10752015" cy="4785825"/>
          </a:xfrm>
        </p:spPr>
        <p:txBody>
          <a:bodyPr vert="horz" lIns="91440" tIns="45720" rIns="91440" bIns="45720" rtlCol="0" anchor="t">
            <a:normAutofit/>
          </a:bodyPr>
          <a:lstStyle/>
          <a:p>
            <a:pPr marL="457200" lvl="1" indent="0">
              <a:lnSpc>
                <a:spcPct val="107000"/>
              </a:lnSpc>
              <a:spcBef>
                <a:spcPts val="0"/>
              </a:spcBef>
              <a:buClr>
                <a:srgbClr val="222222"/>
              </a:buClr>
              <a:buNone/>
            </a:pPr>
            <a:endParaRPr lang="en-US" sz="3200" b="1" dirty="0">
              <a:ea typeface="Calibri"/>
              <a:cs typeface="Calibri" panose="020F0502020204030204"/>
            </a:endParaRPr>
          </a:p>
          <a:p>
            <a:pPr>
              <a:buFont typeface="Arial" panose="020B0604020202020204" pitchFamily="34" charset="0"/>
              <a:buChar char="•"/>
            </a:pPr>
            <a:r>
              <a:rPr lang="en-US" sz="2400" dirty="0">
                <a:effectLst/>
              </a:rPr>
              <a:t>Certification Program - Our division has discussed and had specific meetings to review the current core program of the existing (and currently banked) Fitness Professional Certificate of Achievement. </a:t>
            </a:r>
          </a:p>
          <a:p>
            <a:pPr>
              <a:buFont typeface="Arial" panose="020B0604020202020204" pitchFamily="34" charset="0"/>
              <a:buChar char="•"/>
            </a:pPr>
            <a:endParaRPr lang="en-US" sz="2400" dirty="0">
              <a:effectLst/>
            </a:endParaRPr>
          </a:p>
          <a:p>
            <a:pPr>
              <a:buFont typeface="Arial" panose="020B0604020202020204" pitchFamily="34" charset="0"/>
              <a:buChar char="•"/>
            </a:pPr>
            <a:r>
              <a:rPr lang="en-US" sz="2400" dirty="0">
                <a:effectLst/>
              </a:rPr>
              <a:t>This includes ensuring all course content addresses the knowledge base required of a certified professional. </a:t>
            </a:r>
          </a:p>
          <a:p>
            <a:pPr>
              <a:buFont typeface="Arial" panose="020B0604020202020204" pitchFamily="34" charset="0"/>
              <a:buChar char="•"/>
            </a:pPr>
            <a:endParaRPr lang="en-US" sz="2400" dirty="0">
              <a:effectLst/>
            </a:endParaRPr>
          </a:p>
          <a:p>
            <a:pPr>
              <a:buFont typeface="Arial" panose="020B0604020202020204" pitchFamily="34" charset="0"/>
              <a:buChar char="•"/>
            </a:pPr>
            <a:r>
              <a:rPr lang="en-US" sz="2400" dirty="0">
                <a:effectLst/>
              </a:rPr>
              <a:t>In collaboration with Community Fitness, we will offer hands-on experience as part of the program in the form of internships, mentorships, and/or paid student employment. </a:t>
            </a:r>
            <a:endParaRPr lang="en-US" sz="3600" dirty="0">
              <a:ea typeface="Calibri" panose="020F0502020204030204"/>
              <a:cs typeface="Calibri" panose="020F0502020204030204"/>
            </a:endParaRPr>
          </a:p>
        </p:txBody>
      </p:sp>
    </p:spTree>
    <p:extLst>
      <p:ext uri="{BB962C8B-B14F-4D97-AF65-F5344CB8AC3E}">
        <p14:creationId xmlns:p14="http://schemas.microsoft.com/office/powerpoint/2010/main" val="350973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36551"/>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Thank You / Any Questions?</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2" name="Picture 6" descr="A picture containing sky, building, outdoor&#10;&#10;Description automatically generated">
            <a:extLst>
              <a:ext uri="{FF2B5EF4-FFF2-40B4-BE49-F238E27FC236}">
                <a16:creationId xmlns:a16="http://schemas.microsoft.com/office/drawing/2014/main" id="{B7E64C40-519D-544B-95FD-947ED1028645}"/>
              </a:ext>
            </a:extLst>
          </p:cNvPr>
          <p:cNvPicPr>
            <a:picLocks noChangeAspect="1"/>
          </p:cNvPicPr>
          <p:nvPr/>
        </p:nvPicPr>
        <p:blipFill>
          <a:blip r:embed="rId3"/>
          <a:stretch>
            <a:fillRect/>
          </a:stretch>
        </p:blipFill>
        <p:spPr>
          <a:xfrm>
            <a:off x="364067" y="1854157"/>
            <a:ext cx="11396133" cy="3446017"/>
          </a:xfrm>
          <a:prstGeom prst="rect">
            <a:avLst/>
          </a:prstGeom>
        </p:spPr>
      </p:pic>
    </p:spTree>
    <p:extLst>
      <p:ext uri="{BB962C8B-B14F-4D97-AF65-F5344CB8AC3E}">
        <p14:creationId xmlns:p14="http://schemas.microsoft.com/office/powerpoint/2010/main" val="10944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200">
                <a:cs typeface="Calibri"/>
              </a:rPr>
              <a:t>Strategic Alignment</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497289" y="1036087"/>
            <a:ext cx="10752015" cy="4785825"/>
          </a:xfrm>
        </p:spPr>
        <p:txBody>
          <a:bodyPr vert="horz" lIns="91440" tIns="45720" rIns="91440" bIns="45720" rtlCol="0" anchor="t">
            <a:normAutofit/>
          </a:bodyPr>
          <a:lstStyle/>
          <a:p>
            <a:pPr marL="0" indent="0">
              <a:buNone/>
            </a:pPr>
            <a:r>
              <a:rPr lang="en-US" sz="1400" b="1" i="1" u="sng"/>
              <a:t>Federal / State mandates</a:t>
            </a:r>
            <a:r>
              <a:rPr lang="en-US" sz="1400"/>
              <a:t>:</a:t>
            </a:r>
          </a:p>
          <a:p>
            <a:r>
              <a:rPr lang="en-US" sz="1400"/>
              <a:t>Equity in Athletics Disclosure Act (EADA), R-4 Statement of Compliance /Title IX, California Community College Athletic Association (CCCAA)</a:t>
            </a:r>
            <a:endParaRPr lang="en-US" sz="1400">
              <a:cs typeface="Calibri" panose="020F0502020204030204"/>
            </a:endParaRPr>
          </a:p>
          <a:p>
            <a:pPr marL="0" indent="0">
              <a:buNone/>
            </a:pPr>
            <a:r>
              <a:rPr lang="en-US" sz="1400" b="1" i="1" u="sng"/>
              <a:t>SMCCCD Board Goals</a:t>
            </a:r>
            <a:r>
              <a:rPr lang="en-US" sz="1400"/>
              <a:t>:</a:t>
            </a:r>
            <a:endParaRPr lang="en-US" sz="1400">
              <a:ea typeface="Calibri"/>
              <a:cs typeface="Calibri"/>
            </a:endParaRPr>
          </a:p>
          <a:p>
            <a:pPr>
              <a:buFont typeface="+mj-lt"/>
              <a:buAutoNum type="arabicPeriod"/>
            </a:pPr>
            <a:r>
              <a:rPr lang="en-US" sz="1400" b="1" i="0">
                <a:effectLst/>
              </a:rPr>
              <a:t>Develop and Strengthen Educational Offerings, Interventions, and Support Programs that Increase Student Access &amp; Success</a:t>
            </a:r>
            <a:endParaRPr lang="en-US" sz="1400" b="1" i="0">
              <a:effectLst/>
              <a:ea typeface="Calibri"/>
              <a:cs typeface="Calibri"/>
            </a:endParaRPr>
          </a:p>
          <a:p>
            <a:pPr lvl="1"/>
            <a:r>
              <a:rPr lang="en-US" sz="1400" b="0" i="0">
                <a:effectLst/>
              </a:rPr>
              <a:t>Increase the number of students who utilize support services that enable them to stay in school and succeed.</a:t>
            </a:r>
            <a:endParaRPr lang="en-US">
              <a:ea typeface="Calibri"/>
              <a:cs typeface="Calibri"/>
            </a:endParaRPr>
          </a:p>
          <a:p>
            <a:pPr lvl="1"/>
            <a:r>
              <a:rPr lang="en-US" sz="1400" b="0" i="0">
                <a:effectLst/>
              </a:rPr>
              <a:t>Systematically evaluate the effectiveness of existing programs in all areas and develop, strengthen or eliminate programs to support student success.</a:t>
            </a:r>
            <a:endParaRPr lang="en-US" sz="1400" b="0" i="0">
              <a:effectLst/>
              <a:ea typeface="Calibri"/>
              <a:cs typeface="Calibri"/>
            </a:endParaRPr>
          </a:p>
          <a:p>
            <a:pPr>
              <a:buFont typeface="+mj-lt"/>
              <a:buAutoNum type="arabicPeriod"/>
            </a:pPr>
            <a:r>
              <a:rPr lang="en-US" sz="1400" b="1" i="0">
                <a:effectLst/>
              </a:rPr>
              <a:t>Establish And Expand Relationships With School Districts, 4-year College Partners, And Community-based Organizations To Increase Higher Education Attainment In San Mateo County</a:t>
            </a:r>
            <a:endParaRPr lang="en-US" sz="1400" b="1">
              <a:ea typeface="Calibri"/>
              <a:cs typeface="Calibri"/>
            </a:endParaRPr>
          </a:p>
          <a:p>
            <a:pPr lvl="1"/>
            <a:r>
              <a:rPr lang="en-US" sz="1400" b="0" i="0">
                <a:effectLst/>
              </a:rPr>
              <a:t>Expand student services, student clubs and learning communities for the benefit of all students but especially underrepresented or other at-risk students.</a:t>
            </a:r>
            <a:endParaRPr lang="en-US" sz="1400" b="0" i="0">
              <a:effectLst/>
              <a:ea typeface="Calibri"/>
              <a:cs typeface="Calibri"/>
            </a:endParaRPr>
          </a:p>
          <a:p>
            <a:pPr>
              <a:buFont typeface="+mj-lt"/>
              <a:buAutoNum type="arabicPeriod"/>
            </a:pPr>
            <a:r>
              <a:rPr lang="en-US" sz="1400" b="1" i="0">
                <a:effectLst/>
              </a:rPr>
              <a:t>Increase Program Delivery Options, Including the Expanded Use of Instructional Technology, to Support Student Learning and Success</a:t>
            </a:r>
            <a:endParaRPr lang="en-US" sz="1400" b="1" i="0">
              <a:effectLst/>
              <a:ea typeface="Calibri"/>
              <a:cs typeface="Calibri"/>
            </a:endParaRPr>
          </a:p>
          <a:p>
            <a:pPr lvl="1"/>
            <a:r>
              <a:rPr lang="en-US" sz="1400" b="0" i="0">
                <a:effectLst/>
              </a:rPr>
              <a:t>Expand program delivery options, including accelerated completion options, for all students including online students, e.g., College for Working Adults; short-term classes; intersession classes; cohort classes; and continuing, corporate and community education</a:t>
            </a:r>
            <a:endParaRPr lang="en-US" sz="1400" b="0" i="0">
              <a:effectLst/>
              <a:ea typeface="Calibri"/>
              <a:cs typeface="Calibri"/>
            </a:endParaRPr>
          </a:p>
          <a:p>
            <a:pPr lvl="1"/>
            <a:r>
              <a:rPr lang="en-US" sz="1400" b="0" i="0">
                <a:effectLst/>
              </a:rPr>
              <a:t>Share data and information, especially about student success, with community partners</a:t>
            </a:r>
            <a:endParaRPr lang="en-US" sz="1400" b="0" i="0">
              <a:effectLst/>
              <a:ea typeface="Calibri"/>
              <a:cs typeface="Calibri"/>
            </a:endParaRPr>
          </a:p>
          <a:p>
            <a:pPr>
              <a:buFont typeface="+mj-lt"/>
              <a:buAutoNum type="arabicPeriod"/>
            </a:pPr>
            <a:r>
              <a:rPr lang="en-US" sz="1400" b="1" i="0">
                <a:effectLst/>
              </a:rPr>
              <a:t>Ensure Necessary Resources Are Available To Implement This Strategic Plan Through Sound Fiscal Planning And Management Of Allocations. Protect Community-supported Status And Undertake The Development Of Innovative Sources Of Revenue That Support Educational Programs Beyond That Which Is Available From Community And State Allocations.</a:t>
            </a:r>
            <a:endParaRPr lang="en-US" sz="1400" b="1">
              <a:ea typeface="+mn-lt"/>
              <a:cs typeface="+mn-lt"/>
            </a:endParaRPr>
          </a:p>
          <a:p>
            <a:pPr marL="0" lvl="0" indent="0">
              <a:buNone/>
            </a:pPr>
            <a:endParaRPr lang="en-US" sz="1200">
              <a:cs typeface="Calibri" panose="020F0502020204030204"/>
            </a:endParaRPr>
          </a:p>
        </p:txBody>
      </p:sp>
    </p:spTree>
    <p:extLst>
      <p:ext uri="{BB962C8B-B14F-4D97-AF65-F5344CB8AC3E}">
        <p14:creationId xmlns:p14="http://schemas.microsoft.com/office/powerpoint/2010/main" val="36744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1295691"/>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200" dirty="0">
                <a:cs typeface="Calibri"/>
              </a:rPr>
              <a:t>Strategic Alignment to the Cañada College Master Plan</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719992" y="1524305"/>
            <a:ext cx="10752015" cy="4219547"/>
          </a:xfrm>
        </p:spPr>
        <p:txBody>
          <a:bodyPr vert="horz" lIns="91440" tIns="45720" rIns="91440" bIns="45720" rtlCol="0" anchor="t">
            <a:normAutofit fontScale="85000" lnSpcReduction="20000"/>
          </a:bodyPr>
          <a:lstStyle/>
          <a:p>
            <a:pPr marL="0" indent="0">
              <a:buNone/>
            </a:pPr>
            <a:endParaRPr lang="en-US" sz="1400" u="sng" dirty="0"/>
          </a:p>
          <a:p>
            <a:r>
              <a:rPr lang="en-US" sz="1400" b="1" dirty="0">
                <a:solidFill>
                  <a:schemeClr val="tx1"/>
                </a:solidFill>
              </a:rPr>
              <a:t>Goal #1 Student Access, Success, and Completion</a:t>
            </a:r>
          </a:p>
          <a:p>
            <a:pPr lvl="1"/>
            <a:r>
              <a:rPr lang="en-US" sz="1400" dirty="0">
                <a:solidFill>
                  <a:schemeClr val="tx1"/>
                </a:solidFill>
              </a:rPr>
              <a:t>Strategic Initiative 1.5 - </a:t>
            </a:r>
            <a:r>
              <a:rPr lang="en-US" sz="1400" b="0" i="0" u="none" strike="noStrike" baseline="0" dirty="0">
                <a:solidFill>
                  <a:schemeClr val="tx1"/>
                </a:solidFill>
              </a:rPr>
              <a:t>Develop new Kinesiology, Athletics, &amp; Dance programs and certifications in collaboration with the Community Fitness operations in Building 1 such that students have access to on-site job training and workforce development opportunities that effectively prepare them for health and fitness-related employment in the region. </a:t>
            </a:r>
          </a:p>
          <a:p>
            <a:pPr lvl="1"/>
            <a:r>
              <a:rPr lang="en-US" sz="1400" dirty="0"/>
              <a:t>Interestingly, Our minority student-athletes have a higher success rate (82%) and retention rate (92%) compared to the campus as a whole (success rate of 70% and retention rate of 86%). </a:t>
            </a:r>
          </a:p>
          <a:p>
            <a:pPr marL="457200" lvl="1" indent="0">
              <a:buNone/>
            </a:pPr>
            <a:endParaRPr lang="en-US" sz="1400" dirty="0">
              <a:solidFill>
                <a:schemeClr val="tx1"/>
              </a:solidFill>
            </a:endParaRPr>
          </a:p>
          <a:p>
            <a:r>
              <a:rPr lang="en-US" sz="1400" b="1" dirty="0">
                <a:solidFill>
                  <a:schemeClr val="tx1"/>
                </a:solidFill>
              </a:rPr>
              <a:t>Goal #2 Equity-Minded and Antiracist Division Culture</a:t>
            </a:r>
          </a:p>
          <a:p>
            <a:pPr lvl="1"/>
            <a:r>
              <a:rPr lang="en-US" sz="1400" dirty="0">
                <a:solidFill>
                  <a:schemeClr val="tx1"/>
                </a:solidFill>
              </a:rPr>
              <a:t>Create and sustain an inclusive, antiracist, and equity-minded division culture</a:t>
            </a:r>
          </a:p>
          <a:p>
            <a:pPr lvl="1"/>
            <a:r>
              <a:rPr lang="en-US" sz="1400" dirty="0"/>
              <a:t>Strengthen</a:t>
            </a:r>
            <a:r>
              <a:rPr lang="en-US" sz="1400" dirty="0">
                <a:solidFill>
                  <a:schemeClr val="tx1"/>
                </a:solidFill>
              </a:rPr>
              <a:t> the division culture of assessment and improvement to ensure programs effectively serve students and close equity gaps</a:t>
            </a:r>
          </a:p>
          <a:p>
            <a:pPr lvl="1"/>
            <a:r>
              <a:rPr lang="en-US" sz="1400" dirty="0">
                <a:effectLst/>
              </a:rPr>
              <a:t>The college has a strong commitment to promoting equity, inclusion, diversity, and access. Among the student-athlete population, 71% to 79% are non-white or Hispanic students, which is similar to the overall campus diversity. </a:t>
            </a:r>
            <a:endParaRPr lang="en-US" sz="1400" dirty="0"/>
          </a:p>
          <a:p>
            <a:pPr lvl="1"/>
            <a:endParaRPr lang="en-US" sz="1400" dirty="0">
              <a:solidFill>
                <a:schemeClr val="tx1"/>
              </a:solidFill>
            </a:endParaRPr>
          </a:p>
          <a:p>
            <a:r>
              <a:rPr lang="en-US" sz="1400" b="1" dirty="0">
                <a:solidFill>
                  <a:schemeClr val="tx1"/>
                </a:solidFill>
              </a:rPr>
              <a:t>Goal #3 Community Connections</a:t>
            </a:r>
          </a:p>
          <a:p>
            <a:pPr lvl="1"/>
            <a:r>
              <a:rPr lang="en-US" sz="1400" dirty="0">
                <a:solidFill>
                  <a:schemeClr val="tx1"/>
                </a:solidFill>
              </a:rPr>
              <a:t>Strategic Initiative 3. 6 - </a:t>
            </a:r>
            <a:r>
              <a:rPr lang="en-US" sz="1400" dirty="0">
                <a:solidFill>
                  <a:schemeClr val="tx1"/>
                </a:solidFill>
                <a:effectLst/>
                <a:ea typeface="Calibri" panose="020F0502020204030204" pitchFamily="34" charset="0"/>
              </a:rPr>
              <a:t>Collaborate with community organizations to host summer camps, events, and other activities and programs that help triple the number of high school students on campus during the summer and on Saturdays during the academic year, particularly students who may not be college aware or on track to be college ready.</a:t>
            </a:r>
          </a:p>
          <a:p>
            <a:pPr marL="457200" lvl="1" indent="0">
              <a:buNone/>
            </a:pPr>
            <a:endParaRPr lang="en-US" sz="1400" dirty="0">
              <a:solidFill>
                <a:schemeClr val="tx1"/>
              </a:solidFill>
            </a:endParaRPr>
          </a:p>
          <a:p>
            <a:r>
              <a:rPr lang="en-US" sz="1400" b="1" dirty="0">
                <a:solidFill>
                  <a:schemeClr val="tx1"/>
                </a:solidFill>
              </a:rPr>
              <a:t>Goal #4 Accessible Infrastructure and Innovation</a:t>
            </a:r>
          </a:p>
          <a:p>
            <a:pPr lvl="1"/>
            <a:r>
              <a:rPr lang="en-US" sz="1400" dirty="0">
                <a:solidFill>
                  <a:schemeClr val="tx1"/>
                </a:solidFill>
              </a:rPr>
              <a:t>Ensure Building 1 “Kinesiology and Wellness” is accessible to our students</a:t>
            </a:r>
          </a:p>
          <a:p>
            <a:pPr lvl="1"/>
            <a:r>
              <a:rPr lang="en-US" sz="1400" dirty="0">
                <a:solidFill>
                  <a:schemeClr val="tx1"/>
                </a:solidFill>
              </a:rPr>
              <a:t>Provide advance and forward-thinking programming to students</a:t>
            </a:r>
          </a:p>
        </p:txBody>
      </p:sp>
    </p:spTree>
    <p:extLst>
      <p:ext uri="{BB962C8B-B14F-4D97-AF65-F5344CB8AC3E}">
        <p14:creationId xmlns:p14="http://schemas.microsoft.com/office/powerpoint/2010/main" val="346259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Enrollment </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0" name="TextBox 9">
            <a:extLst>
              <a:ext uri="{FF2B5EF4-FFF2-40B4-BE49-F238E27FC236}">
                <a16:creationId xmlns:a16="http://schemas.microsoft.com/office/drawing/2014/main" id="{88D39C74-AD6D-519B-B3FC-02487FE9D923}"/>
              </a:ext>
            </a:extLst>
          </p:cNvPr>
          <p:cNvSpPr txBox="1"/>
          <p:nvPr/>
        </p:nvSpPr>
        <p:spPr>
          <a:xfrm>
            <a:off x="366852" y="920667"/>
            <a:ext cx="11458296" cy="1138773"/>
          </a:xfrm>
          <a:prstGeom prst="rect">
            <a:avLst/>
          </a:prstGeom>
          <a:noFill/>
        </p:spPr>
        <p:txBody>
          <a:bodyPr wrap="square" lIns="91440" tIns="45720" rIns="91440" bIns="45720" anchor="t">
            <a:spAutoFit/>
          </a:bodyPr>
          <a:lstStyle/>
          <a:p>
            <a:endParaRPr lang="en-US" sz="1200" b="1" u="sng" kern="1200">
              <a:effectLst/>
              <a:latin typeface="+mn-lt"/>
              <a:cs typeface="Calibri"/>
            </a:endParaRPr>
          </a:p>
          <a:p>
            <a:pPr marL="285750" indent="-285750">
              <a:buFont typeface="Arial"/>
              <a:buChar char="•"/>
            </a:pPr>
            <a:r>
              <a:rPr lang="en-US" sz="1400">
                <a:latin typeface="Arial"/>
                <a:cs typeface="Calibri"/>
              </a:rPr>
              <a:t>Enrollments increased from 1445 to 2331 enrollments over the 5 years (</a:t>
            </a:r>
            <a:r>
              <a:rPr lang="en-US" sz="1400" b="1">
                <a:latin typeface="Arial"/>
                <a:cs typeface="Calibri"/>
              </a:rPr>
              <a:t>about 37% increase</a:t>
            </a:r>
            <a:r>
              <a:rPr lang="en-US" sz="1400">
                <a:latin typeface="Arial"/>
                <a:cs typeface="Calibri"/>
              </a:rPr>
              <a:t>)</a:t>
            </a:r>
            <a:endParaRPr lang="en-US">
              <a:latin typeface="Calibri" panose="020F0502020204030204"/>
              <a:ea typeface="Calibri"/>
              <a:cs typeface="Calibri"/>
            </a:endParaRPr>
          </a:p>
          <a:p>
            <a:pPr marL="285750" indent="-285750">
              <a:buFont typeface="Arial"/>
              <a:buChar char="•"/>
            </a:pPr>
            <a:r>
              <a:rPr lang="en-US" sz="1400" b="1">
                <a:latin typeface="Arial"/>
                <a:cs typeface="Arial"/>
              </a:rPr>
              <a:t>With additional staffing</a:t>
            </a:r>
            <a:r>
              <a:rPr lang="en-US" sz="1400">
                <a:latin typeface="Arial"/>
                <a:cs typeface="Arial"/>
              </a:rPr>
              <a:t>, we will have an opportunity to set standards and create programming to serve the increase in students and student-athletes, while simultaneously supporting the foundations of our programming and revitalizing sports.</a:t>
            </a:r>
            <a:endParaRPr lang="en-US">
              <a:ea typeface="Calibri" panose="020F0502020204030204"/>
              <a:cs typeface="Calibri" panose="020F0502020204030204"/>
            </a:endParaRPr>
          </a:p>
          <a:p>
            <a:pPr marL="171450" indent="-171450">
              <a:buFont typeface="Arial" panose="020B0604020202020204" pitchFamily="34" charset="0"/>
              <a:buChar char="•"/>
            </a:pPr>
            <a:endParaRPr lang="en-US" sz="1400">
              <a:latin typeface="Calibri"/>
              <a:cs typeface="Calibri"/>
            </a:endParaRPr>
          </a:p>
        </p:txBody>
      </p:sp>
      <p:pic>
        <p:nvPicPr>
          <p:cNvPr id="3" name="Picture 2" descr="A screenshot of a graph&#10;&#10;Description automatically generated">
            <a:extLst>
              <a:ext uri="{FF2B5EF4-FFF2-40B4-BE49-F238E27FC236}">
                <a16:creationId xmlns:a16="http://schemas.microsoft.com/office/drawing/2014/main" id="{62C53C3D-DB08-C938-D9AF-792D3DCE4CA0}"/>
              </a:ext>
            </a:extLst>
          </p:cNvPr>
          <p:cNvPicPr>
            <a:picLocks noChangeAspect="1"/>
          </p:cNvPicPr>
          <p:nvPr/>
        </p:nvPicPr>
        <p:blipFill>
          <a:blip r:embed="rId3"/>
          <a:stretch>
            <a:fillRect/>
          </a:stretch>
        </p:blipFill>
        <p:spPr>
          <a:xfrm>
            <a:off x="6096363" y="2335306"/>
            <a:ext cx="5069933" cy="4204446"/>
          </a:xfrm>
          <a:prstGeom prst="rect">
            <a:avLst/>
          </a:prstGeom>
        </p:spPr>
      </p:pic>
      <p:pic>
        <p:nvPicPr>
          <p:cNvPr id="11" name="Picture 10" descr="A screenshot of a graph&#10;&#10;Description automatically generated">
            <a:extLst>
              <a:ext uri="{FF2B5EF4-FFF2-40B4-BE49-F238E27FC236}">
                <a16:creationId xmlns:a16="http://schemas.microsoft.com/office/drawing/2014/main" id="{2766DAD3-B267-C3F0-959B-F1FA289CE7D8}"/>
              </a:ext>
            </a:extLst>
          </p:cNvPr>
          <p:cNvPicPr>
            <a:picLocks noChangeAspect="1"/>
          </p:cNvPicPr>
          <p:nvPr/>
        </p:nvPicPr>
        <p:blipFill>
          <a:blip r:embed="rId4"/>
          <a:stretch>
            <a:fillRect/>
          </a:stretch>
        </p:blipFill>
        <p:spPr>
          <a:xfrm>
            <a:off x="733985" y="5425380"/>
            <a:ext cx="5076265" cy="1105919"/>
          </a:xfrm>
          <a:prstGeom prst="rect">
            <a:avLst/>
          </a:prstGeom>
        </p:spPr>
      </p:pic>
      <p:pic>
        <p:nvPicPr>
          <p:cNvPr id="2" name="Picture 1" descr="A graph with a line and numbers&#10;&#10;Description automatically generated">
            <a:extLst>
              <a:ext uri="{FF2B5EF4-FFF2-40B4-BE49-F238E27FC236}">
                <a16:creationId xmlns:a16="http://schemas.microsoft.com/office/drawing/2014/main" id="{95CDA768-9179-910B-9906-2867190F8128}"/>
              </a:ext>
            </a:extLst>
          </p:cNvPr>
          <p:cNvPicPr>
            <a:picLocks noChangeAspect="1"/>
          </p:cNvPicPr>
          <p:nvPr/>
        </p:nvPicPr>
        <p:blipFill>
          <a:blip r:embed="rId5"/>
          <a:stretch>
            <a:fillRect/>
          </a:stretch>
        </p:blipFill>
        <p:spPr>
          <a:xfrm>
            <a:off x="876612" y="2200836"/>
            <a:ext cx="4225115" cy="3083860"/>
          </a:xfrm>
          <a:prstGeom prst="rect">
            <a:avLst/>
          </a:prstGeom>
        </p:spPr>
      </p:pic>
    </p:spTree>
    <p:extLst>
      <p:ext uri="{BB962C8B-B14F-4D97-AF65-F5344CB8AC3E}">
        <p14:creationId xmlns:p14="http://schemas.microsoft.com/office/powerpoint/2010/main" val="351153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Headcount</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0" name="TextBox 9">
            <a:extLst>
              <a:ext uri="{FF2B5EF4-FFF2-40B4-BE49-F238E27FC236}">
                <a16:creationId xmlns:a16="http://schemas.microsoft.com/office/drawing/2014/main" id="{88D39C74-AD6D-519B-B3FC-02487FE9D923}"/>
              </a:ext>
            </a:extLst>
          </p:cNvPr>
          <p:cNvSpPr txBox="1"/>
          <p:nvPr/>
        </p:nvSpPr>
        <p:spPr>
          <a:xfrm>
            <a:off x="366852" y="920667"/>
            <a:ext cx="11458296" cy="1569660"/>
          </a:xfrm>
          <a:prstGeom prst="rect">
            <a:avLst/>
          </a:prstGeom>
          <a:noFill/>
        </p:spPr>
        <p:txBody>
          <a:bodyPr wrap="square" lIns="91440" tIns="45720" rIns="91440" bIns="45720" anchor="t">
            <a:spAutoFit/>
          </a:bodyPr>
          <a:lstStyle/>
          <a:p>
            <a:endParaRPr lang="en-US" sz="1200" b="1" u="sng">
              <a:cs typeface="Calibri"/>
            </a:endParaRPr>
          </a:p>
          <a:p>
            <a:pPr marL="171450" indent="-171450">
              <a:buFont typeface="Arial" panose="020B0604020202020204" pitchFamily="34" charset="0"/>
              <a:buChar char="•"/>
            </a:pPr>
            <a:r>
              <a:rPr lang="en-US" sz="1400">
                <a:latin typeface="Arial"/>
                <a:cs typeface="Arial"/>
              </a:rPr>
              <a:t>Headcount increased from 1127 to 1452 (about 23%) for 5 years</a:t>
            </a:r>
          </a:p>
          <a:p>
            <a:pPr marL="171450" indent="-171450">
              <a:buFont typeface="Arial,Sans-Serif" panose="020B0604020202020204" pitchFamily="34" charset="0"/>
              <a:buChar char="•"/>
            </a:pPr>
            <a:r>
              <a:rPr lang="en-US" sz="1400">
                <a:latin typeface="Arial"/>
                <a:cs typeface="Arial"/>
              </a:rPr>
              <a:t>We are serving about 207 athletes and 76 kinesiology majors</a:t>
            </a:r>
          </a:p>
          <a:p>
            <a:pPr marL="171450" indent="-171450">
              <a:buFont typeface="Arial" panose="020B0604020202020204" pitchFamily="34" charset="0"/>
              <a:buChar char="•"/>
            </a:pPr>
            <a:r>
              <a:rPr lang="en-US" sz="1400">
                <a:latin typeface="Arial"/>
                <a:cs typeface="Arial"/>
              </a:rPr>
              <a:t>Number of sections and offerings increased from 68 to 96 sections </a:t>
            </a:r>
          </a:p>
          <a:p>
            <a:pPr marL="628650" lvl="1" indent="-171450">
              <a:buFont typeface="Arial" panose="020B0604020202020204" pitchFamily="34" charset="0"/>
              <a:buChar char="•"/>
            </a:pPr>
            <a:r>
              <a:rPr lang="en-US" sz="1400">
                <a:latin typeface="Arial"/>
                <a:cs typeface="Arial"/>
              </a:rPr>
              <a:t>The amount of class offerings indicates additional need for staffing to support our courses, programs and athletes such as instructional support, class promotion, athletics support, equipment.</a:t>
            </a:r>
          </a:p>
          <a:p>
            <a:pPr marL="171450" indent="-171450">
              <a:buFont typeface="Arial" panose="020B0604020202020204" pitchFamily="34" charset="0"/>
              <a:buChar char="•"/>
            </a:pPr>
            <a:endParaRPr lang="en-US" sz="1400">
              <a:latin typeface="Calibri"/>
              <a:cs typeface="Calibri"/>
            </a:endParaRPr>
          </a:p>
        </p:txBody>
      </p:sp>
      <p:pic>
        <p:nvPicPr>
          <p:cNvPr id="2" name="Picture 1" descr="A graph with a line and numbers&#10;&#10;Description automatically generated">
            <a:extLst>
              <a:ext uri="{FF2B5EF4-FFF2-40B4-BE49-F238E27FC236}">
                <a16:creationId xmlns:a16="http://schemas.microsoft.com/office/drawing/2014/main" id="{339E5B32-B006-AB64-AF49-8F18626E874F}"/>
              </a:ext>
            </a:extLst>
          </p:cNvPr>
          <p:cNvPicPr>
            <a:picLocks noChangeAspect="1"/>
          </p:cNvPicPr>
          <p:nvPr/>
        </p:nvPicPr>
        <p:blipFill>
          <a:blip r:embed="rId3"/>
          <a:stretch>
            <a:fillRect/>
          </a:stretch>
        </p:blipFill>
        <p:spPr>
          <a:xfrm>
            <a:off x="437030" y="2391184"/>
            <a:ext cx="6096000" cy="3599632"/>
          </a:xfrm>
          <a:prstGeom prst="rect">
            <a:avLst/>
          </a:prstGeom>
        </p:spPr>
      </p:pic>
      <p:pic>
        <p:nvPicPr>
          <p:cNvPr id="7" name="Picture 6" descr="A graph with a line and numbers&#10;&#10;Description automatically generated">
            <a:extLst>
              <a:ext uri="{FF2B5EF4-FFF2-40B4-BE49-F238E27FC236}">
                <a16:creationId xmlns:a16="http://schemas.microsoft.com/office/drawing/2014/main" id="{6532808B-14A1-B0D2-E841-31678C00CB5C}"/>
              </a:ext>
            </a:extLst>
          </p:cNvPr>
          <p:cNvPicPr>
            <a:picLocks noChangeAspect="1"/>
          </p:cNvPicPr>
          <p:nvPr/>
        </p:nvPicPr>
        <p:blipFill>
          <a:blip r:embed="rId4"/>
          <a:stretch>
            <a:fillRect/>
          </a:stretch>
        </p:blipFill>
        <p:spPr>
          <a:xfrm>
            <a:off x="7154569" y="2452967"/>
            <a:ext cx="4494332" cy="3375212"/>
          </a:xfrm>
          <a:prstGeom prst="rect">
            <a:avLst/>
          </a:prstGeom>
        </p:spPr>
      </p:pic>
    </p:spTree>
    <p:extLst>
      <p:ext uri="{BB962C8B-B14F-4D97-AF65-F5344CB8AC3E}">
        <p14:creationId xmlns:p14="http://schemas.microsoft.com/office/powerpoint/2010/main" val="163732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Productivity-Effectiveness</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9" name="TextBox 8">
            <a:extLst>
              <a:ext uri="{FF2B5EF4-FFF2-40B4-BE49-F238E27FC236}">
                <a16:creationId xmlns:a16="http://schemas.microsoft.com/office/drawing/2014/main" id="{5B46B519-8DCE-9C16-43E8-BE0760387753}"/>
              </a:ext>
            </a:extLst>
          </p:cNvPr>
          <p:cNvSpPr txBox="1"/>
          <p:nvPr/>
        </p:nvSpPr>
        <p:spPr>
          <a:xfrm>
            <a:off x="366852" y="1118131"/>
            <a:ext cx="11454094" cy="1754326"/>
          </a:xfrm>
          <a:prstGeom prst="rect">
            <a:avLst/>
          </a:prstGeom>
          <a:noFill/>
        </p:spPr>
        <p:txBody>
          <a:bodyPr wrap="square" lIns="91440" tIns="45720" rIns="91440" bIns="45720" anchor="t">
            <a:spAutoFit/>
          </a:bodyPr>
          <a:lstStyle/>
          <a:p>
            <a:r>
              <a:rPr lang="en-US">
                <a:cs typeface="Calibri"/>
              </a:rPr>
              <a:t>Across all demographics, KAD students are finding greater success and retention from the College average.</a:t>
            </a:r>
          </a:p>
          <a:p>
            <a:endParaRPr lang="en-US">
              <a:cs typeface="Calibri"/>
            </a:endParaRPr>
          </a:p>
          <a:p>
            <a:pPr marL="285750" indent="-285750">
              <a:buFont typeface="Arial" panose="020B0604020202020204" pitchFamily="34" charset="0"/>
              <a:buChar char="•"/>
            </a:pPr>
            <a:r>
              <a:rPr lang="en-US" sz="1800">
                <a:latin typeface="+mn-lt"/>
              </a:rPr>
              <a:t>KAD reports a Success Rate of </a:t>
            </a:r>
            <a:r>
              <a:rPr lang="en-US"/>
              <a:t>80.3%</a:t>
            </a:r>
            <a:r>
              <a:rPr lang="en-US" sz="1800">
                <a:latin typeface="+mn-lt"/>
              </a:rPr>
              <a:t> </a:t>
            </a:r>
            <a:r>
              <a:rPr lang="en-US"/>
              <a:t>in year 2022/23</a:t>
            </a:r>
            <a:endParaRPr lang="en-US" sz="1800">
              <a:latin typeface="+mn-lt"/>
              <a:ea typeface="Calibri"/>
              <a:cs typeface="Calibri"/>
            </a:endParaRPr>
          </a:p>
          <a:p>
            <a:pPr marL="285750" indent="-285750">
              <a:buFont typeface="Arial" panose="020B0604020202020204" pitchFamily="34" charset="0"/>
              <a:buChar char="•"/>
            </a:pPr>
            <a:r>
              <a:rPr lang="en-US" sz="1800">
                <a:latin typeface="+mn-lt"/>
              </a:rPr>
              <a:t>KAD reports a Retention Rate of </a:t>
            </a:r>
            <a:r>
              <a:rPr lang="en-US"/>
              <a:t>88.8%</a:t>
            </a:r>
            <a:r>
              <a:rPr lang="en-US" sz="1800">
                <a:latin typeface="+mn-lt"/>
              </a:rPr>
              <a:t> </a:t>
            </a:r>
            <a:r>
              <a:rPr lang="en-US"/>
              <a:t>in year 2022/23</a:t>
            </a:r>
            <a:endParaRPr lang="en-US" sz="1800">
              <a:latin typeface="+mn-lt"/>
              <a:ea typeface="Calibri"/>
              <a:cs typeface="Calibri"/>
            </a:endParaRPr>
          </a:p>
          <a:p>
            <a:endParaRPr lang="en-US" sz="1800">
              <a:latin typeface="+mn-lt"/>
            </a:endParaRPr>
          </a:p>
          <a:p>
            <a:pPr marL="174625" indent="-174625">
              <a:buFont typeface="Wingdings" panose="05000000000000000000" pitchFamily="2" charset="2"/>
              <a:buChar char="è"/>
            </a:pPr>
            <a:r>
              <a:rPr lang="en-US" sz="1800">
                <a:latin typeface="+mn-lt"/>
                <a:sym typeface="Wingdings" panose="05000000000000000000" pitchFamily="2" charset="2"/>
              </a:rPr>
              <a:t>Both higher than College average</a:t>
            </a:r>
            <a:endParaRPr lang="en-US" sz="1800">
              <a:latin typeface="+mn-lt"/>
              <a:ea typeface="Calibri"/>
              <a:cs typeface="Calibri"/>
            </a:endParaRPr>
          </a:p>
        </p:txBody>
      </p:sp>
      <p:pic>
        <p:nvPicPr>
          <p:cNvPr id="3" name="Picture 2" descr="A table with numbers and percentages&#10;&#10;Description automatically generated">
            <a:extLst>
              <a:ext uri="{FF2B5EF4-FFF2-40B4-BE49-F238E27FC236}">
                <a16:creationId xmlns:a16="http://schemas.microsoft.com/office/drawing/2014/main" id="{6E2C9A7D-F9EF-2B2A-5E74-724C2E6F8D11}"/>
              </a:ext>
            </a:extLst>
          </p:cNvPr>
          <p:cNvPicPr>
            <a:picLocks noChangeAspect="1"/>
          </p:cNvPicPr>
          <p:nvPr/>
        </p:nvPicPr>
        <p:blipFill>
          <a:blip r:embed="rId3"/>
          <a:stretch>
            <a:fillRect/>
          </a:stretch>
        </p:blipFill>
        <p:spPr>
          <a:xfrm>
            <a:off x="291353" y="3434948"/>
            <a:ext cx="11458014" cy="2100413"/>
          </a:xfrm>
          <a:prstGeom prst="rect">
            <a:avLst/>
          </a:prstGeom>
        </p:spPr>
      </p:pic>
    </p:spTree>
    <p:extLst>
      <p:ext uri="{BB962C8B-B14F-4D97-AF65-F5344CB8AC3E}">
        <p14:creationId xmlns:p14="http://schemas.microsoft.com/office/powerpoint/2010/main" val="175295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443052" y="1186557"/>
            <a:ext cx="11458296" cy="13280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indent="0" algn="ctr">
              <a:buNone/>
            </a:pPr>
            <a:r>
              <a:rPr lang="en-US" sz="3200" b="1" dirty="0">
                <a:effectLst/>
              </a:rPr>
              <a:t>Goal #1 Increase enrollment by extending academic programming through the utilization of KAD’s facilities to host youth events. </a:t>
            </a:r>
            <a:endParaRPr lang="en-US" sz="3200" b="1" dirty="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719992" y="2398424"/>
            <a:ext cx="10752015" cy="4136552"/>
          </a:xfrm>
        </p:spPr>
        <p:txBody>
          <a:bodyPr vert="horz" lIns="91440" tIns="45720" rIns="91440" bIns="45720" rtlCol="0" anchor="t">
            <a:normAutofit lnSpcReduction="10000"/>
          </a:bodyPr>
          <a:lstStyle/>
          <a:p>
            <a:pPr marL="0" indent="0">
              <a:buNone/>
            </a:pPr>
            <a:endParaRPr lang="en-US" sz="3200" b="1" dirty="0">
              <a:ea typeface="Calibri"/>
              <a:cs typeface="Calibri" panose="020F0502020204030204"/>
            </a:endParaRPr>
          </a:p>
          <a:p>
            <a:pPr lvl="1"/>
            <a:r>
              <a:rPr lang="en-US" sz="2200" dirty="0"/>
              <a:t>We have hosted successful youth events (men’s basketball/Redwood City Together and women’s soccer/Red Star Soccer Club) but do have the capacity to do more as we are understaffed. We need more support staffing the requested events and pushing the connections with the community. (Ski week camp)</a:t>
            </a:r>
          </a:p>
          <a:p>
            <a:pPr lvl="1"/>
            <a:endParaRPr lang="en-US" sz="2200" dirty="0"/>
          </a:p>
          <a:p>
            <a:pPr lvl="1"/>
            <a:endParaRPr lang="en-US" sz="2200" dirty="0"/>
          </a:p>
          <a:p>
            <a:pPr lvl="1"/>
            <a:r>
              <a:rPr lang="en-US" sz="2200" dirty="0">
                <a:effectLst/>
              </a:rPr>
              <a:t>We have requested that the rental process be made more flexible and transparent to better serve our division. We have had meetings with organizations that could potentially benefit our division, but due to our prices and rigid process, we lose the rentals to other programs and facilities. We are also aware that the athletic departments at the other two colleges in the district have more control over their processes and the revenue that comes from rentals. </a:t>
            </a:r>
          </a:p>
          <a:p>
            <a:pPr marL="457200" lvl="1" indent="0">
              <a:buNone/>
            </a:pPr>
            <a:endParaRPr lang="en-US" sz="2200" dirty="0"/>
          </a:p>
          <a:p>
            <a:pPr marL="0" indent="0">
              <a:buNone/>
            </a:pPr>
            <a:endParaRPr lang="en-US" sz="3200" b="1" dirty="0">
              <a:ea typeface="+mn-lt"/>
              <a:cs typeface="+mn-lt"/>
            </a:endParaRPr>
          </a:p>
          <a:p>
            <a:endParaRPr lang="en-US" sz="3200" b="1" dirty="0">
              <a:ea typeface="Calibri"/>
              <a:cs typeface="Calibri"/>
            </a:endParaRPr>
          </a:p>
          <a:p>
            <a:endParaRPr lang="en-US" sz="3200" b="1" dirty="0">
              <a:ea typeface="Calibri"/>
              <a:cs typeface="Calibri"/>
            </a:endParaRPr>
          </a:p>
          <a:p>
            <a:endParaRPr lang="en-US" dirty="0">
              <a:ea typeface="Calibri" panose="020F0502020204030204"/>
              <a:cs typeface="Calibri" panose="020F0502020204030204"/>
            </a:endParaRPr>
          </a:p>
        </p:txBody>
      </p:sp>
      <p:sp>
        <p:nvSpPr>
          <p:cNvPr id="3" name="TextBox 2">
            <a:extLst>
              <a:ext uri="{FF2B5EF4-FFF2-40B4-BE49-F238E27FC236}">
                <a16:creationId xmlns:a16="http://schemas.microsoft.com/office/drawing/2014/main" id="{3DB3D656-2D23-431A-E719-82D93EA3C1E6}"/>
              </a:ext>
            </a:extLst>
          </p:cNvPr>
          <p:cNvSpPr txBox="1"/>
          <p:nvPr/>
        </p:nvSpPr>
        <p:spPr>
          <a:xfrm>
            <a:off x="2215242" y="422975"/>
            <a:ext cx="7761514" cy="595869"/>
          </a:xfrm>
          <a:prstGeom prst="rect">
            <a:avLst/>
          </a:prstGeom>
          <a:noFill/>
        </p:spPr>
        <p:txBody>
          <a:bodyPr wrap="square">
            <a:spAutoFit/>
          </a:bodyPr>
          <a:lstStyle/>
          <a:p>
            <a:pPr marL="0" indent="0" algn="ctr">
              <a:lnSpc>
                <a:spcPct val="107000"/>
              </a:lnSpc>
              <a:spcBef>
                <a:spcPts val="0"/>
              </a:spcBef>
              <a:buClr>
                <a:srgbClr val="222222"/>
              </a:buClr>
              <a:buNone/>
            </a:pPr>
            <a:r>
              <a:rPr lang="en-US" sz="3200" b="1" dirty="0"/>
              <a:t>From Last Program Review till NOW</a:t>
            </a:r>
          </a:p>
        </p:txBody>
      </p:sp>
    </p:spTree>
    <p:extLst>
      <p:ext uri="{BB962C8B-B14F-4D97-AF65-F5344CB8AC3E}">
        <p14:creationId xmlns:p14="http://schemas.microsoft.com/office/powerpoint/2010/main" val="337955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414379"/>
            <a:ext cx="11458296" cy="1676386"/>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lnSpc>
                <a:spcPct val="107000"/>
              </a:lnSpc>
              <a:spcBef>
                <a:spcPts val="0"/>
              </a:spcBef>
              <a:buClr>
                <a:srgbClr val="222222"/>
              </a:buClr>
            </a:pPr>
            <a:r>
              <a:rPr lang="en-US" sz="3200" b="1" dirty="0">
                <a:solidFill>
                  <a:schemeClr val="tx1"/>
                </a:solidFill>
                <a:effectLst/>
              </a:rPr>
              <a:t>Goal #2 Review and strengthen KAD Division operations by evaluating resources, policies, and procedures to support programmatic growth</a:t>
            </a:r>
            <a:endParaRPr lang="en-US" sz="3200" b="1" dirty="0">
              <a:solidFill>
                <a:schemeClr val="tx1"/>
              </a:solidFill>
            </a:endParaRP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852077"/>
            <a:ext cx="1788160" cy="576923"/>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Content Placeholder 2">
            <a:extLst>
              <a:ext uri="{FF2B5EF4-FFF2-40B4-BE49-F238E27FC236}">
                <a16:creationId xmlns:a16="http://schemas.microsoft.com/office/drawing/2014/main" id="{D6010955-07E3-7AF6-D94D-002DC3147241}"/>
              </a:ext>
            </a:extLst>
          </p:cNvPr>
          <p:cNvSpPr>
            <a:spLocks noGrp="1"/>
          </p:cNvSpPr>
          <p:nvPr>
            <p:ph idx="1"/>
          </p:nvPr>
        </p:nvSpPr>
        <p:spPr>
          <a:xfrm>
            <a:off x="733704" y="3090765"/>
            <a:ext cx="10752015" cy="3353579"/>
          </a:xfrm>
        </p:spPr>
        <p:txBody>
          <a:bodyPr vert="horz" lIns="91440" tIns="45720" rIns="91440" bIns="45720" rtlCol="0" anchor="t">
            <a:normAutofit/>
          </a:bodyPr>
          <a:lstStyle/>
          <a:p>
            <a:pPr algn="ctr"/>
            <a:endParaRPr lang="en-US" sz="3200" b="1" dirty="0">
              <a:ea typeface="Calibri"/>
              <a:cs typeface="Calibri" panose="020F0502020204030204"/>
            </a:endParaRPr>
          </a:p>
          <a:p>
            <a:pPr algn="ctr"/>
            <a:r>
              <a:rPr lang="en-US" sz="3000" dirty="0">
                <a:ea typeface="Calibri" panose="020F0502020204030204"/>
                <a:cs typeface="Calibri" panose="020F0502020204030204"/>
              </a:rPr>
              <a:t>Assistant Coach Pay</a:t>
            </a:r>
          </a:p>
          <a:p>
            <a:pPr algn="ctr"/>
            <a:r>
              <a:rPr lang="en-US" sz="3000" dirty="0">
                <a:ea typeface="Calibri" panose="020F0502020204030204"/>
                <a:cs typeface="Calibri" panose="020F0502020204030204"/>
              </a:rPr>
              <a:t>Transportation</a:t>
            </a:r>
          </a:p>
          <a:p>
            <a:pPr algn="ctr"/>
            <a:r>
              <a:rPr lang="en-US" sz="3000" dirty="0">
                <a:ea typeface="Calibri" panose="020F0502020204030204"/>
                <a:cs typeface="Calibri" panose="020F0502020204030204"/>
              </a:rPr>
              <a:t>Gymnasium</a:t>
            </a:r>
          </a:p>
          <a:p>
            <a:pPr algn="ctr"/>
            <a:r>
              <a:rPr lang="en-US" sz="3000" dirty="0">
                <a:ea typeface="Calibri" panose="020F0502020204030204"/>
                <a:cs typeface="Calibri" panose="020F0502020204030204"/>
              </a:rPr>
              <a:t>Faculty and Classified Staffing</a:t>
            </a:r>
          </a:p>
          <a:p>
            <a:pPr algn="ctr"/>
            <a:r>
              <a:rPr lang="en-US" sz="3000" dirty="0">
                <a:ea typeface="Calibri" panose="020F0502020204030204"/>
                <a:cs typeface="Calibri" panose="020F0502020204030204"/>
              </a:rPr>
              <a:t>Athletic Facilities maintenance and upkeep</a:t>
            </a:r>
            <a:endParaRPr lang="en-US" dirty="0">
              <a:ea typeface="Calibri" panose="020F0502020204030204"/>
              <a:cs typeface="Calibri" panose="020F0502020204030204"/>
            </a:endParaRPr>
          </a:p>
        </p:txBody>
      </p:sp>
      <p:sp>
        <p:nvSpPr>
          <p:cNvPr id="9" name="TextBox 8">
            <a:extLst>
              <a:ext uri="{FF2B5EF4-FFF2-40B4-BE49-F238E27FC236}">
                <a16:creationId xmlns:a16="http://schemas.microsoft.com/office/drawing/2014/main" id="{769E0F61-3814-DD35-8CEE-CA76C0C5B539}"/>
              </a:ext>
            </a:extLst>
          </p:cNvPr>
          <p:cNvSpPr txBox="1"/>
          <p:nvPr/>
        </p:nvSpPr>
        <p:spPr>
          <a:xfrm>
            <a:off x="2110747" y="476183"/>
            <a:ext cx="7761514" cy="595869"/>
          </a:xfrm>
          <a:prstGeom prst="rect">
            <a:avLst/>
          </a:prstGeom>
          <a:noFill/>
        </p:spPr>
        <p:txBody>
          <a:bodyPr wrap="square">
            <a:spAutoFit/>
          </a:bodyPr>
          <a:lstStyle/>
          <a:p>
            <a:pPr marL="0" indent="0" algn="ctr">
              <a:lnSpc>
                <a:spcPct val="107000"/>
              </a:lnSpc>
              <a:spcBef>
                <a:spcPts val="0"/>
              </a:spcBef>
              <a:buClr>
                <a:srgbClr val="222222"/>
              </a:buClr>
              <a:buNone/>
            </a:pPr>
            <a:r>
              <a:rPr lang="en-US" sz="3200" b="1" dirty="0"/>
              <a:t>From Last Program Review till NOW</a:t>
            </a:r>
          </a:p>
        </p:txBody>
      </p:sp>
    </p:spTree>
    <p:extLst>
      <p:ext uri="{BB962C8B-B14F-4D97-AF65-F5344CB8AC3E}">
        <p14:creationId xmlns:p14="http://schemas.microsoft.com/office/powerpoint/2010/main" val="284992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52" y="1013800"/>
            <a:ext cx="11157646" cy="5523271"/>
          </a:xfrm>
        </p:spPr>
        <p:txBody>
          <a:bodyPr vert="horz" lIns="91440" tIns="45720" rIns="91440" bIns="45720" rtlCol="0" anchor="t">
            <a:normAutofit/>
          </a:bodyPr>
          <a:lstStyle/>
          <a:p>
            <a:r>
              <a:rPr lang="en-US" b="1" dirty="0">
                <a:effectLst/>
              </a:rPr>
              <a:t>AB 928 is a legislative act known as the Student Transfer Achievement Reform Act, which supports the </a:t>
            </a:r>
            <a:r>
              <a:rPr lang="en-US" b="1" dirty="0" err="1">
                <a:effectLst/>
              </a:rPr>
              <a:t>CalGETC</a:t>
            </a:r>
            <a:r>
              <a:rPr lang="en-US" b="1" dirty="0">
                <a:effectLst/>
              </a:rPr>
              <a:t> program and will become effective in fall 2025</a:t>
            </a:r>
            <a:r>
              <a:rPr lang="en-US" dirty="0">
                <a:effectLst/>
              </a:rPr>
              <a:t>. </a:t>
            </a:r>
          </a:p>
          <a:p>
            <a:pPr marL="0" indent="0">
              <a:buNone/>
            </a:pPr>
            <a:endParaRPr lang="en-US" dirty="0"/>
          </a:p>
          <a:p>
            <a:pPr>
              <a:lnSpc>
                <a:spcPct val="107000"/>
              </a:lnSpc>
              <a:spcBef>
                <a:spcPts val="0"/>
              </a:spcBef>
              <a:buClr>
                <a:srgbClr val="222222"/>
              </a:buClr>
            </a:pPr>
            <a:r>
              <a:rPr lang="en-US" b="1" dirty="0"/>
              <a:t>Staffing </a:t>
            </a:r>
            <a:r>
              <a:rPr lang="en-US" i="1" dirty="0"/>
              <a:t>increasing KAD Division faculty and Staff</a:t>
            </a:r>
          </a:p>
          <a:p>
            <a:pPr>
              <a:lnSpc>
                <a:spcPct val="107000"/>
              </a:lnSpc>
              <a:spcBef>
                <a:spcPts val="0"/>
              </a:spcBef>
              <a:buClr>
                <a:srgbClr val="222222"/>
              </a:buClr>
            </a:pPr>
            <a:endParaRPr lang="en-US" b="1" i="1" dirty="0"/>
          </a:p>
          <a:p>
            <a:pPr>
              <a:lnSpc>
                <a:spcPct val="107000"/>
              </a:lnSpc>
              <a:spcBef>
                <a:spcPts val="0"/>
              </a:spcBef>
              <a:buClr>
                <a:srgbClr val="222222"/>
              </a:buClr>
            </a:pPr>
            <a:r>
              <a:rPr lang="en-US" b="1" dirty="0"/>
              <a:t>Gymnasium &amp; Pool Limitations </a:t>
            </a:r>
            <a:r>
              <a:rPr lang="en-US" i="1" dirty="0"/>
              <a:t>and the effects on achieving strategic goals</a:t>
            </a:r>
          </a:p>
          <a:p>
            <a:pPr>
              <a:lnSpc>
                <a:spcPct val="107000"/>
              </a:lnSpc>
              <a:spcBef>
                <a:spcPts val="0"/>
              </a:spcBef>
              <a:buClr>
                <a:srgbClr val="222222"/>
              </a:buClr>
            </a:pPr>
            <a:endParaRPr lang="en-US" b="1" dirty="0">
              <a:effectLst/>
            </a:endParaRPr>
          </a:p>
          <a:p>
            <a:r>
              <a:rPr lang="en-US" sz="2800" b="1" dirty="0">
                <a:effectLst/>
              </a:rPr>
              <a:t>Fitness Professional Certificate of Achievement</a:t>
            </a:r>
            <a:endParaRPr lang="en-US" sz="1600" b="1" dirty="0">
              <a:ea typeface="Calibri"/>
              <a:cs typeface="Calibri"/>
            </a:endParaRPr>
          </a:p>
          <a:p>
            <a:pPr lvl="1">
              <a:lnSpc>
                <a:spcPct val="107000"/>
              </a:lnSpc>
              <a:spcBef>
                <a:spcPts val="0"/>
              </a:spcBef>
              <a:buClr>
                <a:srgbClr val="222222"/>
              </a:buClr>
            </a:pPr>
            <a:endParaRPr lang="en-US" sz="1600"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On the Horizon in KAD Division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Tree>
    <p:extLst>
      <p:ext uri="{BB962C8B-B14F-4D97-AF65-F5344CB8AC3E}">
        <p14:creationId xmlns:p14="http://schemas.microsoft.com/office/powerpoint/2010/main" val="902373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535EEACEE5B94D90AC5396C9BA8600" ma:contentTypeVersion="9" ma:contentTypeDescription="Create a new document." ma:contentTypeScope="" ma:versionID="bb1fde04b620bf77f2be88f9dc52cf52">
  <xsd:schema xmlns:xsd="http://www.w3.org/2001/XMLSchema" xmlns:xs="http://www.w3.org/2001/XMLSchema" xmlns:p="http://schemas.microsoft.com/office/2006/metadata/properties" xmlns:ns2="040053a8-2785-4848-8237-4224e6e80245" xmlns:ns3="db436479-f1d7-41e6-b83f-e8bdf468662e" targetNamespace="http://schemas.microsoft.com/office/2006/metadata/properties" ma:root="true" ma:fieldsID="fed6ec82f1cebaf633446ea472e2803e" ns2:_="" ns3:_="">
    <xsd:import namespace="040053a8-2785-4848-8237-4224e6e80245"/>
    <xsd:import namespace="db436479-f1d7-41e6-b83f-e8bdf46866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053a8-2785-4848-8237-4224e6e8024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436479-f1d7-41e6-b83f-e8bdf46866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AF11E-4C8F-46A5-BA0A-B8FEFFC25CF1}">
  <ds:schemaRefs>
    <ds:schemaRef ds:uri="http://schemas.openxmlformats.org/package/2006/metadata/core-properties"/>
    <ds:schemaRef ds:uri="http://purl.org/dc/dcmitype/"/>
    <ds:schemaRef ds:uri="040053a8-2785-4848-8237-4224e6e80245"/>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db436479-f1d7-41e6-b83f-e8bdf468662e"/>
    <ds:schemaRef ds:uri="http://www.w3.org/XML/1998/namespace"/>
  </ds:schemaRefs>
</ds:datastoreItem>
</file>

<file path=customXml/itemProps2.xml><?xml version="1.0" encoding="utf-8"?>
<ds:datastoreItem xmlns:ds="http://schemas.openxmlformats.org/officeDocument/2006/customXml" ds:itemID="{58816A08-99B9-4BE8-82F3-1C5F3C84CE2E}">
  <ds:schemaRefs>
    <ds:schemaRef ds:uri="040053a8-2785-4848-8237-4224e6e80245"/>
    <ds:schemaRef ds:uri="db436479-f1d7-41e6-b83f-e8bdf46866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9A8300-276E-4320-9B6B-E5FB4CDB9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19388</TotalTime>
  <Words>2115</Words>
  <Application>Microsoft Macintosh PowerPoint</Application>
  <PresentationFormat>Widescreen</PresentationFormat>
  <Paragraphs>168</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Arial,Sans-Serif</vt:lpstr>
      <vt:lpstr>Calibri</vt:lpstr>
      <vt:lpstr>Calibri Light</vt:lpstr>
      <vt:lpstr>Franklin Gothic Book</vt:lpstr>
      <vt:lpstr>Garamond</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Gaspar, Erik</cp:lastModifiedBy>
  <cp:revision>13</cp:revision>
  <cp:lastPrinted>2016-06-13T15:20:29Z</cp:lastPrinted>
  <dcterms:created xsi:type="dcterms:W3CDTF">2015-08-26T22:52:00Z</dcterms:created>
  <dcterms:modified xsi:type="dcterms:W3CDTF">2024-03-15T15:55:49Z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0x0101000D535EEACEE5B94D90AC5396C9BA8600</vt:lpwstr>
  </property>
</Properties>
</file>