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75" r:id="rId7"/>
    <p:sldId id="259" r:id="rId8"/>
    <p:sldId id="278" r:id="rId9"/>
    <p:sldId id="279" r:id="rId10"/>
    <p:sldId id="276" r:id="rId11"/>
    <p:sldId id="280" r:id="rId12"/>
    <p:sldId id="281" r:id="rId13"/>
    <p:sldId id="282" r:id="rId14"/>
    <p:sldId id="283" r:id="rId15"/>
    <p:sldId id="284" r:id="rId16"/>
    <p:sldId id="285" r:id="rId17"/>
    <p:sldId id="28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ngel, Karen" initials="EK" lastIdx="2" clrIdx="0">
    <p:extLst>
      <p:ext uri="{19B8F6BF-5375-455C-9EA6-DF929625EA0E}">
        <p15:presenceInfo xmlns:p15="http://schemas.microsoft.com/office/powerpoint/2012/main" userId="S-1-5-21-1304569826-509891136-618671499-520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Late Start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2"/>
              <c:layout>
                <c:manualLayout>
                  <c:x val="5.7765065083488767E-3"/>
                  <c:y val="-9.34400888392073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02-48D0-A0B4-7B1E674116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Age Under 18</c:v>
                </c:pt>
                <c:pt idx="1">
                  <c:v>Age 18 - 22</c:v>
                </c:pt>
                <c:pt idx="2">
                  <c:v>Age 23 - 28</c:v>
                </c:pt>
                <c:pt idx="3">
                  <c:v>Age 29 - 39</c:v>
                </c:pt>
                <c:pt idx="4">
                  <c:v>Age 40 - 49</c:v>
                </c:pt>
                <c:pt idx="5">
                  <c:v>Age 50 +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6"/>
                <c:pt idx="0">
                  <c:v>4.8250084947332655E-2</c:v>
                </c:pt>
                <c:pt idx="1">
                  <c:v>0.44750254841997961</c:v>
                </c:pt>
                <c:pt idx="2">
                  <c:v>0.16649677200135915</c:v>
                </c:pt>
                <c:pt idx="3">
                  <c:v>0.18858307849133538</c:v>
                </c:pt>
                <c:pt idx="4">
                  <c:v>8.4607543323139647E-2</c:v>
                </c:pt>
                <c:pt idx="5">
                  <c:v>6.455997281685355E-2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02-48D0-A0B4-7B1E674116F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Full Term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  <a:effectLst/>
          </c:spPr>
          <c:invertIfNegative val="0"/>
          <c:dLbls>
            <c:dLbl>
              <c:idx val="2"/>
              <c:layout>
                <c:manualLayout>
                  <c:x val="3.8510043388992983E-3"/>
                  <c:y val="6.22933925594711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C02-48D0-A0B4-7B1E674116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Sheet1!$B$1:$G$1</c:f>
              <c:strCache>
                <c:ptCount val="6"/>
                <c:pt idx="0">
                  <c:v>Age Under 18</c:v>
                </c:pt>
                <c:pt idx="1">
                  <c:v>Age 18 - 22</c:v>
                </c:pt>
                <c:pt idx="2">
                  <c:v>Age 23 - 28</c:v>
                </c:pt>
                <c:pt idx="3">
                  <c:v>Age 29 - 39</c:v>
                </c:pt>
                <c:pt idx="4">
                  <c:v>Age 40 - 49</c:v>
                </c:pt>
                <c:pt idx="5">
                  <c:v>Age 50 +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6"/>
                <c:pt idx="0">
                  <c:v>5.8986483259301711E-2</c:v>
                </c:pt>
                <c:pt idx="1">
                  <c:v>0.56932702870516316</c:v>
                </c:pt>
                <c:pt idx="2">
                  <c:v>0.15293499546257822</c:v>
                </c:pt>
                <c:pt idx="3">
                  <c:v>0.12098199359984715</c:v>
                </c:pt>
                <c:pt idx="4">
                  <c:v>5.263409275445384E-2</c:v>
                </c:pt>
                <c:pt idx="5">
                  <c:v>4.4753307541672636E-2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02-48D0-A0B4-7B1E674116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17363055"/>
        <c:axId val="1963220111"/>
      </c:barChart>
      <c:catAx>
        <c:axId val="1817363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en-US"/>
          </a:p>
        </c:txPr>
        <c:crossAx val="1963220111"/>
        <c:crosses val="autoZero"/>
        <c:auto val="1"/>
        <c:lblAlgn val="ctr"/>
        <c:lblOffset val="100"/>
        <c:noMultiLvlLbl val="0"/>
      </c:catAx>
      <c:valAx>
        <c:axId val="1963220111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en-US"/>
          </a:p>
        </c:txPr>
        <c:crossAx val="1817363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993257830310911E-2"/>
          <c:y val="9.157471024299621E-2"/>
          <c:w val="0.87459736011259459"/>
          <c:h val="0.72676657156948044"/>
        </c:manualLayout>
      </c:layout>
      <c:bubbleChart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Fill Rate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8309178743961352E-2"/>
                  <c:y val="-7.8803347384183958E-2"/>
                </c:manualLayout>
              </c:layout>
              <c:tx>
                <c:rich>
                  <a:bodyPr/>
                  <a:lstStyle/>
                  <a:p>
                    <a:fld id="{9D7D5E7C-9AAC-4A31-82F9-8C740B41296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0325-49D2-A692-8CF67A86D32B}"/>
                </c:ext>
              </c:extLst>
            </c:dLbl>
            <c:dLbl>
              <c:idx val="1"/>
              <c:layout>
                <c:manualLayout>
                  <c:x val="1.2077294685989453E-3"/>
                  <c:y val="-8.7559274871315436E-3"/>
                </c:manualLayout>
              </c:layout>
              <c:tx>
                <c:rich>
                  <a:bodyPr/>
                  <a:lstStyle/>
                  <a:p>
                    <a:fld id="{A3157007-66D2-49F5-AACA-CE63BDE632D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0325-49D2-A692-8CF67A86D32B}"/>
                </c:ext>
              </c:extLst>
            </c:dLbl>
            <c:dLbl>
              <c:idx val="2"/>
              <c:layout>
                <c:manualLayout>
                  <c:x val="-4.710144927536232E-2"/>
                  <c:y val="5.5454207418499782E-2"/>
                </c:manualLayout>
              </c:layout>
              <c:tx>
                <c:rich>
                  <a:bodyPr/>
                  <a:lstStyle/>
                  <a:p>
                    <a:fld id="{260521F3-514B-4884-B34C-B7E7E28670B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0325-49D2-A692-8CF67A86D32B}"/>
                </c:ext>
              </c:extLst>
            </c:dLbl>
            <c:dLbl>
              <c:idx val="3"/>
              <c:layout>
                <c:manualLayout>
                  <c:x val="-7.2463768115942915E-3"/>
                  <c:y val="-8.7559274871315436E-3"/>
                </c:manualLayout>
              </c:layout>
              <c:tx>
                <c:rich>
                  <a:bodyPr/>
                  <a:lstStyle/>
                  <a:p>
                    <a:fld id="{B45F5409-50C5-4C90-8868-2A02BAD5EF5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0325-49D2-A692-8CF67A86D32B}"/>
                </c:ext>
              </c:extLst>
            </c:dLbl>
            <c:dLbl>
              <c:idx val="4"/>
              <c:layout>
                <c:manualLayout>
                  <c:x val="-6.7632850241545889E-2"/>
                  <c:y val="-0.10507112984557854"/>
                </c:manualLayout>
              </c:layout>
              <c:tx>
                <c:rich>
                  <a:bodyPr/>
                  <a:lstStyle/>
                  <a:p>
                    <a:fld id="{45D3FA5C-82AC-410A-8F58-C90AEC7632B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0325-49D2-A692-8CF67A86D32B}"/>
                </c:ext>
              </c:extLst>
            </c:dLbl>
            <c:dLbl>
              <c:idx val="5"/>
              <c:layout>
                <c:manualLayout>
                  <c:x val="-8.4541062801932361E-3"/>
                  <c:y val="-2.0430497469973604E-2"/>
                </c:manualLayout>
              </c:layout>
              <c:tx>
                <c:rich>
                  <a:bodyPr/>
                  <a:lstStyle/>
                  <a:p>
                    <a:fld id="{41B0A453-6C01-4321-B85B-89C512C4179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0325-49D2-A692-8CF67A86D32B}"/>
                </c:ext>
              </c:extLst>
            </c:dLbl>
            <c:dLbl>
              <c:idx val="6"/>
              <c:layout>
                <c:manualLayout>
                  <c:x val="-0.11552495426956791"/>
                  <c:y val="0.13007111431994772"/>
                </c:manualLayout>
              </c:layout>
              <c:tx>
                <c:rich>
                  <a:bodyPr/>
                  <a:lstStyle/>
                  <a:p>
                    <a:fld id="{B1372185-75D9-46B7-931A-6F70A7A7527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325-49D2-A692-8CF67A86D32B}"/>
                </c:ext>
              </c:extLst>
            </c:dLbl>
            <c:dLbl>
              <c:idx val="7"/>
              <c:layout>
                <c:manualLayout>
                  <c:x val="-8.4541062801933246E-3"/>
                  <c:y val="-2.6267782461394634E-2"/>
                </c:manualLayout>
              </c:layout>
              <c:tx>
                <c:rich>
                  <a:bodyPr/>
                  <a:lstStyle/>
                  <a:p>
                    <a:fld id="{3AB4BEAF-068D-4BC5-B0FF-8C60BE4C355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0325-49D2-A692-8CF67A86D3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Sheet1!$B$2:$B$9</c:f>
              <c:numCache>
                <c:formatCode>0%</c:formatCode>
                <c:ptCount val="8"/>
                <c:pt idx="0">
                  <c:v>0.56338028169014087</c:v>
                </c:pt>
                <c:pt idx="1">
                  <c:v>0.64</c:v>
                </c:pt>
                <c:pt idx="2">
                  <c:v>0.63636363636363635</c:v>
                </c:pt>
                <c:pt idx="3">
                  <c:v>0.70370370370370372</c:v>
                </c:pt>
                <c:pt idx="4">
                  <c:v>0.61651917404129797</c:v>
                </c:pt>
                <c:pt idx="5">
                  <c:v>0.77852348993288589</c:v>
                </c:pt>
                <c:pt idx="6">
                  <c:v>0.72063702720637024</c:v>
                </c:pt>
                <c:pt idx="7">
                  <c:v>0.71246006389776362</c:v>
                </c:pt>
              </c:numCache>
            </c:numRef>
          </c:xVal>
          <c:yVal>
            <c:numRef>
              <c:f>Sheet1!$C$2:$C$9</c:f>
              <c:numCache>
                <c:formatCode>0%</c:formatCode>
                <c:ptCount val="8"/>
                <c:pt idx="0">
                  <c:v>0.7129032258064516</c:v>
                </c:pt>
                <c:pt idx="1">
                  <c:v>0.73983739837398377</c:v>
                </c:pt>
                <c:pt idx="2">
                  <c:v>0.67692307692307696</c:v>
                </c:pt>
                <c:pt idx="3">
                  <c:v>0.99090909090909096</c:v>
                </c:pt>
                <c:pt idx="4">
                  <c:v>0.72058823529411764</c:v>
                </c:pt>
                <c:pt idx="5">
                  <c:v>0.58203125</c:v>
                </c:pt>
                <c:pt idx="6">
                  <c:v>0.58671726755218212</c:v>
                </c:pt>
                <c:pt idx="7">
                  <c:v>0.69915254237288138</c:v>
                </c:pt>
              </c:numCache>
            </c:numRef>
          </c:yVal>
          <c:bubbleSize>
            <c:numRef>
              <c:f>Sheet1!$D$2:$D$9</c:f>
              <c:numCache>
                <c:formatCode>General</c:formatCode>
                <c:ptCount val="8"/>
                <c:pt idx="0">
                  <c:v>221</c:v>
                </c:pt>
                <c:pt idx="1">
                  <c:v>182</c:v>
                </c:pt>
                <c:pt idx="2">
                  <c:v>44</c:v>
                </c:pt>
                <c:pt idx="3">
                  <c:v>109</c:v>
                </c:pt>
                <c:pt idx="4">
                  <c:v>343</c:v>
                </c:pt>
                <c:pt idx="5">
                  <c:v>149</c:v>
                </c:pt>
                <c:pt idx="6">
                  <c:v>1546</c:v>
                </c:pt>
                <c:pt idx="7">
                  <c:v>330</c:v>
                </c:pt>
              </c:numCache>
            </c:numRef>
          </c:bubbleSize>
          <c:bubble3D val="1"/>
          <c:extLst>
            <c:ext xmlns:c15="http://schemas.microsoft.com/office/drawing/2012/chart" uri="{02D57815-91ED-43cb-92C2-25804820EDAC}">
              <c15:datalabelsRange>
                <c15:f>Sheet1!$A$2:$A$10</c15:f>
                <c15:dlblRangeCache>
                  <c:ptCount val="9"/>
                  <c:pt idx="0">
                    <c:v>7 weeks</c:v>
                  </c:pt>
                  <c:pt idx="1">
                    <c:v>8 weeks</c:v>
                  </c:pt>
                  <c:pt idx="2">
                    <c:v>9 weeks</c:v>
                  </c:pt>
                  <c:pt idx="3">
                    <c:v>12 weeks</c:v>
                  </c:pt>
                  <c:pt idx="4">
                    <c:v>13 weeks</c:v>
                  </c:pt>
                  <c:pt idx="5">
                    <c:v>14 weeks</c:v>
                  </c:pt>
                  <c:pt idx="6">
                    <c:v>15 weeks</c:v>
                  </c:pt>
                  <c:pt idx="7">
                    <c:v>16 weeks</c:v>
                  </c:pt>
                  <c:pt idx="8">
                    <c:v>17 weeks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0325-49D2-A692-8CF67A86D3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670182287"/>
        <c:axId val="1859825231"/>
      </c:bubbleChart>
      <c:valAx>
        <c:axId val="1670182287"/>
        <c:scaling>
          <c:orientation val="minMax"/>
          <c:max val="1"/>
          <c:min val="0.4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Success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en-US"/>
          </a:p>
        </c:txPr>
        <c:crossAx val="1859825231"/>
        <c:crosses val="autoZero"/>
        <c:crossBetween val="midCat"/>
      </c:valAx>
      <c:valAx>
        <c:axId val="1859825231"/>
        <c:scaling>
          <c:orientation val="minMax"/>
          <c:max val="1.05"/>
          <c:min val="0.4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r>
                  <a:rPr lang="en-US" baseline="0">
                    <a:latin typeface="Corbel" panose="020B0503020204020204" pitchFamily="34" charset="0"/>
                  </a:rPr>
                  <a:t>Fill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rbel" panose="020B0503020204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en-US"/>
          </a:p>
        </c:txPr>
        <c:crossAx val="167018228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634286203355015"/>
          <c:y val="0.1004422088102556"/>
          <c:w val="0.33550363269808664"/>
          <c:h val="0.8107901523623308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4B4-4809-9856-BBAEBB17BF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4B4-4809-9856-BBAEBB17BF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4B4-4809-9856-BBAEBB17BF9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4B4-4809-9856-BBAEBB17BF9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4B4-4809-9856-BBAEBB17BF9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4B4-4809-9856-BBAEBB17BF9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4B4-4809-9856-BBAEBB17BF9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4B4-4809-9856-BBAEBB17BF9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4B4-4809-9856-BBAEBB17BF9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4B4-4809-9856-BBAEBB17BF9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64B4-4809-9856-BBAEBB17BF9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64B4-4809-9856-BBAEBB17BF90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64B4-4809-9856-BBAEBB17BF90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64B4-4809-9856-BBAEBB17BF90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64B4-4809-9856-BBAEBB17BF90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64B4-4809-9856-BBAEBB17BF90}"/>
              </c:ext>
            </c:extLst>
          </c:dPt>
          <c:dLbls>
            <c:dLbl>
              <c:idx val="0"/>
              <c:layout>
                <c:manualLayout>
                  <c:x val="-6.856622541747499E-3"/>
                  <c:y val="1.802640934811314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B4-4809-9856-BBAEBB17BF90}"/>
                </c:ext>
              </c:extLst>
            </c:dLbl>
            <c:dLbl>
              <c:idx val="1"/>
              <c:layout>
                <c:manualLayout>
                  <c:x val="-8.5092148807486018E-3"/>
                  <c:y val="-1.7169431563349021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B4-4809-9856-BBAEBB17BF90}"/>
                </c:ext>
              </c:extLst>
            </c:dLbl>
            <c:dLbl>
              <c:idx val="2"/>
              <c:layout>
                <c:manualLayout>
                  <c:x val="-6.076020388755753E-3"/>
                  <c:y val="-1.238745415777859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B4-4809-9856-BBAEBB17BF90}"/>
                </c:ext>
              </c:extLst>
            </c:dLbl>
            <c:dLbl>
              <c:idx val="3"/>
              <c:layout>
                <c:manualLayout>
                  <c:x val="-4.3482540225950016E-3"/>
                  <c:y val="-2.065870313912640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B4-4809-9856-BBAEBB17BF90}"/>
                </c:ext>
              </c:extLst>
            </c:dLbl>
            <c:dLbl>
              <c:idx val="4"/>
              <c:layout>
                <c:manualLayout>
                  <c:x val="6.3254593175853021E-3"/>
                  <c:y val="-5.2223017379941523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4B4-4809-9856-BBAEBB17BF90}"/>
                </c:ext>
              </c:extLst>
            </c:dLbl>
            <c:dLbl>
              <c:idx val="5"/>
              <c:layout>
                <c:manualLayout>
                  <c:x val="-9.2656177706685325E-4"/>
                  <c:y val="-9.443532081396572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orbel" panose="020B0503020204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135230775352306E-2"/>
                      <c:h val="7.76650768108567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64B4-4809-9856-BBAEBB17BF90}"/>
                </c:ext>
              </c:extLst>
            </c:dLbl>
            <c:dLbl>
              <c:idx val="6"/>
              <c:layout>
                <c:manualLayout>
                  <c:x val="-1.0048295018193702E-3"/>
                  <c:y val="-3.494557306281424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orbel" panose="020B0503020204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714969103933762E-2"/>
                      <c:h val="6.71287774013418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64B4-4809-9856-BBAEBB17BF90}"/>
                </c:ext>
              </c:extLst>
            </c:dLbl>
            <c:dLbl>
              <c:idx val="7"/>
              <c:layout>
                <c:manualLayout>
                  <c:x val="-6.1875072112868466E-3"/>
                  <c:y val="4.0638075001297918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4B4-4809-9856-BBAEBB17BF90}"/>
                </c:ext>
              </c:extLst>
            </c:dLbl>
            <c:dLbl>
              <c:idx val="8"/>
              <c:layout>
                <c:manualLayout>
                  <c:x val="4.3242420784358479E-3"/>
                  <c:y val="1.491219482375303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4B4-4809-9856-BBAEBB17BF90}"/>
                </c:ext>
              </c:extLst>
            </c:dLbl>
            <c:dLbl>
              <c:idx val="9"/>
              <c:layout>
                <c:manualLayout>
                  <c:x val="4.7556012020236599E-3"/>
                  <c:y val="1.676725641630229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4B4-4809-9856-BBAEBB17BF90}"/>
                </c:ext>
              </c:extLst>
            </c:dLbl>
            <c:dLbl>
              <c:idx val="10"/>
              <c:layout>
                <c:manualLayout>
                  <c:x val="4.6744836243295673E-3"/>
                  <c:y val="9.4474389256821688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4B4-4809-9856-BBAEBB17BF90}"/>
                </c:ext>
              </c:extLst>
            </c:dLbl>
            <c:dLbl>
              <c:idx val="11"/>
              <c:layout>
                <c:manualLayout>
                  <c:x val="1.0492981855528929E-2"/>
                  <c:y val="-1.7672725033081778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4B4-4809-9856-BBAEBB17BF90}"/>
                </c:ext>
              </c:extLst>
            </c:dLbl>
            <c:dLbl>
              <c:idx val="12"/>
              <c:layout>
                <c:manualLayout>
                  <c:x val="-7.3148465137514416E-4"/>
                  <c:y val="-2.753681741110435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4B4-4809-9856-BBAEBB17BF90}"/>
                </c:ext>
              </c:extLst>
            </c:dLbl>
            <c:dLbl>
              <c:idx val="13"/>
              <c:layout>
                <c:manualLayout>
                  <c:x val="2.5025094490823518E-2"/>
                  <c:y val="-4.390994218330086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4B4-4809-9856-BBAEBB17BF90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64B4-4809-9856-BBAEBB17BF90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64B4-4809-9856-BBAEBB17BF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Sheet1!$A$2:$A$17</c:f>
              <c:strCache>
                <c:ptCount val="16"/>
                <c:pt idx="0">
                  <c:v>BUS.</c:v>
                </c:pt>
                <c:pt idx="1">
                  <c:v>LEGL</c:v>
                </c:pt>
                <c:pt idx="2">
                  <c:v>ACTG</c:v>
                </c:pt>
                <c:pt idx="3">
                  <c:v>ECE.</c:v>
                </c:pt>
                <c:pt idx="4">
                  <c:v>ECON</c:v>
                </c:pt>
                <c:pt idx="5">
                  <c:v>ART</c:v>
                </c:pt>
                <c:pt idx="6">
                  <c:v>CRER</c:v>
                </c:pt>
                <c:pt idx="7">
                  <c:v>KINE</c:v>
                </c:pt>
                <c:pt idx="8">
                  <c:v>MEDA</c:v>
                </c:pt>
                <c:pt idx="9">
                  <c:v>MGMT</c:v>
                </c:pt>
                <c:pt idx="10">
                  <c:v>FASH</c:v>
                </c:pt>
                <c:pt idx="11">
                  <c:v>MART</c:v>
                </c:pt>
                <c:pt idx="12">
                  <c:v>EDUC</c:v>
                </c:pt>
                <c:pt idx="13">
                  <c:v>ENGL</c:v>
                </c:pt>
                <c:pt idx="14">
                  <c:v>MATH</c:v>
                </c:pt>
                <c:pt idx="15">
                  <c:v>SOSC</c:v>
                </c:pt>
              </c:strCache>
            </c:strRef>
          </c:cat>
          <c:val>
            <c:numRef>
              <c:f>Sheet1!$B$2:$B$17</c:f>
              <c:numCache>
                <c:formatCode>0%</c:formatCode>
                <c:ptCount val="16"/>
                <c:pt idx="0">
                  <c:v>0.44094488188976377</c:v>
                </c:pt>
                <c:pt idx="1">
                  <c:v>0.14960629921259844</c:v>
                </c:pt>
                <c:pt idx="2">
                  <c:v>5.5118110236220472E-2</c:v>
                </c:pt>
                <c:pt idx="3">
                  <c:v>5.5118110236220472E-2</c:v>
                </c:pt>
                <c:pt idx="4">
                  <c:v>5.5118110236220472E-2</c:v>
                </c:pt>
                <c:pt idx="5">
                  <c:v>3.1496062992125984E-2</c:v>
                </c:pt>
                <c:pt idx="6">
                  <c:v>3.1496062992125984E-2</c:v>
                </c:pt>
                <c:pt idx="7">
                  <c:v>3.1496062992125984E-2</c:v>
                </c:pt>
                <c:pt idx="8">
                  <c:v>3.1496062992125984E-2</c:v>
                </c:pt>
                <c:pt idx="9">
                  <c:v>3.1496062992125984E-2</c:v>
                </c:pt>
                <c:pt idx="10">
                  <c:v>2.3622047244094488E-2</c:v>
                </c:pt>
                <c:pt idx="11">
                  <c:v>1.5748031496062992E-2</c:v>
                </c:pt>
                <c:pt idx="12">
                  <c:v>1.5748031496062992E-2</c:v>
                </c:pt>
                <c:pt idx="13">
                  <c:v>1.5748031496062992E-2</c:v>
                </c:pt>
                <c:pt idx="14">
                  <c:v>7.874015748031496E-3</c:v>
                </c:pt>
                <c:pt idx="15">
                  <c:v>7.874015748031496E-3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64B4-4809-9856-BBAEBB17BF9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436207289890532"/>
          <c:y val="0.18726561806966041"/>
          <c:w val="0.23364758358504814"/>
          <c:h val="0.566307650658257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049982882574448E-2"/>
          <c:y val="0.10813570446607455"/>
          <c:w val="0.87459736011259459"/>
          <c:h val="0.72676657156948044"/>
        </c:manualLayout>
      </c:layout>
      <c:bubbleChart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Fill Rate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98760DA-1AA4-4535-BA59-CCC9F804C66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46B3-4E1B-9F16-25176DCD8390}"/>
                </c:ext>
              </c:extLst>
            </c:dLbl>
            <c:dLbl>
              <c:idx val="1"/>
              <c:layout>
                <c:manualLayout>
                  <c:x val="-7.3072271733283595E-2"/>
                  <c:y val="-8.7291864333662983E-2"/>
                </c:manualLayout>
              </c:layout>
              <c:tx>
                <c:rich>
                  <a:bodyPr/>
                  <a:lstStyle/>
                  <a:p>
                    <a:fld id="{7AC0FBD7-EF29-428D-A541-07C675BB3B0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46B3-4E1B-9F16-25176DCD839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2684238-1B4B-4573-96CE-9AC542C755D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46B3-4E1B-9F16-25176DCD8390}"/>
                </c:ext>
              </c:extLst>
            </c:dLbl>
            <c:dLbl>
              <c:idx val="3"/>
              <c:layout>
                <c:manualLayout>
                  <c:x val="-1.7444472376071427E-2"/>
                  <c:y val="-4.5889960204575107E-2"/>
                </c:manualLayout>
              </c:layout>
              <c:tx>
                <c:rich>
                  <a:bodyPr/>
                  <a:lstStyle/>
                  <a:p>
                    <a:fld id="{A986D212-213B-40A5-96C1-A03DA77596E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6B3-4E1B-9F16-25176DCD8390}"/>
                </c:ext>
              </c:extLst>
            </c:dLbl>
            <c:dLbl>
              <c:idx val="4"/>
              <c:layout>
                <c:manualLayout>
                  <c:x val="-0.10439674443372235"/>
                  <c:y val="-2.9582777323176059E-3"/>
                </c:manualLayout>
              </c:layout>
              <c:tx>
                <c:rich>
                  <a:bodyPr/>
                  <a:lstStyle/>
                  <a:p>
                    <a:fld id="{4BEE47DA-E131-4BE4-BF7E-FCED6BB98CB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6B3-4E1B-9F16-25176DCD839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2FBBB994-E53F-462E-8FB5-C94874759A3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46B3-4E1B-9F16-25176DCD839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EC2790D3-E636-4CA6-83EB-CF7DB44DAE3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46B3-4E1B-9F16-25176DCD839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F587FFF1-6FC6-4B66-A5FA-26576CFC24D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46B3-4E1B-9F16-25176DCD8390}"/>
                </c:ext>
              </c:extLst>
            </c:dLbl>
            <c:dLbl>
              <c:idx val="8"/>
              <c:layout>
                <c:manualLayout>
                  <c:x val="-4.1454679133182501E-2"/>
                  <c:y val="3.9080115890244127E-2"/>
                </c:manualLayout>
              </c:layout>
              <c:tx>
                <c:rich>
                  <a:bodyPr/>
                  <a:lstStyle/>
                  <a:p>
                    <a:fld id="{C6177D48-E58E-4321-A8C3-D46F9D1ACF3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46B3-4E1B-9F16-25176DCD839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A5C1AA78-F25C-45F2-880E-2AD5D601DFA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46B3-4E1B-9F16-25176DCD839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FE8BF2C4-BA64-426F-839C-10FD1A301BA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46B3-4E1B-9F16-25176DCD839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4D479AF5-7A03-42F8-AB26-B6EF00E9D5D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46B3-4E1B-9F16-25176DCD8390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9B914EAE-8300-45AA-B336-ECFE8598CFD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46B3-4E1B-9F16-25176DCD8390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DC29E6BF-EAE6-417D-9B55-8D51A3D3FD4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46B3-4E1B-9F16-25176DCD8390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1CF6AFC1-5488-4E9E-B23F-ED3947D1612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46B3-4E1B-9F16-25176DCD83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Sheet1!$B$2:$B$16</c:f>
              <c:numCache>
                <c:formatCode>0%</c:formatCode>
                <c:ptCount val="15"/>
                <c:pt idx="0">
                  <c:v>0.69424460431654678</c:v>
                </c:pt>
                <c:pt idx="1">
                  <c:v>0.69805194805194803</c:v>
                </c:pt>
                <c:pt idx="2">
                  <c:v>0.44303797468354428</c:v>
                </c:pt>
                <c:pt idx="3">
                  <c:v>0.73571428571428577</c:v>
                </c:pt>
                <c:pt idx="4">
                  <c:v>0.66911764705882348</c:v>
                </c:pt>
                <c:pt idx="5">
                  <c:v>0.70370370370370372</c:v>
                </c:pt>
                <c:pt idx="6">
                  <c:v>0.80327868852459017</c:v>
                </c:pt>
                <c:pt idx="7">
                  <c:v>0.65492957746478875</c:v>
                </c:pt>
                <c:pt idx="8">
                  <c:v>0.71794871794871795</c:v>
                </c:pt>
                <c:pt idx="9">
                  <c:v>0.78378378378378377</c:v>
                </c:pt>
                <c:pt idx="10">
                  <c:v>0.88888888888888884</c:v>
                </c:pt>
                <c:pt idx="11">
                  <c:v>0.54285714285714282</c:v>
                </c:pt>
                <c:pt idx="12">
                  <c:v>1</c:v>
                </c:pt>
                <c:pt idx="13">
                  <c:v>0.59523809523809523</c:v>
                </c:pt>
                <c:pt idx="14">
                  <c:v>0.96</c:v>
                </c:pt>
              </c:numCache>
            </c:numRef>
          </c:xVal>
          <c:yVal>
            <c:numRef>
              <c:f>Sheet1!$C$2:$C$16</c:f>
              <c:numCache>
                <c:formatCode>0%</c:formatCode>
                <c:ptCount val="15"/>
                <c:pt idx="0">
                  <c:v>0.68278529980657643</c:v>
                </c:pt>
                <c:pt idx="1">
                  <c:v>0.42236842105263156</c:v>
                </c:pt>
                <c:pt idx="2">
                  <c:v>0.65600000000000003</c:v>
                </c:pt>
                <c:pt idx="3">
                  <c:v>0.59919028340080971</c:v>
                </c:pt>
                <c:pt idx="4">
                  <c:v>0.57307692307692304</c:v>
                </c:pt>
                <c:pt idx="5">
                  <c:v>0.99090909090909096</c:v>
                </c:pt>
                <c:pt idx="6">
                  <c:v>0.82236842105263153</c:v>
                </c:pt>
                <c:pt idx="7">
                  <c:v>0.91874999999999996</c:v>
                </c:pt>
                <c:pt idx="8">
                  <c:v>0.5714285714285714</c:v>
                </c:pt>
                <c:pt idx="9">
                  <c:v>0.68484848484848482</c:v>
                </c:pt>
                <c:pt idx="10">
                  <c:v>0.5</c:v>
                </c:pt>
                <c:pt idx="11">
                  <c:v>1</c:v>
                </c:pt>
                <c:pt idx="12">
                  <c:v>0.2</c:v>
                </c:pt>
                <c:pt idx="13">
                  <c:v>0.80769230769230771</c:v>
                </c:pt>
                <c:pt idx="14">
                  <c:v>0.625</c:v>
                </c:pt>
              </c:numCache>
            </c:numRef>
          </c:yVal>
          <c:bubbleSize>
            <c:numRef>
              <c:f>Sheet1!$D$2:$D$16</c:f>
              <c:numCache>
                <c:formatCode>General</c:formatCode>
                <c:ptCount val="15"/>
                <c:pt idx="0">
                  <c:v>1412</c:v>
                </c:pt>
                <c:pt idx="1">
                  <c:v>321</c:v>
                </c:pt>
                <c:pt idx="2">
                  <c:v>164</c:v>
                </c:pt>
                <c:pt idx="3">
                  <c:v>148</c:v>
                </c:pt>
                <c:pt idx="4">
                  <c:v>149</c:v>
                </c:pt>
                <c:pt idx="5">
                  <c:v>109</c:v>
                </c:pt>
                <c:pt idx="6">
                  <c:v>125</c:v>
                </c:pt>
                <c:pt idx="7">
                  <c:v>147</c:v>
                </c:pt>
                <c:pt idx="8">
                  <c:v>80</c:v>
                </c:pt>
                <c:pt idx="9">
                  <c:v>113</c:v>
                </c:pt>
                <c:pt idx="10">
                  <c:v>45</c:v>
                </c:pt>
                <c:pt idx="11">
                  <c:v>35</c:v>
                </c:pt>
                <c:pt idx="12">
                  <c:v>8</c:v>
                </c:pt>
                <c:pt idx="13">
                  <c:v>42</c:v>
                </c:pt>
                <c:pt idx="14">
                  <c:v>25</c:v>
                </c:pt>
              </c:numCache>
            </c:numRef>
          </c:bubbleSize>
          <c:bubble3D val="1"/>
          <c:extLst>
            <c:ext xmlns:c15="http://schemas.microsoft.com/office/drawing/2012/chart" uri="{02D57815-91ED-43cb-92C2-25804820EDAC}">
              <c15:datalabelsRange>
                <c15:f>Sheet1!$A$2:$A$16</c15:f>
                <c15:dlblRangeCache>
                  <c:ptCount val="15"/>
                  <c:pt idx="0">
                    <c:v>BUS.</c:v>
                  </c:pt>
                  <c:pt idx="1">
                    <c:v>LEGL</c:v>
                  </c:pt>
                  <c:pt idx="2">
                    <c:v>ACTG</c:v>
                  </c:pt>
                  <c:pt idx="3">
                    <c:v>ECE.</c:v>
                  </c:pt>
                  <c:pt idx="4">
                    <c:v>ECON</c:v>
                  </c:pt>
                  <c:pt idx="5">
                    <c:v>ART</c:v>
                  </c:pt>
                  <c:pt idx="6">
                    <c:v>CRER</c:v>
                  </c:pt>
                  <c:pt idx="7">
                    <c:v>KINE</c:v>
                  </c:pt>
                  <c:pt idx="8">
                    <c:v>MEDA</c:v>
                  </c:pt>
                  <c:pt idx="9">
                    <c:v>MGMT</c:v>
                  </c:pt>
                  <c:pt idx="10">
                    <c:v>FASH</c:v>
                  </c:pt>
                  <c:pt idx="11">
                    <c:v>MART</c:v>
                  </c:pt>
                  <c:pt idx="12">
                    <c:v>EDUC</c:v>
                  </c:pt>
                  <c:pt idx="13">
                    <c:v>ENGL</c:v>
                  </c:pt>
                  <c:pt idx="14">
                    <c:v>SOSC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46B3-4E1B-9F16-25176DCD83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670182287"/>
        <c:axId val="1859825231"/>
      </c:bubbleChart>
      <c:valAx>
        <c:axId val="1670182287"/>
        <c:scaling>
          <c:orientation val="minMax"/>
          <c:max val="1"/>
          <c:min val="0.30000000000000004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Success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en-US"/>
          </a:p>
        </c:txPr>
        <c:crossAx val="1859825231"/>
        <c:crosses val="autoZero"/>
        <c:crossBetween val="midCat"/>
      </c:valAx>
      <c:valAx>
        <c:axId val="1859825231"/>
        <c:scaling>
          <c:orientation val="minMax"/>
          <c:max val="1.05"/>
          <c:min val="0.30000000000000004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r>
                  <a:rPr lang="en-US" baseline="0">
                    <a:latin typeface="Corbel" panose="020B0503020204020204" pitchFamily="34" charset="0"/>
                  </a:rPr>
                  <a:t>Fill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rbel" panose="020B0503020204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en-US"/>
          </a:p>
        </c:txPr>
        <c:crossAx val="167018228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049982882574448E-2"/>
          <c:y val="8.8795500291434848E-2"/>
          <c:w val="0.87459736011259459"/>
          <c:h val="0.74610674625065543"/>
        </c:manualLayout>
      </c:layout>
      <c:bubbleChart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Fill Rate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DE6BDEE7-6E08-44CD-A8C7-DAAF3F57206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FF53-4566-8907-552AD369988E}"/>
                </c:ext>
              </c:extLst>
            </c:dLbl>
            <c:dLbl>
              <c:idx val="1"/>
              <c:layout>
                <c:manualLayout>
                  <c:x val="-6.4799678479874029E-2"/>
                  <c:y val="-4.9581426443249768E-2"/>
                </c:manualLayout>
              </c:layout>
              <c:tx>
                <c:rich>
                  <a:bodyPr/>
                  <a:lstStyle/>
                  <a:p>
                    <a:fld id="{C42291F7-13A8-4844-ABE8-80E0520D07C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FF53-4566-8907-552AD369988E}"/>
                </c:ext>
              </c:extLst>
            </c:dLbl>
            <c:dLbl>
              <c:idx val="2"/>
              <c:layout>
                <c:manualLayout>
                  <c:x val="-6.5959654116355973E-2"/>
                  <c:y val="-5.8580764033173728E-2"/>
                </c:manualLayout>
              </c:layout>
              <c:tx>
                <c:rich>
                  <a:bodyPr/>
                  <a:lstStyle/>
                  <a:p>
                    <a:fld id="{783B8FEE-D71D-429F-99D6-4F2922192BA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FF53-4566-8907-552AD369988E}"/>
                </c:ext>
              </c:extLst>
            </c:dLbl>
            <c:dLbl>
              <c:idx val="3"/>
              <c:layout>
                <c:manualLayout>
                  <c:x val="-6.4758413952117982E-2"/>
                  <c:y val="-5.9442270784327102E-2"/>
                </c:manualLayout>
              </c:layout>
              <c:tx>
                <c:rich>
                  <a:bodyPr/>
                  <a:lstStyle/>
                  <a:p>
                    <a:fld id="{7624B297-4914-49B6-8B74-FBCD12451D3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FF53-4566-8907-552AD369988E}"/>
                </c:ext>
              </c:extLst>
            </c:dLbl>
            <c:dLbl>
              <c:idx val="4"/>
              <c:layout>
                <c:manualLayout>
                  <c:x val="-0.12189167139756299"/>
                  <c:y val="3.5996297958728831E-4"/>
                </c:manualLayout>
              </c:layout>
              <c:tx>
                <c:rich>
                  <a:bodyPr/>
                  <a:lstStyle/>
                  <a:p>
                    <a:fld id="{04A45ADB-85F2-4B09-A00C-B51720ECCF8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FF53-4566-8907-552AD369988E}"/>
                </c:ext>
              </c:extLst>
            </c:dLbl>
            <c:dLbl>
              <c:idx val="5"/>
              <c:layout>
                <c:manualLayout>
                  <c:x val="-6.4332799746406655E-2"/>
                  <c:y val="-5.6533794451430502E-2"/>
                </c:manualLayout>
              </c:layout>
              <c:tx>
                <c:rich>
                  <a:bodyPr/>
                  <a:lstStyle/>
                  <a:p>
                    <a:fld id="{3A79694F-5779-4EC2-A86D-71A73869EB7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FF53-4566-8907-552AD369988E}"/>
                </c:ext>
              </c:extLst>
            </c:dLbl>
            <c:dLbl>
              <c:idx val="6"/>
              <c:layout>
                <c:manualLayout>
                  <c:x val="-0.11543968797075563"/>
                  <c:y val="-7.1155981800454543E-2"/>
                </c:manualLayout>
              </c:layout>
              <c:tx>
                <c:rich>
                  <a:bodyPr/>
                  <a:lstStyle/>
                  <a:p>
                    <a:fld id="{85EA23EC-7FE9-464D-AD67-2E0CB3ED398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FF53-4566-8907-552AD369988E}"/>
                </c:ext>
              </c:extLst>
            </c:dLbl>
            <c:dLbl>
              <c:idx val="7"/>
              <c:layout>
                <c:manualLayout>
                  <c:x val="-6.3910497967031452E-2"/>
                  <c:y val="-3.3193878611574627E-2"/>
                </c:manualLayout>
              </c:layout>
              <c:tx>
                <c:rich>
                  <a:bodyPr/>
                  <a:lstStyle/>
                  <a:p>
                    <a:fld id="{25EA9605-051B-4BE7-9A2A-0B4777D038B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FF53-4566-8907-552AD369988E}"/>
                </c:ext>
              </c:extLst>
            </c:dLbl>
            <c:dLbl>
              <c:idx val="8"/>
              <c:layout>
                <c:manualLayout>
                  <c:x val="-7.4638425088727964E-2"/>
                  <c:y val="-6.241601580460196E-2"/>
                </c:manualLayout>
              </c:layout>
              <c:tx>
                <c:rich>
                  <a:bodyPr/>
                  <a:lstStyle/>
                  <a:p>
                    <a:fld id="{867B1FF8-5336-436C-8817-3336162F9B0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FF53-4566-8907-552AD369988E}"/>
                </c:ext>
              </c:extLst>
            </c:dLbl>
            <c:dLbl>
              <c:idx val="9"/>
              <c:layout>
                <c:manualLayout>
                  <c:x val="-0.13054007220523137"/>
                  <c:y val="-0.11780364333550725"/>
                </c:manualLayout>
              </c:layout>
              <c:tx>
                <c:rich>
                  <a:bodyPr/>
                  <a:lstStyle/>
                  <a:p>
                    <a:fld id="{C9A0FD17-260E-4AEC-BC17-E11A88DB94C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FF53-4566-8907-552AD369988E}"/>
                </c:ext>
              </c:extLst>
            </c:dLbl>
            <c:dLbl>
              <c:idx val="10"/>
              <c:layout>
                <c:manualLayout>
                  <c:x val="-6.0073901678871083E-2"/>
                  <c:y val="-5.9525751763164936E-2"/>
                </c:manualLayout>
              </c:layout>
              <c:tx>
                <c:rich>
                  <a:bodyPr/>
                  <a:lstStyle/>
                  <a:p>
                    <a:fld id="{DA978079-DDD7-4DC4-ACC4-356B4E06A85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FF53-4566-8907-552AD369988E}"/>
                </c:ext>
              </c:extLst>
            </c:dLbl>
            <c:dLbl>
              <c:idx val="11"/>
              <c:layout>
                <c:manualLayout>
                  <c:x val="-7.6031150071225698E-2"/>
                  <c:y val="-4.5172320419489799E-2"/>
                </c:manualLayout>
              </c:layout>
              <c:tx>
                <c:rich>
                  <a:bodyPr/>
                  <a:lstStyle/>
                  <a:p>
                    <a:fld id="{5FFEBB4E-5072-4566-A808-A4452941305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FF53-4566-8907-552AD369988E}"/>
                </c:ext>
              </c:extLst>
            </c:dLbl>
            <c:dLbl>
              <c:idx val="12"/>
              <c:layout>
                <c:manualLayout>
                  <c:x val="-1.3327683774389667E-2"/>
                  <c:y val="9.5413984076350346E-3"/>
                </c:manualLayout>
              </c:layout>
              <c:tx>
                <c:rich>
                  <a:bodyPr/>
                  <a:lstStyle/>
                  <a:p>
                    <a:fld id="{CAFB93E3-37EE-47CB-911A-06AAE985F2F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FF53-4566-8907-552AD369988E}"/>
                </c:ext>
              </c:extLst>
            </c:dLbl>
            <c:dLbl>
              <c:idx val="13"/>
              <c:layout>
                <c:manualLayout>
                  <c:x val="-4.24529735018963E-2"/>
                  <c:y val="-5.0551758418760084E-2"/>
                </c:manualLayout>
              </c:layout>
              <c:tx>
                <c:rich>
                  <a:bodyPr/>
                  <a:lstStyle/>
                  <a:p>
                    <a:fld id="{59DA1A6A-0AD1-4B15-8789-A40F490C833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FF53-4566-8907-552AD369988E}"/>
                </c:ext>
              </c:extLst>
            </c:dLbl>
            <c:dLbl>
              <c:idx val="14"/>
              <c:layout>
                <c:manualLayout>
                  <c:x val="-6.8991445234381638E-2"/>
                  <c:y val="-4.6900263795186227E-2"/>
                </c:manualLayout>
              </c:layout>
              <c:tx>
                <c:rich>
                  <a:bodyPr/>
                  <a:lstStyle/>
                  <a:p>
                    <a:fld id="{A9F20C19-6486-4844-8544-93277F0B4EE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FF53-4566-8907-552AD369988E}"/>
                </c:ext>
              </c:extLst>
            </c:dLbl>
            <c:dLbl>
              <c:idx val="15"/>
              <c:layout>
                <c:manualLayout>
                  <c:x val="-2.6526471752952162E-2"/>
                  <c:y val="-3.0059478600001077E-2"/>
                </c:manualLayout>
              </c:layout>
              <c:tx>
                <c:rich>
                  <a:bodyPr/>
                  <a:lstStyle/>
                  <a:p>
                    <a:fld id="{3C13BFDE-25EE-4CC8-8D18-F192BA3898B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FF53-4566-8907-552AD369988E}"/>
                </c:ext>
              </c:extLst>
            </c:dLbl>
            <c:dLbl>
              <c:idx val="16"/>
              <c:layout>
                <c:manualLayout>
                  <c:x val="-2.7821444062172823E-2"/>
                  <c:y val="-2.5008765888529877E-2"/>
                </c:manualLayout>
              </c:layout>
              <c:tx>
                <c:rich>
                  <a:bodyPr/>
                  <a:lstStyle/>
                  <a:p>
                    <a:fld id="{166E178E-B257-4EC6-AC78-443CB2C1DF1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FF53-4566-8907-552AD369988E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C70A3B49-7DF7-4E1C-B1D6-0750E83ADA2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FF53-4566-8907-552AD369988E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C2B55424-C0DA-47C0-8616-7646DA6AA5C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FF53-4566-8907-552AD369988E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375AA897-D6F4-4725-9601-622A9F7A88B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FF53-4566-8907-552AD369988E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B97700A3-E9FD-4B77-80C3-F1AE353C0C6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FF53-4566-8907-552AD369988E}"/>
                </c:ext>
              </c:extLst>
            </c:dLbl>
            <c:dLbl>
              <c:idx val="21"/>
              <c:layout>
                <c:manualLayout>
                  <c:x val="-3.0712175396201118E-3"/>
                  <c:y val="2.7166914072647097E-2"/>
                </c:manualLayout>
              </c:layout>
              <c:tx>
                <c:rich>
                  <a:bodyPr/>
                  <a:lstStyle/>
                  <a:p>
                    <a:fld id="{75AFD692-0FBB-4F80-A646-CB86B185BA4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FF53-4566-8907-552AD369988E}"/>
                </c:ext>
              </c:extLst>
            </c:dLbl>
            <c:dLbl>
              <c:idx val="22"/>
              <c:layout>
                <c:manualLayout>
                  <c:x val="-7.173328169639609E-2"/>
                  <c:y val="-5.2087842388372455E-2"/>
                </c:manualLayout>
              </c:layout>
              <c:tx>
                <c:rich>
                  <a:bodyPr/>
                  <a:lstStyle/>
                  <a:p>
                    <a:fld id="{82DD189E-F5D7-4AF5-B3F0-C417F05C775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6-FF53-4566-8907-552AD369988E}"/>
                </c:ext>
              </c:extLst>
            </c:dLbl>
            <c:dLbl>
              <c:idx val="23"/>
              <c:layout>
                <c:manualLayout>
                  <c:x val="-2.3045214095920811E-2"/>
                  <c:y val="-4.8752467879951807E-2"/>
                </c:manualLayout>
              </c:layout>
              <c:tx>
                <c:rich>
                  <a:bodyPr/>
                  <a:lstStyle/>
                  <a:p>
                    <a:fld id="{97110758-7FB2-4A6F-9D0C-EC5B7A76003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FF53-4566-8907-552AD369988E}"/>
                </c:ext>
              </c:extLst>
            </c:dLbl>
            <c:dLbl>
              <c:idx val="24"/>
              <c:layout>
                <c:manualLayout>
                  <c:x val="-0.16553817001933324"/>
                  <c:y val="6.5400571600651375E-3"/>
                </c:manualLayout>
              </c:layout>
              <c:tx>
                <c:rich>
                  <a:bodyPr/>
                  <a:lstStyle/>
                  <a:p>
                    <a:fld id="{71FBBED0-7E7C-4E40-918A-197F14392B1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8-FF53-4566-8907-552AD369988E}"/>
                </c:ext>
              </c:extLst>
            </c:dLbl>
            <c:dLbl>
              <c:idx val="25"/>
              <c:layout>
                <c:manualLayout>
                  <c:x val="-5.9450359642222887E-2"/>
                  <c:y val="-4.2481436076241441E-2"/>
                </c:manualLayout>
              </c:layout>
              <c:tx>
                <c:rich>
                  <a:bodyPr/>
                  <a:lstStyle/>
                  <a:p>
                    <a:fld id="{B5D9CCBA-F17D-4026-A62D-2AF015A2FC7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FF53-4566-8907-552AD369988E}"/>
                </c:ext>
              </c:extLst>
            </c:dLbl>
            <c:dLbl>
              <c:idx val="26"/>
              <c:layout>
                <c:manualLayout>
                  <c:x val="-5.4396933647969596E-2"/>
                  <c:y val="-3.7886380268995205E-2"/>
                </c:manualLayout>
              </c:layout>
              <c:tx>
                <c:rich>
                  <a:bodyPr/>
                  <a:lstStyle/>
                  <a:p>
                    <a:fld id="{003F0E84-E2DC-49A1-B76A-B8C3F7AEFA9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A-FF53-4566-8907-552AD369988E}"/>
                </c:ext>
              </c:extLst>
            </c:dLbl>
            <c:dLbl>
              <c:idx val="27"/>
              <c:layout>
                <c:manualLayout>
                  <c:x val="-0.13119799502766483"/>
                  <c:y val="-2.0024487381117992E-2"/>
                </c:manualLayout>
              </c:layout>
              <c:tx>
                <c:rich>
                  <a:bodyPr/>
                  <a:lstStyle/>
                  <a:p>
                    <a:fld id="{C64516BF-62E1-4B0C-8614-1E6439CFE1F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FF53-4566-8907-552AD369988E}"/>
                </c:ext>
              </c:extLst>
            </c:dLbl>
            <c:dLbl>
              <c:idx val="28"/>
              <c:layout>
                <c:manualLayout>
                  <c:x val="-2.6609493381737459E-2"/>
                  <c:y val="-2.2199684085372332E-2"/>
                </c:manualLayout>
              </c:layout>
              <c:tx>
                <c:rich>
                  <a:bodyPr/>
                  <a:lstStyle/>
                  <a:p>
                    <a:fld id="{8BDC0BAE-DE29-4D89-9B51-F7087F5788F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C-FF53-4566-8907-552AD369988E}"/>
                </c:ext>
              </c:extLst>
            </c:dLbl>
            <c:dLbl>
              <c:idx val="29"/>
              <c:layout>
                <c:manualLayout>
                  <c:x val="-7.4546700727547779E-2"/>
                  <c:y val="-5.9614514103277248E-2"/>
                </c:manualLayout>
              </c:layout>
              <c:tx>
                <c:rich>
                  <a:bodyPr/>
                  <a:lstStyle/>
                  <a:p>
                    <a:fld id="{B0AF1800-97CA-4150-834A-E0A6CCFEA4E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D-FF53-4566-8907-552AD369988E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fld id="{E1E3BB84-A452-4FFA-BEEC-6A63EE33CB8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FF53-4566-8907-552AD36998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Sheet1!$B$2:$B$32</c:f>
              <c:numCache>
                <c:formatCode>0%</c:formatCode>
                <c:ptCount val="31"/>
                <c:pt idx="0">
                  <c:v>0.27083333333333331</c:v>
                </c:pt>
                <c:pt idx="1">
                  <c:v>0.60606060606060608</c:v>
                </c:pt>
                <c:pt idx="2">
                  <c:v>0.48051948051948051</c:v>
                </c:pt>
                <c:pt idx="3">
                  <c:v>0.70370370370370372</c:v>
                </c:pt>
                <c:pt idx="4">
                  <c:v>0.64912280701754388</c:v>
                </c:pt>
                <c:pt idx="5">
                  <c:v>0.73333333333333328</c:v>
                </c:pt>
                <c:pt idx="6">
                  <c:v>0.61956521739130432</c:v>
                </c:pt>
                <c:pt idx="7">
                  <c:v>0.7142857142857143</c:v>
                </c:pt>
                <c:pt idx="8">
                  <c:v>0.77083333333333337</c:v>
                </c:pt>
                <c:pt idx="9">
                  <c:v>0.70909090909090911</c:v>
                </c:pt>
                <c:pt idx="10">
                  <c:v>0.80327868852459017</c:v>
                </c:pt>
                <c:pt idx="11">
                  <c:v>0.65714285714285714</c:v>
                </c:pt>
                <c:pt idx="12">
                  <c:v>0.72307692307692306</c:v>
                </c:pt>
                <c:pt idx="13">
                  <c:v>0.82499999999999996</c:v>
                </c:pt>
                <c:pt idx="14">
                  <c:v>0.37142857142857144</c:v>
                </c:pt>
                <c:pt idx="15">
                  <c:v>0.81081081081081086</c:v>
                </c:pt>
                <c:pt idx="16">
                  <c:v>0.75</c:v>
                </c:pt>
                <c:pt idx="17">
                  <c:v>1</c:v>
                </c:pt>
                <c:pt idx="18">
                  <c:v>0.15384615384615385</c:v>
                </c:pt>
                <c:pt idx="19">
                  <c:v>0.7931034482758621</c:v>
                </c:pt>
                <c:pt idx="20">
                  <c:v>1</c:v>
                </c:pt>
                <c:pt idx="21">
                  <c:v>0.86111111111111116</c:v>
                </c:pt>
                <c:pt idx="22">
                  <c:v>0.64383561643835618</c:v>
                </c:pt>
                <c:pt idx="23">
                  <c:v>0.66666666666666663</c:v>
                </c:pt>
                <c:pt idx="24">
                  <c:v>0.69805194805194803</c:v>
                </c:pt>
                <c:pt idx="25">
                  <c:v>0.54285714285714282</c:v>
                </c:pt>
                <c:pt idx="26">
                  <c:v>0.85</c:v>
                </c:pt>
                <c:pt idx="27">
                  <c:v>0.64864864864864868</c:v>
                </c:pt>
                <c:pt idx="28">
                  <c:v>0.7142857142857143</c:v>
                </c:pt>
                <c:pt idx="29">
                  <c:v>0.78378378378378377</c:v>
                </c:pt>
                <c:pt idx="30">
                  <c:v>0.96</c:v>
                </c:pt>
              </c:numCache>
            </c:numRef>
          </c:xVal>
          <c:yVal>
            <c:numRef>
              <c:f>Sheet1!$C$2:$C$32</c:f>
              <c:numCache>
                <c:formatCode>0%</c:formatCode>
                <c:ptCount val="31"/>
                <c:pt idx="0">
                  <c:v>0.7142857142857143</c:v>
                </c:pt>
                <c:pt idx="1">
                  <c:v>0.6166666666666667</c:v>
                </c:pt>
                <c:pt idx="2">
                  <c:v>0.64166666666666672</c:v>
                </c:pt>
                <c:pt idx="3">
                  <c:v>0.99090909090909096</c:v>
                </c:pt>
                <c:pt idx="4">
                  <c:v>0.48333333333333334</c:v>
                </c:pt>
                <c:pt idx="5">
                  <c:v>0.78749999999999998</c:v>
                </c:pt>
                <c:pt idx="6">
                  <c:v>0.76944444444444449</c:v>
                </c:pt>
                <c:pt idx="7">
                  <c:v>0.52500000000000002</c:v>
                </c:pt>
                <c:pt idx="8">
                  <c:v>0.91428571428571426</c:v>
                </c:pt>
                <c:pt idx="9">
                  <c:v>0.65810711665443877</c:v>
                </c:pt>
                <c:pt idx="10">
                  <c:v>0.82236842105263153</c:v>
                </c:pt>
                <c:pt idx="11">
                  <c:v>0.875</c:v>
                </c:pt>
                <c:pt idx="12">
                  <c:v>0.43125000000000002</c:v>
                </c:pt>
                <c:pt idx="13">
                  <c:v>0.93617021276595747</c:v>
                </c:pt>
                <c:pt idx="14">
                  <c:v>0.875</c:v>
                </c:pt>
                <c:pt idx="15">
                  <c:v>0.46250000000000002</c:v>
                </c:pt>
                <c:pt idx="16">
                  <c:v>0.55000000000000004</c:v>
                </c:pt>
                <c:pt idx="17">
                  <c:v>0.2</c:v>
                </c:pt>
                <c:pt idx="18">
                  <c:v>0.5</c:v>
                </c:pt>
                <c:pt idx="19">
                  <c:v>1.1153846153846154</c:v>
                </c:pt>
                <c:pt idx="20">
                  <c:v>0.3</c:v>
                </c:pt>
                <c:pt idx="21">
                  <c:v>0.6</c:v>
                </c:pt>
                <c:pt idx="22">
                  <c:v>0.97499999999999998</c:v>
                </c:pt>
                <c:pt idx="23">
                  <c:v>0.86250000000000004</c:v>
                </c:pt>
                <c:pt idx="24">
                  <c:v>0.42236842105263156</c:v>
                </c:pt>
                <c:pt idx="25">
                  <c:v>1</c:v>
                </c:pt>
                <c:pt idx="26">
                  <c:v>0.62857142857142856</c:v>
                </c:pt>
                <c:pt idx="27">
                  <c:v>0.52857142857142858</c:v>
                </c:pt>
                <c:pt idx="28">
                  <c:v>0.6</c:v>
                </c:pt>
                <c:pt idx="29">
                  <c:v>0.68484848484848482</c:v>
                </c:pt>
                <c:pt idx="30">
                  <c:v>0.625</c:v>
                </c:pt>
              </c:numCache>
            </c:numRef>
          </c:yVal>
          <c:bubbleSize>
            <c:numRef>
              <c:f>Sheet1!$D$2:$D$32</c:f>
              <c:numCache>
                <c:formatCode>General</c:formatCode>
                <c:ptCount val="31"/>
                <c:pt idx="0">
                  <c:v>50</c:v>
                </c:pt>
                <c:pt idx="1">
                  <c:v>37</c:v>
                </c:pt>
                <c:pt idx="2">
                  <c:v>77</c:v>
                </c:pt>
                <c:pt idx="3">
                  <c:v>109</c:v>
                </c:pt>
                <c:pt idx="4">
                  <c:v>58</c:v>
                </c:pt>
                <c:pt idx="5">
                  <c:v>63</c:v>
                </c:pt>
                <c:pt idx="6">
                  <c:v>277</c:v>
                </c:pt>
                <c:pt idx="7">
                  <c:v>21</c:v>
                </c:pt>
                <c:pt idx="8">
                  <c:v>96</c:v>
                </c:pt>
                <c:pt idx="9">
                  <c:v>897</c:v>
                </c:pt>
                <c:pt idx="10">
                  <c:v>125</c:v>
                </c:pt>
                <c:pt idx="11">
                  <c:v>35</c:v>
                </c:pt>
                <c:pt idx="12">
                  <c:v>69</c:v>
                </c:pt>
                <c:pt idx="13">
                  <c:v>44</c:v>
                </c:pt>
                <c:pt idx="14">
                  <c:v>35</c:v>
                </c:pt>
                <c:pt idx="15">
                  <c:v>37</c:v>
                </c:pt>
                <c:pt idx="16">
                  <c:v>77</c:v>
                </c:pt>
                <c:pt idx="17">
                  <c:v>8</c:v>
                </c:pt>
                <c:pt idx="18">
                  <c:v>13</c:v>
                </c:pt>
                <c:pt idx="19">
                  <c:v>29</c:v>
                </c:pt>
                <c:pt idx="20">
                  <c:v>9</c:v>
                </c:pt>
                <c:pt idx="21">
                  <c:v>36</c:v>
                </c:pt>
                <c:pt idx="22">
                  <c:v>78</c:v>
                </c:pt>
                <c:pt idx="23">
                  <c:v>69</c:v>
                </c:pt>
                <c:pt idx="24">
                  <c:v>321</c:v>
                </c:pt>
                <c:pt idx="25">
                  <c:v>35</c:v>
                </c:pt>
                <c:pt idx="26">
                  <c:v>22</c:v>
                </c:pt>
                <c:pt idx="27">
                  <c:v>37</c:v>
                </c:pt>
                <c:pt idx="28">
                  <c:v>21</c:v>
                </c:pt>
                <c:pt idx="29">
                  <c:v>113</c:v>
                </c:pt>
                <c:pt idx="30">
                  <c:v>25</c:v>
                </c:pt>
              </c:numCache>
            </c:numRef>
          </c:bubbleSize>
          <c:bubble3D val="1"/>
          <c:extLst>
            <c:ext xmlns:c15="http://schemas.microsoft.com/office/drawing/2012/chart" uri="{02D57815-91ED-43cb-92C2-25804820EDAC}">
              <c15:datalabelsRange>
                <c15:f>Sheet1!$A$2:$A$32</c15:f>
                <c15:dlblRangeCache>
                  <c:ptCount val="31"/>
                  <c:pt idx="0">
                    <c:v>ACTG (7)</c:v>
                  </c:pt>
                  <c:pt idx="1">
                    <c:v>ACTG (8)</c:v>
                  </c:pt>
                  <c:pt idx="2">
                    <c:v>ACTG (16)</c:v>
                  </c:pt>
                  <c:pt idx="3">
                    <c:v>ART (12)</c:v>
                  </c:pt>
                  <c:pt idx="4">
                    <c:v>BUS. (7)</c:v>
                  </c:pt>
                  <c:pt idx="5">
                    <c:v>BUS. (8)</c:v>
                  </c:pt>
                  <c:pt idx="6">
                    <c:v>BUS. (13)</c:v>
                  </c:pt>
                  <c:pt idx="7">
                    <c:v>BUS. (14)</c:v>
                  </c:pt>
                  <c:pt idx="8">
                    <c:v>BUS. (16)</c:v>
                  </c:pt>
                  <c:pt idx="9">
                    <c:v>BUS. (15)</c:v>
                  </c:pt>
                  <c:pt idx="10">
                    <c:v>CRER (15)</c:v>
                  </c:pt>
                  <c:pt idx="11">
                    <c:v>ECE. (7)</c:v>
                  </c:pt>
                  <c:pt idx="12">
                    <c:v>ECE. (15)</c:v>
                  </c:pt>
                  <c:pt idx="13">
                    <c:v>ECE. (16)</c:v>
                  </c:pt>
                  <c:pt idx="14">
                    <c:v>ECON (13)</c:v>
                  </c:pt>
                  <c:pt idx="15">
                    <c:v>ECON (14)</c:v>
                  </c:pt>
                  <c:pt idx="16">
                    <c:v>ECON (16)</c:v>
                  </c:pt>
                  <c:pt idx="17">
                    <c:v>EDUC (13)</c:v>
                  </c:pt>
                  <c:pt idx="18">
                    <c:v>ENGL (8)</c:v>
                  </c:pt>
                  <c:pt idx="19">
                    <c:v>ENGL (14)</c:v>
                  </c:pt>
                  <c:pt idx="20">
                    <c:v>FASH (9)</c:v>
                  </c:pt>
                  <c:pt idx="21">
                    <c:v>FASH (16)</c:v>
                  </c:pt>
                  <c:pt idx="22">
                    <c:v>KINE (7)</c:v>
                  </c:pt>
                  <c:pt idx="23">
                    <c:v>KINE (8)</c:v>
                  </c:pt>
                  <c:pt idx="24">
                    <c:v>LEGL (15)</c:v>
                  </c:pt>
                  <c:pt idx="25">
                    <c:v>MART (9)</c:v>
                  </c:pt>
                  <c:pt idx="26">
                    <c:v>MEDA (13)</c:v>
                  </c:pt>
                  <c:pt idx="27">
                    <c:v>MEDA (14)</c:v>
                  </c:pt>
                  <c:pt idx="28">
                    <c:v>MEDA (15)</c:v>
                  </c:pt>
                  <c:pt idx="29">
                    <c:v>MGMT (15)</c:v>
                  </c:pt>
                  <c:pt idx="30">
                    <c:v>SOSC (14)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F-FF53-4566-8907-552AD369988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bubbleScale val="100"/>
        <c:showNegBubbles val="0"/>
        <c:axId val="1670182287"/>
        <c:axId val="1859825231"/>
      </c:bubbleChart>
      <c:valAx>
        <c:axId val="1670182287"/>
        <c:scaling>
          <c:orientation val="minMax"/>
          <c:max val="1.05"/>
          <c:min val="0.2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Success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en-US"/>
          </a:p>
        </c:txPr>
        <c:crossAx val="1859825231"/>
        <c:crosses val="autoZero"/>
        <c:crossBetween val="midCat"/>
      </c:valAx>
      <c:valAx>
        <c:axId val="1859825231"/>
        <c:scaling>
          <c:orientation val="minMax"/>
          <c:max val="1.05"/>
          <c:min val="0.2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r>
                  <a:rPr lang="en-US" baseline="0">
                    <a:latin typeface="Corbel" panose="020B0503020204020204" pitchFamily="34" charset="0"/>
                  </a:rPr>
                  <a:t>Fill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rbel" panose="020B0503020204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en-US"/>
          </a:p>
        </c:txPr>
        <c:crossAx val="167018228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04996877964919E-2"/>
          <c:y val="0.13235358305022546"/>
          <c:w val="0.87459736011259459"/>
          <c:h val="0.72676657156948044"/>
        </c:manualLayout>
      </c:layout>
      <c:bubbleChart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Fill Rate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D6E70F9E-2B2D-40F3-8569-13B5E67CFF5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0EB6-4301-BFFE-C8546735641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66D6A6B-FDE9-47CE-BE30-4E166C4D8B9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0EB6-4301-BFFE-C8546735641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60806D7-330D-4866-B412-44EFB6FE88A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0EB6-4301-BFFE-C8546735641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67A8F40-173D-47A8-B221-1BB6D1D409E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0EB6-4301-BFFE-C8546735641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4D862B6-9D18-4DE0-AD9F-5927D5C7B08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0EB6-4301-BFFE-C8546735641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FA9322EF-7295-4FFB-8367-9E843EB663D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0EB6-4301-BFFE-C854673564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Sheet1!$B$2:$B$7</c:f>
              <c:numCache>
                <c:formatCode>0%</c:formatCode>
                <c:ptCount val="6"/>
                <c:pt idx="0">
                  <c:v>0.64912280701754388</c:v>
                </c:pt>
                <c:pt idx="1">
                  <c:v>0.73333333333333328</c:v>
                </c:pt>
                <c:pt idx="2">
                  <c:v>0.61956521739130432</c:v>
                </c:pt>
                <c:pt idx="3">
                  <c:v>0.7142857142857143</c:v>
                </c:pt>
                <c:pt idx="4">
                  <c:v>0.70909090909090911</c:v>
                </c:pt>
                <c:pt idx="5">
                  <c:v>0.77083333333333337</c:v>
                </c:pt>
              </c:numCache>
            </c:numRef>
          </c:xVal>
          <c:yVal>
            <c:numRef>
              <c:f>Sheet1!$C$2:$C$7</c:f>
              <c:numCache>
                <c:formatCode>0%</c:formatCode>
                <c:ptCount val="6"/>
                <c:pt idx="0">
                  <c:v>0.48333333333333334</c:v>
                </c:pt>
                <c:pt idx="1">
                  <c:v>0.78749999999999998</c:v>
                </c:pt>
                <c:pt idx="2">
                  <c:v>0.76944444444444449</c:v>
                </c:pt>
                <c:pt idx="3">
                  <c:v>0.52500000000000002</c:v>
                </c:pt>
                <c:pt idx="4">
                  <c:v>0.65810711665443877</c:v>
                </c:pt>
                <c:pt idx="5">
                  <c:v>0.91428571428571426</c:v>
                </c:pt>
              </c:numCache>
            </c:numRef>
          </c:yVal>
          <c:bubbleSize>
            <c:numRef>
              <c:f>Sheet1!$D$2:$D$7</c:f>
              <c:numCache>
                <c:formatCode>General</c:formatCode>
                <c:ptCount val="6"/>
                <c:pt idx="0">
                  <c:v>58</c:v>
                </c:pt>
                <c:pt idx="1">
                  <c:v>63</c:v>
                </c:pt>
                <c:pt idx="2">
                  <c:v>277</c:v>
                </c:pt>
                <c:pt idx="3">
                  <c:v>21</c:v>
                </c:pt>
                <c:pt idx="4">
                  <c:v>897</c:v>
                </c:pt>
                <c:pt idx="5">
                  <c:v>96</c:v>
                </c:pt>
              </c:numCache>
            </c:numRef>
          </c:bubbleSize>
          <c:bubble3D val="1"/>
          <c:extLst>
            <c:ext xmlns:c15="http://schemas.microsoft.com/office/drawing/2012/chart" uri="{02D57815-91ED-43cb-92C2-25804820EDAC}">
              <c15:datalabelsRange>
                <c15:f>Sheet1!$A$2:$A$24</c15:f>
                <c15:dlblRangeCache>
                  <c:ptCount val="23"/>
                  <c:pt idx="0">
                    <c:v>BUS. (7)</c:v>
                  </c:pt>
                  <c:pt idx="1">
                    <c:v>BUS. (8)</c:v>
                  </c:pt>
                  <c:pt idx="2">
                    <c:v>BUS. (13)</c:v>
                  </c:pt>
                  <c:pt idx="3">
                    <c:v>BUS. (14)</c:v>
                  </c:pt>
                  <c:pt idx="4">
                    <c:v>BUS. (15)</c:v>
                  </c:pt>
                  <c:pt idx="5">
                    <c:v>BUS. (16)</c:v>
                  </c:pt>
                  <c:pt idx="6">
                    <c:v>BUS. (17)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0EB6-4301-BFFE-C8546735641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bubbleScale val="100"/>
        <c:showNegBubbles val="0"/>
        <c:axId val="1670182287"/>
        <c:axId val="1859825231"/>
      </c:bubbleChart>
      <c:valAx>
        <c:axId val="1670182287"/>
        <c:scaling>
          <c:orientation val="minMax"/>
          <c:max val="1"/>
          <c:min val="0.4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Success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en-US"/>
          </a:p>
        </c:txPr>
        <c:crossAx val="1859825231"/>
        <c:crosses val="autoZero"/>
        <c:crossBetween val="midCat"/>
      </c:valAx>
      <c:valAx>
        <c:axId val="1859825231"/>
        <c:scaling>
          <c:orientation val="minMax"/>
          <c:max val="1"/>
          <c:min val="0.4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r>
                  <a:rPr lang="en-US" baseline="0">
                    <a:latin typeface="Corbel" panose="020B0503020204020204" pitchFamily="34" charset="0"/>
                  </a:rPr>
                  <a:t>Fill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rbel" panose="020B0503020204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en-US"/>
          </a:p>
        </c:txPr>
        <c:crossAx val="167018228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6E6B-7969-466D-972B-211213C19C2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D4E-50CF-4548-B4B0-CE37259C1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75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6E6B-7969-466D-972B-211213C19C2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D4E-50CF-4548-B4B0-CE37259C1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9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6E6B-7969-466D-972B-211213C19C2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D4E-50CF-4548-B4B0-CE37259C1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6E6B-7969-466D-972B-211213C19C2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D4E-50CF-4548-B4B0-CE37259C1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3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6E6B-7969-466D-972B-211213C19C2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D4E-50CF-4548-B4B0-CE37259C1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6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6E6B-7969-466D-972B-211213C19C2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D4E-50CF-4548-B4B0-CE37259C1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80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6E6B-7969-466D-972B-211213C19C2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D4E-50CF-4548-B4B0-CE37259C1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9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6E6B-7969-466D-972B-211213C19C2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D4E-50CF-4548-B4B0-CE37259C1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1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6E6B-7969-466D-972B-211213C19C2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D4E-50CF-4548-B4B0-CE37259C1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1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6E6B-7969-466D-972B-211213C19C2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D4E-50CF-4548-B4B0-CE37259C1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91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6E6B-7969-466D-972B-211213C19C2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D4E-50CF-4548-B4B0-CE37259C1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6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6076E6B-7969-466D-972B-211213C19C2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D25F0D4E-50CF-4548-B4B0-CE37259C1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7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D7B7B-BDC3-5443-F5A0-3573326BEA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7" y="1298448"/>
            <a:ext cx="8003207" cy="3255264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Corbel" panose="020B0503020204020204" pitchFamily="34" charset="0"/>
              </a:rPr>
              <a:t>Late Start Courses</a:t>
            </a: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at Cañada College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FFA70-4714-AD6F-A929-ABAC1A0216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138751"/>
            <a:ext cx="9144000" cy="194650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Data Prepared for the Instructional Planning Council by the</a:t>
            </a:r>
          </a:p>
          <a:p>
            <a:r>
              <a:rPr lang="en-US" dirty="0"/>
              <a:t>Office of Planning, Research, and Institutional Effectiveness (PRIE)</a:t>
            </a:r>
          </a:p>
          <a:p>
            <a:r>
              <a:rPr lang="en-US" dirty="0"/>
              <a:t>November 3, 2023</a:t>
            </a:r>
          </a:p>
        </p:txBody>
      </p:sp>
    </p:spTree>
    <p:extLst>
      <p:ext uri="{BB962C8B-B14F-4D97-AF65-F5344CB8AC3E}">
        <p14:creationId xmlns:p14="http://schemas.microsoft.com/office/powerpoint/2010/main" val="1002330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EE19A-27A3-D88E-B399-5FDF444E9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Fill Rate and Success Rate by Program </a:t>
            </a: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for </a:t>
            </a: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Late Start Classes</a:t>
            </a:r>
            <a:endParaRPr lang="en-US" dirty="0"/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8D0B69D7-62E3-4D04-B0F5-83B10B98B5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4789287"/>
              </p:ext>
            </p:extLst>
          </p:nvPr>
        </p:nvGraphicFramePr>
        <p:xfrm>
          <a:off x="3499037" y="1193547"/>
          <a:ext cx="8262657" cy="471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1151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EE19A-27A3-D88E-B399-5FDF444E9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Fill Rate and Success Rate by Program </a:t>
            </a: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and Section Duration for </a:t>
            </a: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Late Start Classes</a:t>
            </a:r>
            <a:endParaRPr lang="en-US" dirty="0"/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97A5A769-B2F3-40DD-8D8F-CA3ECDCB63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967295"/>
              </p:ext>
            </p:extLst>
          </p:nvPr>
        </p:nvGraphicFramePr>
        <p:xfrm>
          <a:off x="3459363" y="797769"/>
          <a:ext cx="8479718" cy="5253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766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EE19A-27A3-D88E-B399-5FDF444E9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Fill Rate &amp; Success Rate by Section Duration for Late Start Business Classes</a:t>
            </a:r>
            <a:endParaRPr lang="en-US" dirty="0"/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FE7DF43C-85D5-4404-AE27-FB6E855AC5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3699563"/>
              </p:ext>
            </p:extLst>
          </p:nvPr>
        </p:nvGraphicFramePr>
        <p:xfrm>
          <a:off x="3567477" y="1123837"/>
          <a:ext cx="8014923" cy="471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9124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EE19A-27A3-D88E-B399-5FDF444E9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Courses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Late </a:t>
            </a:r>
            <a:br>
              <a:rPr lang="en-US" dirty="0"/>
            </a:br>
            <a:r>
              <a:rPr lang="en-US" dirty="0"/>
              <a:t>Start </a:t>
            </a:r>
            <a:br>
              <a:rPr lang="en-US" dirty="0"/>
            </a:br>
            <a:r>
              <a:rPr lang="en-US" dirty="0"/>
              <a:t>vs. </a:t>
            </a:r>
            <a:br>
              <a:rPr lang="en-US" dirty="0"/>
            </a:br>
            <a:r>
              <a:rPr lang="en-US" dirty="0"/>
              <a:t>Full </a:t>
            </a:r>
            <a:br>
              <a:rPr lang="en-US" dirty="0"/>
            </a:br>
            <a:r>
              <a:rPr lang="en-US" dirty="0"/>
              <a:t>Term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74DE265-38B1-43CB-AEA5-2D81FD3DC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876445"/>
              </p:ext>
            </p:extLst>
          </p:nvPr>
        </p:nvGraphicFramePr>
        <p:xfrm>
          <a:off x="2097742" y="1132980"/>
          <a:ext cx="10094258" cy="53395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85719">
                  <a:extLst>
                    <a:ext uri="{9D8B030D-6E8A-4147-A177-3AD203B41FA5}">
                      <a16:colId xmlns:a16="http://schemas.microsoft.com/office/drawing/2014/main" val="734372505"/>
                    </a:ext>
                  </a:extLst>
                </a:gridCol>
                <a:gridCol w="1172703">
                  <a:extLst>
                    <a:ext uri="{9D8B030D-6E8A-4147-A177-3AD203B41FA5}">
                      <a16:colId xmlns:a16="http://schemas.microsoft.com/office/drawing/2014/main" val="3705453163"/>
                    </a:ext>
                  </a:extLst>
                </a:gridCol>
                <a:gridCol w="1046411">
                  <a:extLst>
                    <a:ext uri="{9D8B030D-6E8A-4147-A177-3AD203B41FA5}">
                      <a16:colId xmlns:a16="http://schemas.microsoft.com/office/drawing/2014/main" val="2164706989"/>
                    </a:ext>
                  </a:extLst>
                </a:gridCol>
                <a:gridCol w="1190744">
                  <a:extLst>
                    <a:ext uri="{9D8B030D-6E8A-4147-A177-3AD203B41FA5}">
                      <a16:colId xmlns:a16="http://schemas.microsoft.com/office/drawing/2014/main" val="3306888745"/>
                    </a:ext>
                  </a:extLst>
                </a:gridCol>
                <a:gridCol w="1239981">
                  <a:extLst>
                    <a:ext uri="{9D8B030D-6E8A-4147-A177-3AD203B41FA5}">
                      <a16:colId xmlns:a16="http://schemas.microsoft.com/office/drawing/2014/main" val="1941903315"/>
                    </a:ext>
                  </a:extLst>
                </a:gridCol>
                <a:gridCol w="1134696">
                  <a:extLst>
                    <a:ext uri="{9D8B030D-6E8A-4147-A177-3AD203B41FA5}">
                      <a16:colId xmlns:a16="http://schemas.microsoft.com/office/drawing/2014/main" val="4015892355"/>
                    </a:ext>
                  </a:extLst>
                </a:gridCol>
                <a:gridCol w="1134696">
                  <a:extLst>
                    <a:ext uri="{9D8B030D-6E8A-4147-A177-3AD203B41FA5}">
                      <a16:colId xmlns:a16="http://schemas.microsoft.com/office/drawing/2014/main" val="2308244060"/>
                    </a:ext>
                  </a:extLst>
                </a:gridCol>
                <a:gridCol w="1089308">
                  <a:extLst>
                    <a:ext uri="{9D8B030D-6E8A-4147-A177-3AD203B41FA5}">
                      <a16:colId xmlns:a16="http://schemas.microsoft.com/office/drawing/2014/main" val="1439351487"/>
                    </a:ext>
                  </a:extLst>
                </a:gridCol>
              </a:tblGrid>
              <a:tr h="4048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 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 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 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 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15 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 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17 weeks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523365"/>
                  </a:ext>
                </a:extLst>
              </a:tr>
              <a:tr h="410466">
                <a:tc>
                  <a:txBody>
                    <a:bodyPr/>
                    <a:lstStyle/>
                    <a:p>
                      <a:r>
                        <a:rPr lang="en-US" b="1" dirty="0"/>
                        <a:t>Bus.- 100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262561"/>
                  </a:ext>
                </a:extLst>
              </a:tr>
              <a:tr h="425195">
                <a:tc>
                  <a:txBody>
                    <a:bodyPr/>
                    <a:lstStyle/>
                    <a:p>
                      <a:r>
                        <a:rPr lang="en-US" dirty="0"/>
                        <a:t>     Fill 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781586"/>
                  </a:ext>
                </a:extLst>
              </a:tr>
              <a:tr h="410466">
                <a:tc>
                  <a:txBody>
                    <a:bodyPr/>
                    <a:lstStyle/>
                    <a:p>
                      <a:r>
                        <a:rPr lang="en-US" dirty="0"/>
                        <a:t>     Success 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381038"/>
                  </a:ext>
                </a:extLst>
              </a:tr>
              <a:tr h="404843">
                <a:tc>
                  <a:txBody>
                    <a:bodyPr/>
                    <a:lstStyle/>
                    <a:p>
                      <a:r>
                        <a:rPr lang="en-US" dirty="0"/>
                        <a:t>     Withdraw 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020569"/>
                  </a:ext>
                </a:extLst>
              </a:tr>
              <a:tr h="410466">
                <a:tc>
                  <a:txBody>
                    <a:bodyPr/>
                    <a:lstStyle/>
                    <a:p>
                      <a:r>
                        <a:rPr lang="en-US" b="1" dirty="0"/>
                        <a:t>Bus.- 103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955096"/>
                  </a:ext>
                </a:extLst>
              </a:tr>
              <a:tr h="410466">
                <a:tc>
                  <a:txBody>
                    <a:bodyPr/>
                    <a:lstStyle/>
                    <a:p>
                      <a:r>
                        <a:rPr lang="en-US" dirty="0"/>
                        <a:t>     Fill 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023001"/>
                  </a:ext>
                </a:extLst>
              </a:tr>
              <a:tr h="410466">
                <a:tc>
                  <a:txBody>
                    <a:bodyPr/>
                    <a:lstStyle/>
                    <a:p>
                      <a:r>
                        <a:rPr lang="en-US" dirty="0"/>
                        <a:t>     Success 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959399"/>
                  </a:ext>
                </a:extLst>
              </a:tr>
              <a:tr h="410466">
                <a:tc>
                  <a:txBody>
                    <a:bodyPr/>
                    <a:lstStyle/>
                    <a:p>
                      <a:r>
                        <a:rPr lang="en-US" dirty="0"/>
                        <a:t>     Withdraw 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09932"/>
                  </a:ext>
                </a:extLst>
              </a:tr>
              <a:tr h="410466">
                <a:tc>
                  <a:txBody>
                    <a:bodyPr/>
                    <a:lstStyle/>
                    <a:p>
                      <a:r>
                        <a:rPr lang="en-US" b="1" dirty="0"/>
                        <a:t>Bus.- 201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641220"/>
                  </a:ext>
                </a:extLst>
              </a:tr>
              <a:tr h="410466">
                <a:tc>
                  <a:txBody>
                    <a:bodyPr/>
                    <a:lstStyle/>
                    <a:p>
                      <a:r>
                        <a:rPr lang="en-US" dirty="0"/>
                        <a:t>     Fill 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006966"/>
                  </a:ext>
                </a:extLst>
              </a:tr>
              <a:tr h="410466">
                <a:tc>
                  <a:txBody>
                    <a:bodyPr/>
                    <a:lstStyle/>
                    <a:p>
                      <a:r>
                        <a:rPr lang="en-US" dirty="0"/>
                        <a:t>     Success 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16634"/>
                  </a:ext>
                </a:extLst>
              </a:tr>
              <a:tr h="410466">
                <a:tc>
                  <a:txBody>
                    <a:bodyPr/>
                    <a:lstStyle/>
                    <a:p>
                      <a:r>
                        <a:rPr lang="en-US" dirty="0"/>
                        <a:t>     Withdraw 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954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447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BBB47-EC45-2FA2-7942-0C61AD62F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rbel" panose="020B0503020204020204" pitchFamily="34" charset="0"/>
              </a:rPr>
              <a:t>Conclusions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D341F5-3777-41FE-AC4D-BFCC026AB4F0}"/>
              </a:ext>
            </a:extLst>
          </p:cNvPr>
          <p:cNvSpPr txBox="1"/>
          <p:nvPr/>
        </p:nvSpPr>
        <p:spPr>
          <a:xfrm>
            <a:off x="3484195" y="792938"/>
            <a:ext cx="84548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Difficult to determine what the “sweet spot” is for course duration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Success rates tend to increase as the duration of the course increases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Fill rates are inconsistent – most late start classes were online with large section caps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Students enrolled in late start sections, particularly evening sections, tend to be older than students enrolled in full term sections</a:t>
            </a:r>
          </a:p>
        </p:txBody>
      </p:sp>
    </p:spTree>
    <p:extLst>
      <p:ext uri="{BB962C8B-B14F-4D97-AF65-F5344CB8AC3E}">
        <p14:creationId xmlns:p14="http://schemas.microsoft.com/office/powerpoint/2010/main" val="2102323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BBB47-EC45-2FA2-7942-0C61AD62F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rbel" panose="020B0503020204020204" pitchFamily="34" charset="0"/>
              </a:rPr>
              <a:t>Research Questions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D341F5-3777-41FE-AC4D-BFCC026AB4F0}"/>
              </a:ext>
            </a:extLst>
          </p:cNvPr>
          <p:cNvSpPr txBox="1"/>
          <p:nvPr/>
        </p:nvSpPr>
        <p:spPr>
          <a:xfrm>
            <a:off x="3484195" y="1028343"/>
            <a:ext cx="8454886" cy="3728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rbel" panose="020B0503020204020204" pitchFamily="34" charset="0"/>
              </a:rPr>
              <a:t>Should the college schedule more late start classes or not?</a:t>
            </a:r>
          </a:p>
          <a:p>
            <a:endParaRPr lang="en-US" sz="2800" dirty="0">
              <a:latin typeface="Corbel" panose="020B05030202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Corbel" panose="020B0503020204020204" pitchFamily="34" charset="0"/>
              </a:rPr>
              <a:t>What is the “sweet spot” for late start classes?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orbel" panose="020B0503020204020204" pitchFamily="34" charset="0"/>
              </a:rPr>
              <a:t>14 weeks, 12 weeks, 10 weeks, or 8 weeks? 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orbel" panose="020B0503020204020204" pitchFamily="34" charset="0"/>
              </a:rPr>
              <a:t>Higher enrollment?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orbel" panose="020B0503020204020204" pitchFamily="34" charset="0"/>
              </a:rPr>
              <a:t>Higher success rates?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790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BBB47-EC45-2FA2-7942-0C61AD62F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dirty="0">
                <a:latin typeface="Corbel" panose="020B0503020204020204" pitchFamily="34" charset="0"/>
              </a:rPr>
              <a:t>Analysis of Late Start Courses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D341F5-3777-41FE-AC4D-BFCC026AB4F0}"/>
              </a:ext>
            </a:extLst>
          </p:cNvPr>
          <p:cNvSpPr txBox="1"/>
          <p:nvPr/>
        </p:nvSpPr>
        <p:spPr>
          <a:xfrm>
            <a:off x="3515709" y="1123837"/>
            <a:ext cx="84233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rbel" panose="020B0503020204020204" pitchFamily="34" charset="0"/>
              </a:rPr>
              <a:t>Late Start courses: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rbel" panose="020B0503020204020204" pitchFamily="34" charset="0"/>
              </a:rPr>
              <a:t>Fall and Spring terms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rbel" panose="020B0503020204020204" pitchFamily="34" charset="0"/>
              </a:rPr>
              <a:t>Less than 17 weeks in duration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rbel" panose="020B0503020204020204" pitchFamily="34" charset="0"/>
              </a:rPr>
              <a:t>Start after the first week of the term, for example: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rbel" panose="020B0503020204020204" pitchFamily="34" charset="0"/>
              </a:rPr>
              <a:t>14-week courses start week 4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rbel" panose="020B0503020204020204" pitchFamily="34" charset="0"/>
              </a:rPr>
              <a:t>12-week courses start week 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rbel" panose="020B0503020204020204" pitchFamily="34" charset="0"/>
              </a:rPr>
              <a:t>10-week courses start week 8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rbel" panose="020B0503020204020204" pitchFamily="34" charset="0"/>
              </a:rPr>
              <a:t>8-week courses start week 10</a:t>
            </a:r>
          </a:p>
          <a:p>
            <a:endParaRPr lang="en-US" dirty="0"/>
          </a:p>
          <a:p>
            <a:r>
              <a:rPr lang="en-US" dirty="0"/>
              <a:t>Parameters: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Terms: Fall 2021, Spring 2022, Fall 2022, Spring 2023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Units: 3 unit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Less than 3 units - support and independent study, some CTE and labs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More than 4 units - ESL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Independent Study excluded</a:t>
            </a:r>
          </a:p>
        </p:txBody>
      </p:sp>
    </p:spTree>
    <p:extLst>
      <p:ext uri="{BB962C8B-B14F-4D97-AF65-F5344CB8AC3E}">
        <p14:creationId xmlns:p14="http://schemas.microsoft.com/office/powerpoint/2010/main" val="1553329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EE19A-27A3-D88E-B399-5FDF444E9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Late Start </a:t>
            </a: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vs. </a:t>
            </a: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Full Term </a:t>
            </a: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3-Unit Courses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092EC1-87CE-B7F3-2FE7-091618BD3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086090"/>
              </p:ext>
            </p:extLst>
          </p:nvPr>
        </p:nvGraphicFramePr>
        <p:xfrm>
          <a:off x="3200401" y="1252248"/>
          <a:ext cx="8099491" cy="3942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5416">
                  <a:extLst>
                    <a:ext uri="{9D8B030D-6E8A-4147-A177-3AD203B41FA5}">
                      <a16:colId xmlns:a16="http://schemas.microsoft.com/office/drawing/2014/main" val="609737547"/>
                    </a:ext>
                  </a:extLst>
                </a:gridCol>
                <a:gridCol w="1060174">
                  <a:extLst>
                    <a:ext uri="{9D8B030D-6E8A-4147-A177-3AD203B41FA5}">
                      <a16:colId xmlns:a16="http://schemas.microsoft.com/office/drawing/2014/main" val="3547687757"/>
                    </a:ext>
                  </a:extLst>
                </a:gridCol>
                <a:gridCol w="1126434">
                  <a:extLst>
                    <a:ext uri="{9D8B030D-6E8A-4147-A177-3AD203B41FA5}">
                      <a16:colId xmlns:a16="http://schemas.microsoft.com/office/drawing/2014/main" val="3919012046"/>
                    </a:ext>
                  </a:extLst>
                </a:gridCol>
                <a:gridCol w="1061951">
                  <a:extLst>
                    <a:ext uri="{9D8B030D-6E8A-4147-A177-3AD203B41FA5}">
                      <a16:colId xmlns:a16="http://schemas.microsoft.com/office/drawing/2014/main" val="1877303433"/>
                    </a:ext>
                  </a:extLst>
                </a:gridCol>
                <a:gridCol w="859615">
                  <a:extLst>
                    <a:ext uri="{9D8B030D-6E8A-4147-A177-3AD203B41FA5}">
                      <a16:colId xmlns:a16="http://schemas.microsoft.com/office/drawing/2014/main" val="2375008901"/>
                    </a:ext>
                  </a:extLst>
                </a:gridCol>
                <a:gridCol w="927652">
                  <a:extLst>
                    <a:ext uri="{9D8B030D-6E8A-4147-A177-3AD203B41FA5}">
                      <a16:colId xmlns:a16="http://schemas.microsoft.com/office/drawing/2014/main" val="3271396271"/>
                    </a:ext>
                  </a:extLst>
                </a:gridCol>
                <a:gridCol w="1078249">
                  <a:extLst>
                    <a:ext uri="{9D8B030D-6E8A-4147-A177-3AD203B41FA5}">
                      <a16:colId xmlns:a16="http://schemas.microsoft.com/office/drawing/2014/main" val="3521260208"/>
                    </a:ext>
                  </a:extLst>
                </a:gridCol>
              </a:tblGrid>
              <a:tr h="18993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Section Count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% of Total Sections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Census</a:t>
                      </a:r>
                    </a:p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Enrollment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Fill</a:t>
                      </a:r>
                    </a:p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Rate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Success</a:t>
                      </a:r>
                    </a:p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Rate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Withdraw Rate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576274"/>
                  </a:ext>
                </a:extLst>
              </a:tr>
              <a:tr h="6810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Late Start Sections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2,946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69%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35605234"/>
                  </a:ext>
                </a:extLst>
              </a:tr>
              <a:tr h="6810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Full-Term Sections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19,202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1938162"/>
                  </a:ext>
                </a:extLst>
              </a:tr>
              <a:tr h="6810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Overall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1,121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22,148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52704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176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EE19A-27A3-D88E-B399-5FDF444E9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Late Start </a:t>
            </a: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vs. </a:t>
            </a: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Full Term</a:t>
            </a: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3-Unit Courses</a:t>
            </a:r>
            <a:br>
              <a:rPr lang="en-US" dirty="0">
                <a:latin typeface="Corbel" panose="020B0503020204020204" pitchFamily="34" charset="0"/>
              </a:rPr>
            </a:b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Day, Evening, and Online* </a:t>
            </a:r>
            <a:br>
              <a:rPr lang="en-US" dirty="0">
                <a:latin typeface="Corbel" panose="020B0503020204020204" pitchFamily="34" charset="0"/>
              </a:rPr>
            </a:b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092EC1-87CE-B7F3-2FE7-091618BD3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26076"/>
              </p:ext>
            </p:extLst>
          </p:nvPr>
        </p:nvGraphicFramePr>
        <p:xfrm>
          <a:off x="3332923" y="618117"/>
          <a:ext cx="8099491" cy="51069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5416">
                  <a:extLst>
                    <a:ext uri="{9D8B030D-6E8A-4147-A177-3AD203B41FA5}">
                      <a16:colId xmlns:a16="http://schemas.microsoft.com/office/drawing/2014/main" val="609737547"/>
                    </a:ext>
                  </a:extLst>
                </a:gridCol>
                <a:gridCol w="1060174">
                  <a:extLst>
                    <a:ext uri="{9D8B030D-6E8A-4147-A177-3AD203B41FA5}">
                      <a16:colId xmlns:a16="http://schemas.microsoft.com/office/drawing/2014/main" val="3547687757"/>
                    </a:ext>
                  </a:extLst>
                </a:gridCol>
                <a:gridCol w="1126434">
                  <a:extLst>
                    <a:ext uri="{9D8B030D-6E8A-4147-A177-3AD203B41FA5}">
                      <a16:colId xmlns:a16="http://schemas.microsoft.com/office/drawing/2014/main" val="3919012046"/>
                    </a:ext>
                  </a:extLst>
                </a:gridCol>
                <a:gridCol w="1061951">
                  <a:extLst>
                    <a:ext uri="{9D8B030D-6E8A-4147-A177-3AD203B41FA5}">
                      <a16:colId xmlns:a16="http://schemas.microsoft.com/office/drawing/2014/main" val="1877303433"/>
                    </a:ext>
                  </a:extLst>
                </a:gridCol>
                <a:gridCol w="859615">
                  <a:extLst>
                    <a:ext uri="{9D8B030D-6E8A-4147-A177-3AD203B41FA5}">
                      <a16:colId xmlns:a16="http://schemas.microsoft.com/office/drawing/2014/main" val="2375008901"/>
                    </a:ext>
                  </a:extLst>
                </a:gridCol>
                <a:gridCol w="927652">
                  <a:extLst>
                    <a:ext uri="{9D8B030D-6E8A-4147-A177-3AD203B41FA5}">
                      <a16:colId xmlns:a16="http://schemas.microsoft.com/office/drawing/2014/main" val="3271396271"/>
                    </a:ext>
                  </a:extLst>
                </a:gridCol>
                <a:gridCol w="1078249">
                  <a:extLst>
                    <a:ext uri="{9D8B030D-6E8A-4147-A177-3AD203B41FA5}">
                      <a16:colId xmlns:a16="http://schemas.microsoft.com/office/drawing/2014/main" val="3521260208"/>
                    </a:ext>
                  </a:extLst>
                </a:gridCol>
              </a:tblGrid>
              <a:tr h="13645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Section Count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% of Total Sections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Census</a:t>
                      </a:r>
                    </a:p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Enrollment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Fill</a:t>
                      </a:r>
                    </a:p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Rate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Success</a:t>
                      </a:r>
                    </a:p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Rate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Withdraw Rate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576274"/>
                  </a:ext>
                </a:extLst>
              </a:tr>
              <a:tr h="6237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Late Start - Day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73%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605234"/>
                  </a:ext>
                </a:extLst>
              </a:tr>
              <a:tr h="62372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Full Term - Day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294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4,496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75%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1938162"/>
                  </a:ext>
                </a:extLst>
              </a:tr>
              <a:tr h="62372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Late Start - Evening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139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69%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704735"/>
                  </a:ext>
                </a:extLst>
              </a:tr>
              <a:tr h="62372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Full Term - Evening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837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73%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30070493"/>
                  </a:ext>
                </a:extLst>
              </a:tr>
              <a:tr h="62372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Late Start - Online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2,584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69%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915328"/>
                  </a:ext>
                </a:extLst>
              </a:tr>
              <a:tr h="6237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Full Term - Online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13,849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9632351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6B26C89-2C29-4F1D-B12D-1F4CB643849D}"/>
              </a:ext>
            </a:extLst>
          </p:cNvPr>
          <p:cNvSpPr txBox="1"/>
          <p:nvPr/>
        </p:nvSpPr>
        <p:spPr>
          <a:xfrm>
            <a:off x="3511826" y="6018579"/>
            <a:ext cx="7920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rbel" panose="020B0503020204020204" pitchFamily="34" charset="0"/>
              </a:rPr>
              <a:t>*Online courses are fully online; hybrid courses are included under “Day” or “Evening” based on in-person meeting time(s)</a:t>
            </a:r>
          </a:p>
        </p:txBody>
      </p:sp>
    </p:spTree>
    <p:extLst>
      <p:ext uri="{BB962C8B-B14F-4D97-AF65-F5344CB8AC3E}">
        <p14:creationId xmlns:p14="http://schemas.microsoft.com/office/powerpoint/2010/main" val="1621240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EE19A-27A3-D88E-B399-5FDF444E9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Late Start </a:t>
            </a: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vs. </a:t>
            </a: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Full Term</a:t>
            </a:r>
            <a:br>
              <a:rPr lang="en-US" dirty="0">
                <a:latin typeface="Corbel" panose="020B0503020204020204" pitchFamily="34" charset="0"/>
              </a:rPr>
            </a:b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Age</a:t>
            </a:r>
            <a:br>
              <a:rPr lang="en-US" dirty="0">
                <a:latin typeface="Corbel" panose="020B0503020204020204" pitchFamily="34" charset="0"/>
              </a:rPr>
            </a:b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092EC1-87CE-B7F3-2FE7-091618BD3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858660"/>
              </p:ext>
            </p:extLst>
          </p:nvPr>
        </p:nvGraphicFramePr>
        <p:xfrm>
          <a:off x="7853082" y="563417"/>
          <a:ext cx="3579333" cy="31078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3361">
                  <a:extLst>
                    <a:ext uri="{9D8B030D-6E8A-4147-A177-3AD203B41FA5}">
                      <a16:colId xmlns:a16="http://schemas.microsoft.com/office/drawing/2014/main" val="609737547"/>
                    </a:ext>
                  </a:extLst>
                </a:gridCol>
                <a:gridCol w="909563">
                  <a:extLst>
                    <a:ext uri="{9D8B030D-6E8A-4147-A177-3AD203B41FA5}">
                      <a16:colId xmlns:a16="http://schemas.microsoft.com/office/drawing/2014/main" val="3547687757"/>
                    </a:ext>
                  </a:extLst>
                </a:gridCol>
                <a:gridCol w="966409">
                  <a:extLst>
                    <a:ext uri="{9D8B030D-6E8A-4147-A177-3AD203B41FA5}">
                      <a16:colId xmlns:a16="http://schemas.microsoft.com/office/drawing/2014/main" val="3919012046"/>
                    </a:ext>
                  </a:extLst>
                </a:gridCol>
              </a:tblGrid>
              <a:tr h="10988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Mean Age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Late Start Sections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Full Term Sections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576274"/>
                  </a:ext>
                </a:extLst>
              </a:tr>
              <a:tr h="502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Overall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29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26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605234"/>
                  </a:ext>
                </a:extLst>
              </a:tr>
              <a:tr h="502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Day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1938162"/>
                  </a:ext>
                </a:extLst>
              </a:tr>
              <a:tr h="502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Evening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28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704735"/>
                  </a:ext>
                </a:extLst>
              </a:tr>
              <a:tr h="502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Online*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3007049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6B26C89-2C29-4F1D-B12D-1F4CB643849D}"/>
              </a:ext>
            </a:extLst>
          </p:cNvPr>
          <p:cNvSpPr txBox="1"/>
          <p:nvPr/>
        </p:nvSpPr>
        <p:spPr>
          <a:xfrm>
            <a:off x="3711388" y="6018579"/>
            <a:ext cx="7721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rbel" panose="020B0503020204020204" pitchFamily="34" charset="0"/>
              </a:rPr>
              <a:t>*Online courses are fully online; hybrid courses are included under “Day” or “Evening” based on in-person meeting time(s)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85A2F92-BC45-48B6-9126-95BACAF01E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1797182"/>
              </p:ext>
            </p:extLst>
          </p:nvPr>
        </p:nvGraphicFramePr>
        <p:xfrm>
          <a:off x="3511826" y="1980854"/>
          <a:ext cx="6557865" cy="4068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7340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EE19A-27A3-D88E-B399-5FDF444E9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Fill and Success Rates by Section Duration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9CAD621-253D-4D87-BB85-DF7AF8BE8F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853562"/>
              </p:ext>
            </p:extLst>
          </p:nvPr>
        </p:nvGraphicFramePr>
        <p:xfrm>
          <a:off x="3334871" y="1123836"/>
          <a:ext cx="8455153" cy="4601179"/>
        </p:xfrm>
        <a:graphic>
          <a:graphicData uri="http://schemas.openxmlformats.org/drawingml/2006/table">
            <a:tbl>
              <a:tblPr/>
              <a:tblGrid>
                <a:gridCol w="1318152">
                  <a:extLst>
                    <a:ext uri="{9D8B030D-6E8A-4147-A177-3AD203B41FA5}">
                      <a16:colId xmlns:a16="http://schemas.microsoft.com/office/drawing/2014/main" val="3074870240"/>
                    </a:ext>
                  </a:extLst>
                </a:gridCol>
                <a:gridCol w="1722385">
                  <a:extLst>
                    <a:ext uri="{9D8B030D-6E8A-4147-A177-3AD203B41FA5}">
                      <a16:colId xmlns:a16="http://schemas.microsoft.com/office/drawing/2014/main" val="3711840649"/>
                    </a:ext>
                  </a:extLst>
                </a:gridCol>
                <a:gridCol w="1107248">
                  <a:extLst>
                    <a:ext uri="{9D8B030D-6E8A-4147-A177-3AD203B41FA5}">
                      <a16:colId xmlns:a16="http://schemas.microsoft.com/office/drawing/2014/main" val="4079615123"/>
                    </a:ext>
                  </a:extLst>
                </a:gridCol>
                <a:gridCol w="1265426">
                  <a:extLst>
                    <a:ext uri="{9D8B030D-6E8A-4147-A177-3AD203B41FA5}">
                      <a16:colId xmlns:a16="http://schemas.microsoft.com/office/drawing/2014/main" val="1931160918"/>
                    </a:ext>
                  </a:extLst>
                </a:gridCol>
                <a:gridCol w="1019370">
                  <a:extLst>
                    <a:ext uri="{9D8B030D-6E8A-4147-A177-3AD203B41FA5}">
                      <a16:colId xmlns:a16="http://schemas.microsoft.com/office/drawing/2014/main" val="2719022680"/>
                    </a:ext>
                  </a:extLst>
                </a:gridCol>
                <a:gridCol w="1036947">
                  <a:extLst>
                    <a:ext uri="{9D8B030D-6E8A-4147-A177-3AD203B41FA5}">
                      <a16:colId xmlns:a16="http://schemas.microsoft.com/office/drawing/2014/main" val="1046626979"/>
                    </a:ext>
                  </a:extLst>
                </a:gridCol>
                <a:gridCol w="985625">
                  <a:extLst>
                    <a:ext uri="{9D8B030D-6E8A-4147-A177-3AD203B41FA5}">
                      <a16:colId xmlns:a16="http://schemas.microsoft.com/office/drawing/2014/main" val="34648033"/>
                    </a:ext>
                  </a:extLst>
                </a:gridCol>
              </a:tblGrid>
              <a:tr h="989470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Section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Duration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(weeks)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Part Of Term 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Start Date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Section Count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Census Enrollment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Fill Rate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Success Rate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Withdraw Rate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102152"/>
                  </a:ext>
                </a:extLst>
              </a:tr>
              <a:tr h="40130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7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Start Week 11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8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221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71%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9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56%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17%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D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72422"/>
                  </a:ext>
                </a:extLst>
              </a:tr>
              <a:tr h="40130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8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Start Week 10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7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182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74%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64%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6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17%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581593"/>
                  </a:ext>
                </a:extLst>
              </a:tr>
              <a:tr h="40130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9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Start Week 9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44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68%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E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64%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7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5%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045045"/>
                  </a:ext>
                </a:extLst>
              </a:tr>
              <a:tr h="40130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12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Start Week 6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4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109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99%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70%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D4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6%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C5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568091"/>
                  </a:ext>
                </a:extLst>
              </a:tr>
              <a:tr h="40130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13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Start Week 5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12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343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72%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7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62%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D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21%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755280"/>
                  </a:ext>
                </a:extLst>
              </a:tr>
              <a:tr h="40130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14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Start Week 4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7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149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58%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78%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8%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CB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465176"/>
                  </a:ext>
                </a:extLst>
              </a:tr>
              <a:tr h="40130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15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Start Week 3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72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1546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59%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72%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F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15%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115068"/>
                  </a:ext>
                </a:extLst>
              </a:tr>
              <a:tr h="40130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16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Start Week 2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14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330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70%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B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71%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2A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10%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1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5607"/>
                  </a:ext>
                </a:extLst>
              </a:tr>
              <a:tr h="401301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17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Start Week 1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1040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20676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61%</a:t>
                      </a:r>
                      <a:endParaRPr lang="en-US" sz="3000" b="0" i="0" u="none" strike="noStrike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74%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CA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10%</a:t>
                      </a:r>
                      <a:endParaRPr lang="en-US" sz="3000" b="0" i="0" u="none" strike="noStrike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12861" marR="12861" marT="128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3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843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471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EE19A-27A3-D88E-B399-5FDF444E9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Fill and Success Rates by Section Duration</a:t>
            </a:r>
            <a:endParaRPr lang="en-US" dirty="0"/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71247594-3CC9-4CEF-A59E-0A7B37080D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4342655"/>
              </p:ext>
            </p:extLst>
          </p:nvPr>
        </p:nvGraphicFramePr>
        <p:xfrm>
          <a:off x="3602800" y="1331819"/>
          <a:ext cx="8105106" cy="4601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9288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EE19A-27A3-D88E-B399-5FDF444E9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Percent of </a:t>
            </a: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Late Start Sections </a:t>
            </a:r>
            <a:br>
              <a:rPr lang="en-US" dirty="0">
                <a:latin typeface="Corbel" panose="020B0503020204020204" pitchFamily="34" charset="0"/>
              </a:rPr>
            </a:br>
            <a:r>
              <a:rPr lang="en-US" dirty="0">
                <a:latin typeface="Corbel" panose="020B0503020204020204" pitchFamily="34" charset="0"/>
              </a:rPr>
              <a:t>by Program</a:t>
            </a:r>
            <a:endParaRPr lang="en-US" dirty="0"/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FA2C82E1-24EA-493F-BA64-0513980AFF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5382424"/>
              </p:ext>
            </p:extLst>
          </p:nvPr>
        </p:nvGraphicFramePr>
        <p:xfrm>
          <a:off x="1887070" y="1373682"/>
          <a:ext cx="952499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697237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0E846B7B-0A66-4415-9143-85DB556AF10F}" vid="{513362E3-9F36-4860-8C05-0162EAF63E9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bc55ecc-363e-43e9-bfac-4ba2e86f45e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6" ma:contentTypeDescription="Create a new document." ma:contentTypeScope="" ma:versionID="62a45d35d0d2df7e248a64a9ebb33117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5431c2195653a300b77fb74b98ce3c0c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7507A4-7C0F-4D11-B632-5F2839F5C7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1B1093-5195-41FE-A739-6BDD970D8906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2bc55ecc-363e-43e9-bfac-4ba2e86f45ee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bb5bbb0b-6c89-44d7-be61-0adfe653f983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13EBEF7-F2F7-44A7-8D36-269711E50F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401</TotalTime>
  <Words>950</Words>
  <Application>Microsoft Office PowerPoint</Application>
  <PresentationFormat>Widescreen</PresentationFormat>
  <Paragraphs>345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Corbel</vt:lpstr>
      <vt:lpstr>Wingdings 2</vt:lpstr>
      <vt:lpstr>Theme1</vt:lpstr>
      <vt:lpstr>Late Start Courses at Cañada College</vt:lpstr>
      <vt:lpstr>Research Questions</vt:lpstr>
      <vt:lpstr>Analysis of Late Start Courses</vt:lpstr>
      <vt:lpstr>Late Start  vs.  Full Term  3-Unit Courses</vt:lpstr>
      <vt:lpstr>Late Start  vs.  Full Term 3-Unit Courses  Day, Evening, and Online*  </vt:lpstr>
      <vt:lpstr>Late Start  vs.  Full Term  Age </vt:lpstr>
      <vt:lpstr>Fill and Success Rates by Section Duration</vt:lpstr>
      <vt:lpstr>Fill and Success Rates by Section Duration</vt:lpstr>
      <vt:lpstr>Percent of  Late Start Sections  by Program</vt:lpstr>
      <vt:lpstr>Fill Rate and Success Rate by Program  for  Late Start Classes</vt:lpstr>
      <vt:lpstr>Fill Rate and Success Rate by Program  and Section Duration for  Late Start Classes</vt:lpstr>
      <vt:lpstr>Fill Rate &amp; Success Rate by Section Duration for Late Start Business Classes</vt:lpstr>
      <vt:lpstr>Business Courses  Late  Start  vs.  Full  Term 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 Start Part1</dc:title>
  <dc:creator>Engel, Karen</dc:creator>
  <cp:lastModifiedBy>Morris, Terra</cp:lastModifiedBy>
  <cp:revision>19</cp:revision>
  <dcterms:created xsi:type="dcterms:W3CDTF">2023-10-04T02:43:04Z</dcterms:created>
  <dcterms:modified xsi:type="dcterms:W3CDTF">2023-11-03T15:33:18Z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