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9" r:id="rId4"/>
    <p:sldId id="258" r:id="rId5"/>
    <p:sldId id="260" r:id="rId6"/>
    <p:sldId id="261" r:id="rId7"/>
    <p:sldId id="264" r:id="rId8"/>
    <p:sldId id="262" r:id="rId9"/>
    <p:sldId id="257" r:id="rId10"/>
    <p:sldId id="266"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6" autoAdjust="0"/>
    <p:restoredTop sz="94660"/>
  </p:normalViewPr>
  <p:slideViewPr>
    <p:cSldViewPr snapToGrid="0">
      <p:cViewPr varScale="1">
        <p:scale>
          <a:sx n="114" d="100"/>
          <a:sy n="114" d="100"/>
        </p:scale>
        <p:origin x="13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6E0E8E6-B6EB-498A-BC29-48D81AAAA5B6}" type="datetimeFigureOut">
              <a:rPr lang="en-US" dirty="0"/>
              <a:t>3/15/2024</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4A8B59-FD8C-464E-A2E0-D2DB42977C43}" type="datetimeFigureOut">
              <a:rPr lang="en-US" dirty="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2D0685-9E9F-46AF-8733-3458A4A5B67E}" type="datetimeFigureOut">
              <a:rPr lang="en-US" dirty="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9578A0-4252-4A4F-8A4C-4F80F1AD91FF}" type="datetimeFigureOut">
              <a:rPr lang="en-US" dirty="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CDF071-3364-4AF2-8784-696D9E530376}" type="datetimeFigureOut">
              <a:rPr lang="en-US" dirty="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2E0C83B-2A0D-4895-8D19-F0DA28872F64}" type="datetimeFigureOut">
              <a:rPr lang="en-US" dirty="0"/>
              <a:t>3/15/2024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E32ACF0-C7E7-4CC8-840E-A2809FB4BDF6}" type="datetimeFigureOut">
              <a:rPr lang="en-US" dirty="0"/>
              <a:t>3/15/2024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B64FF-53E9-4519-AFEB-B5EAE0A6C098}"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D0605F-0999-49B8-97E8-A9F5FE66FD89}"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041493-8214-4CD3-9E66-4A7CE0239274}"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45397E-FD2D-4D0A-B33C-2E5AEFAED143}"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15092E-80DC-4992-A0D4-E74F7FC3042B}" type="datetimeFigureOut">
              <a:rPr lang="en-US" dirty="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69A4C6-EA06-4AF0-A839-1839C57399A0}" type="datetimeFigureOut">
              <a:rPr lang="en-US" dirty="0"/>
              <a:t>3/15/2024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F0C016-2580-485A-AC4B-4452BC379743}" type="datetimeFigureOut">
              <a:rPr lang="en-US" dirty="0"/>
              <a:t>3/15/2024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dirty="0"/>
              <a:t>3/15/2024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95F70E-5DFF-42EC-93B3-07D70D7ED1BD}" type="datetimeFigureOut">
              <a:rPr lang="en-US" dirty="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4520B5-A0C9-4D15-A71B-70A075D52D64}" type="datetimeFigureOut">
              <a:rPr lang="en-US" dirty="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61EAF71F-1A43-41B7-B605-0710A83174B7}" type="datetimeFigureOut">
              <a:rPr lang="en-US" dirty="0"/>
              <a:t>3/15/2024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epomMiXglJ8?si=4kz55a6zzWe_2q0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7924C-61A3-447D-AEF4-2F46BFDD5C12}"/>
              </a:ext>
            </a:extLst>
          </p:cNvPr>
          <p:cNvSpPr>
            <a:spLocks noGrp="1"/>
          </p:cNvSpPr>
          <p:nvPr>
            <p:ph type="ctrTitle"/>
          </p:nvPr>
        </p:nvSpPr>
        <p:spPr/>
        <p:txBody>
          <a:bodyPr/>
          <a:lstStyle/>
          <a:p>
            <a:r>
              <a:rPr lang="en-US" dirty="0"/>
              <a:t>Learning Center</a:t>
            </a:r>
          </a:p>
        </p:txBody>
      </p:sp>
      <p:sp>
        <p:nvSpPr>
          <p:cNvPr id="3" name="Subtitle 2">
            <a:extLst>
              <a:ext uri="{FF2B5EF4-FFF2-40B4-BE49-F238E27FC236}">
                <a16:creationId xmlns:a16="http://schemas.microsoft.com/office/drawing/2014/main" id="{91FADDF1-8506-4AEF-A869-40462C71506E}"/>
              </a:ext>
            </a:extLst>
          </p:cNvPr>
          <p:cNvSpPr>
            <a:spLocks noGrp="1"/>
          </p:cNvSpPr>
          <p:nvPr>
            <p:ph type="subTitle" idx="1"/>
          </p:nvPr>
        </p:nvSpPr>
        <p:spPr>
          <a:xfrm rot="21420000">
            <a:off x="996703" y="3504852"/>
            <a:ext cx="9755187" cy="1071642"/>
          </a:xfrm>
        </p:spPr>
        <p:txBody>
          <a:bodyPr/>
          <a:lstStyle/>
          <a:p>
            <a:pPr>
              <a:lnSpc>
                <a:spcPct val="100000"/>
              </a:lnSpc>
            </a:pPr>
            <a:r>
              <a:rPr lang="en-US" dirty="0"/>
              <a:t>Ron Andrade </a:t>
            </a:r>
          </a:p>
          <a:p>
            <a:r>
              <a:rPr lang="en-US" dirty="0"/>
              <a:t>March 1, 2024</a:t>
            </a:r>
          </a:p>
        </p:txBody>
      </p:sp>
    </p:spTree>
    <p:extLst>
      <p:ext uri="{BB962C8B-B14F-4D97-AF65-F5344CB8AC3E}">
        <p14:creationId xmlns:p14="http://schemas.microsoft.com/office/powerpoint/2010/main" val="341960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9DC1-D409-4872-B548-BCB69BBB906C}"/>
              </a:ext>
            </a:extLst>
          </p:cNvPr>
          <p:cNvSpPr>
            <a:spLocks noGrp="1"/>
          </p:cNvSpPr>
          <p:nvPr>
            <p:ph type="title"/>
          </p:nvPr>
        </p:nvSpPr>
        <p:spPr/>
        <p:txBody>
          <a:bodyPr/>
          <a:lstStyle/>
          <a:p>
            <a:r>
              <a:rPr lang="en-US" dirty="0"/>
              <a:t>More to come</a:t>
            </a:r>
          </a:p>
        </p:txBody>
      </p:sp>
      <p:sp>
        <p:nvSpPr>
          <p:cNvPr id="3" name="Content Placeholder 2">
            <a:extLst>
              <a:ext uri="{FF2B5EF4-FFF2-40B4-BE49-F238E27FC236}">
                <a16:creationId xmlns:a16="http://schemas.microsoft.com/office/drawing/2014/main" id="{FE42FA18-9767-4D52-91A8-A3C0F95C78AF}"/>
              </a:ext>
            </a:extLst>
          </p:cNvPr>
          <p:cNvSpPr>
            <a:spLocks noGrp="1"/>
          </p:cNvSpPr>
          <p:nvPr>
            <p:ph sz="quarter" idx="13"/>
          </p:nvPr>
        </p:nvSpPr>
        <p:spPr/>
        <p:txBody>
          <a:bodyPr/>
          <a:lstStyle/>
          <a:p>
            <a:r>
              <a:rPr lang="en-US" dirty="0"/>
              <a:t>Kick off mesa – open house reception</a:t>
            </a:r>
          </a:p>
          <a:p>
            <a:r>
              <a:rPr lang="en-US" dirty="0"/>
              <a:t>Expand embedded tutoring</a:t>
            </a:r>
          </a:p>
          <a:p>
            <a:r>
              <a:rPr lang="en-US" dirty="0"/>
              <a:t>Increase outreach and raise awareness</a:t>
            </a:r>
          </a:p>
          <a:p>
            <a:r>
              <a:rPr lang="en-US" dirty="0"/>
              <a:t>Continue collaboration with college retention and engagement work</a:t>
            </a:r>
          </a:p>
          <a:p>
            <a:r>
              <a:rPr lang="en-US" dirty="0"/>
              <a:t>Support for ab 1705 with academic support resources</a:t>
            </a:r>
          </a:p>
          <a:p>
            <a:pPr marL="0" indent="0">
              <a:buNone/>
            </a:pPr>
            <a:endParaRPr lang="en-US" dirty="0"/>
          </a:p>
        </p:txBody>
      </p:sp>
    </p:spTree>
    <p:extLst>
      <p:ext uri="{BB962C8B-B14F-4D97-AF65-F5344CB8AC3E}">
        <p14:creationId xmlns:p14="http://schemas.microsoft.com/office/powerpoint/2010/main" val="2482558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47795-FAD5-4951-8945-28FFB8269CD1}"/>
              </a:ext>
            </a:extLst>
          </p:cNvPr>
          <p:cNvSpPr>
            <a:spLocks noGrp="1"/>
          </p:cNvSpPr>
          <p:nvPr>
            <p:ph type="ctrTitle"/>
          </p:nvPr>
        </p:nvSpPr>
        <p:spPr/>
        <p:txBody>
          <a:bodyPr/>
          <a:lstStyle/>
          <a:p>
            <a:r>
              <a:rPr lang="en-US" dirty="0"/>
              <a:t>Questions…?</a:t>
            </a:r>
          </a:p>
        </p:txBody>
      </p:sp>
      <p:sp>
        <p:nvSpPr>
          <p:cNvPr id="4" name="Subtitle 3">
            <a:extLst>
              <a:ext uri="{FF2B5EF4-FFF2-40B4-BE49-F238E27FC236}">
                <a16:creationId xmlns:a16="http://schemas.microsoft.com/office/drawing/2014/main" id="{417FE2F9-4EA0-4811-9C1A-A8CE6D450EA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3984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F30C8B-E4CC-4D06-B5D0-5E415618DC32}"/>
              </a:ext>
            </a:extLst>
          </p:cNvPr>
          <p:cNvSpPr>
            <a:spLocks noGrp="1"/>
          </p:cNvSpPr>
          <p:nvPr>
            <p:ph type="title"/>
          </p:nvPr>
        </p:nvSpPr>
        <p:spPr>
          <a:xfrm>
            <a:off x="685801" y="685800"/>
            <a:ext cx="6548119" cy="1151965"/>
          </a:xfrm>
        </p:spPr>
        <p:txBody>
          <a:bodyPr>
            <a:normAutofit fontScale="90000"/>
          </a:bodyPr>
          <a:lstStyle/>
          <a:p>
            <a:r>
              <a:rPr lang="en-US" dirty="0"/>
              <a:t>Learning center staff</a:t>
            </a:r>
          </a:p>
        </p:txBody>
      </p:sp>
      <p:sp>
        <p:nvSpPr>
          <p:cNvPr id="6" name="Content Placeholder 5">
            <a:extLst>
              <a:ext uri="{FF2B5EF4-FFF2-40B4-BE49-F238E27FC236}">
                <a16:creationId xmlns:a16="http://schemas.microsoft.com/office/drawing/2014/main" id="{40006CF5-C9AC-42DA-9039-89A4D4000386}"/>
              </a:ext>
            </a:extLst>
          </p:cNvPr>
          <p:cNvSpPr>
            <a:spLocks noGrp="1"/>
          </p:cNvSpPr>
          <p:nvPr>
            <p:ph sz="quarter" idx="13"/>
          </p:nvPr>
        </p:nvSpPr>
        <p:spPr>
          <a:xfrm>
            <a:off x="685801" y="1837765"/>
            <a:ext cx="5410200" cy="3760395"/>
          </a:xfrm>
        </p:spPr>
        <p:txBody>
          <a:bodyPr>
            <a:normAutofit fontScale="70000" lnSpcReduction="20000"/>
          </a:bodyPr>
          <a:lstStyle/>
          <a:p>
            <a:pPr marL="0" indent="0">
              <a:buNone/>
            </a:pPr>
            <a:r>
              <a:rPr lang="en-US" dirty="0">
                <a:latin typeface="Abadi" panose="020B0604020104020204" pitchFamily="34" charset="0"/>
              </a:rPr>
              <a:t>Ron Andrade	Director of Student Support</a:t>
            </a:r>
          </a:p>
          <a:p>
            <a:pPr marL="0" indent="0">
              <a:buNone/>
            </a:pPr>
            <a:r>
              <a:rPr lang="en-US" dirty="0">
                <a:latin typeface="Abadi" panose="020B0604020104020204" pitchFamily="34" charset="0"/>
              </a:rPr>
              <a:t>Nariman Ayesh	Instructional Aide (writing center)</a:t>
            </a:r>
          </a:p>
          <a:p>
            <a:pPr marL="0" indent="0">
              <a:buNone/>
            </a:pPr>
            <a:r>
              <a:rPr lang="en-US" dirty="0">
                <a:latin typeface="Abadi" panose="020B0604020104020204" pitchFamily="34" charset="0"/>
              </a:rPr>
              <a:t>Daniel Bresnahan	Instructional Aide (writing center)</a:t>
            </a:r>
          </a:p>
          <a:p>
            <a:pPr marL="0" indent="0">
              <a:buNone/>
            </a:pPr>
            <a:r>
              <a:rPr lang="en-US" dirty="0">
                <a:latin typeface="Abadi" panose="020B0604020104020204" pitchFamily="34" charset="0"/>
              </a:rPr>
              <a:t>Vince Fitzgerald	Instructional Aide (writing center)</a:t>
            </a:r>
          </a:p>
          <a:p>
            <a:pPr marL="0" indent="0">
              <a:buNone/>
            </a:pPr>
            <a:r>
              <a:rPr lang="en-US" dirty="0">
                <a:latin typeface="Abadi" panose="020B0604020104020204" pitchFamily="34" charset="0"/>
              </a:rPr>
              <a:t>Jonathan MacSwain	Instructional Aide </a:t>
            </a:r>
          </a:p>
          <a:p>
            <a:pPr marL="0" indent="0">
              <a:buNone/>
            </a:pPr>
            <a:r>
              <a:rPr lang="en-US" dirty="0">
                <a:latin typeface="Abadi" panose="020B0604020104020204" pitchFamily="34" charset="0"/>
              </a:rPr>
              <a:t>Sierra Moreno	Instructional Aide (writing center)</a:t>
            </a:r>
          </a:p>
          <a:p>
            <a:pPr marL="0" indent="0">
              <a:buNone/>
            </a:pPr>
            <a:r>
              <a:rPr lang="en-US" dirty="0">
                <a:latin typeface="Abadi" panose="020B0604020104020204" pitchFamily="34" charset="0"/>
              </a:rPr>
              <a:t>Jason Ramos	Instructional Aide (stem center)</a:t>
            </a:r>
          </a:p>
          <a:p>
            <a:pPr marL="0" indent="0">
              <a:buNone/>
            </a:pPr>
            <a:r>
              <a:rPr lang="en-US" dirty="0">
                <a:latin typeface="Abadi" panose="020B0604020104020204" pitchFamily="34" charset="0"/>
              </a:rPr>
              <a:t>Haley Sheetz	Instructional Aide (writing center)</a:t>
            </a:r>
          </a:p>
          <a:p>
            <a:pPr marL="0" indent="0">
              <a:buNone/>
            </a:pPr>
            <a:r>
              <a:rPr lang="en-US" dirty="0">
                <a:latin typeface="Abadi" panose="020B0604020104020204" pitchFamily="34" charset="0"/>
              </a:rPr>
              <a:t>Julian Taylor	Tutor Coordinator</a:t>
            </a:r>
          </a:p>
          <a:p>
            <a:pPr marL="0" indent="0">
              <a:buNone/>
            </a:pPr>
            <a:r>
              <a:rPr lang="en-US" dirty="0">
                <a:latin typeface="Abadi" panose="020B0604020104020204" pitchFamily="34" charset="0"/>
              </a:rPr>
              <a:t>Godfrey Watson	Instructional Aide</a:t>
            </a:r>
          </a:p>
        </p:txBody>
      </p:sp>
      <p:pic>
        <p:nvPicPr>
          <p:cNvPr id="11" name="Picture 10">
            <a:extLst>
              <a:ext uri="{FF2B5EF4-FFF2-40B4-BE49-F238E27FC236}">
                <a16:creationId xmlns:a16="http://schemas.microsoft.com/office/drawing/2014/main" id="{EBEDE3B5-D345-45D7-A353-40DEB12B25FD}"/>
              </a:ext>
            </a:extLst>
          </p:cNvPr>
          <p:cNvPicPr>
            <a:picLocks noChangeAspect="1"/>
          </p:cNvPicPr>
          <p:nvPr/>
        </p:nvPicPr>
        <p:blipFill rotWithShape="1">
          <a:blip r:embed="rId2"/>
          <a:srcRect l="4951" t="30265" r="5563" b="19482"/>
          <a:stretch/>
        </p:blipFill>
        <p:spPr>
          <a:xfrm>
            <a:off x="6471921" y="1259841"/>
            <a:ext cx="5140960" cy="4338320"/>
          </a:xfrm>
          <a:prstGeom prst="rect">
            <a:avLst/>
          </a:prstGeom>
        </p:spPr>
      </p:pic>
    </p:spTree>
    <p:extLst>
      <p:ext uri="{BB962C8B-B14F-4D97-AF65-F5344CB8AC3E}">
        <p14:creationId xmlns:p14="http://schemas.microsoft.com/office/powerpoint/2010/main" val="1025987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79B59-FEA6-4C6E-8EA0-CEF460D4EF42}"/>
              </a:ext>
            </a:extLst>
          </p:cNvPr>
          <p:cNvSpPr>
            <a:spLocks noGrp="1"/>
          </p:cNvSpPr>
          <p:nvPr>
            <p:ph type="title"/>
          </p:nvPr>
        </p:nvSpPr>
        <p:spPr/>
        <p:txBody>
          <a:bodyPr/>
          <a:lstStyle/>
          <a:p>
            <a:r>
              <a:rPr lang="en-US" dirty="0"/>
              <a:t>Learning Center Services</a:t>
            </a:r>
          </a:p>
        </p:txBody>
      </p:sp>
      <p:sp>
        <p:nvSpPr>
          <p:cNvPr id="3" name="Content Placeholder 2">
            <a:extLst>
              <a:ext uri="{FF2B5EF4-FFF2-40B4-BE49-F238E27FC236}">
                <a16:creationId xmlns:a16="http://schemas.microsoft.com/office/drawing/2014/main" id="{20D15692-78B9-43A6-A437-E2660350A56C}"/>
              </a:ext>
            </a:extLst>
          </p:cNvPr>
          <p:cNvSpPr>
            <a:spLocks noGrp="1"/>
          </p:cNvSpPr>
          <p:nvPr>
            <p:ph sz="quarter" idx="13"/>
          </p:nvPr>
        </p:nvSpPr>
        <p:spPr/>
        <p:txBody>
          <a:bodyPr/>
          <a:lstStyle/>
          <a:p>
            <a:r>
              <a:rPr lang="en-US" dirty="0">
                <a:latin typeface="Abadi" panose="020B0604020104020204" pitchFamily="34" charset="0"/>
              </a:rPr>
              <a:t>In person tutoring</a:t>
            </a:r>
          </a:p>
          <a:p>
            <a:r>
              <a:rPr lang="en-US" dirty="0">
                <a:latin typeface="Abadi" panose="020B0604020104020204" pitchFamily="34" charset="0"/>
              </a:rPr>
              <a:t>Virtual tutoring</a:t>
            </a:r>
          </a:p>
          <a:p>
            <a:r>
              <a:rPr lang="en-US" dirty="0">
                <a:latin typeface="Abadi" panose="020B0604020104020204" pitchFamily="34" charset="0"/>
              </a:rPr>
              <a:t>Embedded support</a:t>
            </a:r>
          </a:p>
          <a:p>
            <a:r>
              <a:rPr lang="en-US" dirty="0">
                <a:latin typeface="Abadi" panose="020B0604020104020204" pitchFamily="34" charset="0"/>
              </a:rPr>
              <a:t>Group study</a:t>
            </a:r>
          </a:p>
          <a:p>
            <a:r>
              <a:rPr lang="en-US" dirty="0">
                <a:latin typeface="Abadi" panose="020B0604020104020204" pitchFamily="34" charset="0"/>
              </a:rPr>
              <a:t>Quiet study spaces</a:t>
            </a:r>
          </a:p>
          <a:p>
            <a:r>
              <a:rPr lang="en-US" dirty="0">
                <a:latin typeface="Abadi" panose="020B0604020104020204" pitchFamily="34" charset="0"/>
              </a:rPr>
              <a:t>Computer lab</a:t>
            </a:r>
          </a:p>
        </p:txBody>
      </p:sp>
      <p:sp>
        <p:nvSpPr>
          <p:cNvPr id="4" name="Content Placeholder 3">
            <a:extLst>
              <a:ext uri="{FF2B5EF4-FFF2-40B4-BE49-F238E27FC236}">
                <a16:creationId xmlns:a16="http://schemas.microsoft.com/office/drawing/2014/main" id="{2E8A4316-CBB8-4DB7-8DEA-CC4CDE4C056B}"/>
              </a:ext>
            </a:extLst>
          </p:cNvPr>
          <p:cNvSpPr>
            <a:spLocks noGrp="1"/>
          </p:cNvSpPr>
          <p:nvPr>
            <p:ph sz="quarter" idx="14"/>
          </p:nvPr>
        </p:nvSpPr>
        <p:spPr/>
        <p:txBody>
          <a:bodyPr/>
          <a:lstStyle/>
          <a:p>
            <a:r>
              <a:rPr lang="en-US" dirty="0">
                <a:latin typeface="Abadi" panose="020B0604020104020204" pitchFamily="34" charset="0"/>
              </a:rPr>
              <a:t>Hybrid &amp; online study pods</a:t>
            </a:r>
          </a:p>
          <a:p>
            <a:r>
              <a:rPr lang="en-US" dirty="0">
                <a:latin typeface="Abadi" panose="020B0604020104020204" pitchFamily="34" charset="0"/>
              </a:rPr>
              <a:t>Textbook and resource reserve</a:t>
            </a:r>
          </a:p>
          <a:p>
            <a:r>
              <a:rPr lang="en-US" dirty="0">
                <a:latin typeface="Abadi" panose="020B0604020104020204" pitchFamily="34" charset="0"/>
              </a:rPr>
              <a:t>Writing center</a:t>
            </a:r>
          </a:p>
          <a:p>
            <a:r>
              <a:rPr lang="en-US" dirty="0">
                <a:latin typeface="Abadi" panose="020B0604020104020204" pitchFamily="34" charset="0"/>
              </a:rPr>
              <a:t>Stem center *now with mesa!</a:t>
            </a:r>
          </a:p>
          <a:p>
            <a:r>
              <a:rPr lang="en-US" dirty="0">
                <a:latin typeface="Abadi" panose="020B0604020104020204" pitchFamily="34" charset="0"/>
              </a:rPr>
              <a:t>Technology support</a:t>
            </a:r>
          </a:p>
          <a:p>
            <a:r>
              <a:rPr lang="en-US" dirty="0">
                <a:latin typeface="Abadi" panose="020B0604020104020204" pitchFamily="34" charset="0"/>
              </a:rPr>
              <a:t>Test proctoring</a:t>
            </a:r>
          </a:p>
          <a:p>
            <a:endParaRPr lang="en-US" dirty="0">
              <a:latin typeface="Abadi" panose="020B0604020104020204" pitchFamily="34" charset="0"/>
            </a:endParaRPr>
          </a:p>
        </p:txBody>
      </p:sp>
    </p:spTree>
    <p:extLst>
      <p:ext uri="{BB962C8B-B14F-4D97-AF65-F5344CB8AC3E}">
        <p14:creationId xmlns:p14="http://schemas.microsoft.com/office/powerpoint/2010/main" val="96986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A3827EB-526C-48F9-B22C-31C293CC6DD7}"/>
              </a:ext>
            </a:extLst>
          </p:cNvPr>
          <p:cNvPicPr>
            <a:picLocks noChangeAspect="1"/>
          </p:cNvPicPr>
          <p:nvPr/>
        </p:nvPicPr>
        <p:blipFill>
          <a:blip r:embed="rId2"/>
          <a:stretch>
            <a:fillRect/>
          </a:stretch>
        </p:blipFill>
        <p:spPr>
          <a:xfrm>
            <a:off x="111760" y="388460"/>
            <a:ext cx="11579345" cy="5941220"/>
          </a:xfrm>
          <a:prstGeom prst="rect">
            <a:avLst/>
          </a:prstGeom>
        </p:spPr>
      </p:pic>
    </p:spTree>
    <p:extLst>
      <p:ext uri="{BB962C8B-B14F-4D97-AF65-F5344CB8AC3E}">
        <p14:creationId xmlns:p14="http://schemas.microsoft.com/office/powerpoint/2010/main" val="23287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17FA-7448-4EFD-BC06-241EA67B0BEB}"/>
              </a:ext>
            </a:extLst>
          </p:cNvPr>
          <p:cNvSpPr>
            <a:spLocks noGrp="1"/>
          </p:cNvSpPr>
          <p:nvPr>
            <p:ph type="title"/>
          </p:nvPr>
        </p:nvSpPr>
        <p:spPr/>
        <p:txBody>
          <a:bodyPr/>
          <a:lstStyle/>
          <a:p>
            <a:r>
              <a:rPr lang="en-US" dirty="0"/>
              <a:t>Learning Center courses</a:t>
            </a:r>
          </a:p>
        </p:txBody>
      </p:sp>
      <p:sp>
        <p:nvSpPr>
          <p:cNvPr id="3" name="Content Placeholder 2">
            <a:extLst>
              <a:ext uri="{FF2B5EF4-FFF2-40B4-BE49-F238E27FC236}">
                <a16:creationId xmlns:a16="http://schemas.microsoft.com/office/drawing/2014/main" id="{8AD9EC3F-7FD6-4839-A438-100C4847D9DE}"/>
              </a:ext>
            </a:extLst>
          </p:cNvPr>
          <p:cNvSpPr>
            <a:spLocks noGrp="1"/>
          </p:cNvSpPr>
          <p:nvPr>
            <p:ph sz="quarter" idx="13"/>
          </p:nvPr>
        </p:nvSpPr>
        <p:spPr>
          <a:xfrm>
            <a:off x="685800" y="2063396"/>
            <a:ext cx="10394707" cy="3514444"/>
          </a:xfrm>
        </p:spPr>
        <p:txBody>
          <a:bodyPr/>
          <a:lstStyle/>
          <a:p>
            <a:r>
              <a:rPr lang="en-US" dirty="0">
                <a:latin typeface="Abadi" panose="020B0604020104020204" pitchFamily="34" charset="0"/>
              </a:rPr>
              <a:t>LCTR 100 –  Effective Tutoring &amp; Practicum</a:t>
            </a:r>
          </a:p>
          <a:p>
            <a:r>
              <a:rPr lang="en-US" dirty="0">
                <a:latin typeface="Abadi" panose="020B0604020104020204" pitchFamily="34" charset="0"/>
              </a:rPr>
              <a:t>LCTR 139 –  The Research Paper from A to Z</a:t>
            </a:r>
          </a:p>
          <a:p>
            <a:r>
              <a:rPr lang="en-US" dirty="0">
                <a:latin typeface="Abadi" panose="020B0604020104020204" pitchFamily="34" charset="0"/>
              </a:rPr>
              <a:t>LCTR 140 –  Professional Writing</a:t>
            </a:r>
          </a:p>
          <a:p>
            <a:r>
              <a:rPr lang="en-US" dirty="0">
                <a:latin typeface="Abadi" panose="020B0604020104020204" pitchFamily="34" charset="0"/>
              </a:rPr>
              <a:t>LCTR 698 –  Supervised Tutoring/Acad. Assistance</a:t>
            </a:r>
          </a:p>
          <a:p>
            <a:r>
              <a:rPr lang="en-US" dirty="0">
                <a:latin typeface="Abadi" panose="020B0604020104020204" pitchFamily="34" charset="0"/>
              </a:rPr>
              <a:t>LCTR 810 –  Study Skills</a:t>
            </a:r>
          </a:p>
          <a:p>
            <a:r>
              <a:rPr lang="en-US" dirty="0">
                <a:latin typeface="Abadi" panose="020B0604020104020204" pitchFamily="34" charset="0"/>
              </a:rPr>
              <a:t>LCTR 822/823 –  Grammar Trouble Spots</a:t>
            </a:r>
          </a:p>
          <a:p>
            <a:r>
              <a:rPr lang="en-US" dirty="0">
                <a:latin typeface="Abadi" panose="020B0604020104020204" pitchFamily="34" charset="0"/>
              </a:rPr>
              <a:t>LCTR 840/841 –  Vocabulary Improvement</a:t>
            </a:r>
          </a:p>
        </p:txBody>
      </p:sp>
    </p:spTree>
    <p:extLst>
      <p:ext uri="{BB962C8B-B14F-4D97-AF65-F5344CB8AC3E}">
        <p14:creationId xmlns:p14="http://schemas.microsoft.com/office/powerpoint/2010/main" val="83858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D5223-30DF-45F5-8DD7-74742D116FFA}"/>
              </a:ext>
            </a:extLst>
          </p:cNvPr>
          <p:cNvSpPr>
            <a:spLocks noGrp="1"/>
          </p:cNvSpPr>
          <p:nvPr>
            <p:ph type="title"/>
          </p:nvPr>
        </p:nvSpPr>
        <p:spPr/>
        <p:txBody>
          <a:bodyPr/>
          <a:lstStyle/>
          <a:p>
            <a:r>
              <a:rPr lang="en-US" dirty="0"/>
              <a:t>Learning center usage</a:t>
            </a:r>
          </a:p>
        </p:txBody>
      </p:sp>
      <p:graphicFrame>
        <p:nvGraphicFramePr>
          <p:cNvPr id="13" name="Object 12">
            <a:extLst>
              <a:ext uri="{FF2B5EF4-FFF2-40B4-BE49-F238E27FC236}">
                <a16:creationId xmlns:a16="http://schemas.microsoft.com/office/drawing/2014/main" id="{DB1DFC3B-A2CC-49DB-85DD-8D5ADE0188C0}"/>
              </a:ext>
            </a:extLst>
          </p:cNvPr>
          <p:cNvGraphicFramePr>
            <a:graphicFrameLocks noChangeAspect="1"/>
          </p:cNvGraphicFramePr>
          <p:nvPr>
            <p:extLst>
              <p:ext uri="{D42A27DB-BD31-4B8C-83A1-F6EECF244321}">
                <p14:modId xmlns:p14="http://schemas.microsoft.com/office/powerpoint/2010/main" val="3986451503"/>
              </p:ext>
            </p:extLst>
          </p:nvPr>
        </p:nvGraphicFramePr>
        <p:xfrm>
          <a:off x="1343067" y="1837765"/>
          <a:ext cx="8266413" cy="3757691"/>
        </p:xfrm>
        <a:graphic>
          <a:graphicData uri="http://schemas.openxmlformats.org/presentationml/2006/ole">
            <mc:AlternateContent xmlns:mc="http://schemas.openxmlformats.org/markup-compatibility/2006">
              <mc:Choice xmlns:v="urn:schemas-microsoft-com:vml" Requires="v">
                <p:oleObj spid="_x0000_s1041" name="Worksheet" r:id="rId3" imgW="4940325" imgH="2235391" progId="Excel.Sheet.8">
                  <p:embed/>
                </p:oleObj>
              </mc:Choice>
              <mc:Fallback>
                <p:oleObj name="Worksheet" r:id="rId3" imgW="4940325" imgH="2235391" progId="Excel.Sheet.8">
                  <p:embed/>
                  <p:pic>
                    <p:nvPicPr>
                      <p:cNvPr id="0" name=""/>
                      <p:cNvPicPr/>
                      <p:nvPr/>
                    </p:nvPicPr>
                    <p:blipFill>
                      <a:blip r:embed="rId4"/>
                      <a:stretch>
                        <a:fillRect/>
                      </a:stretch>
                    </p:blipFill>
                    <p:spPr>
                      <a:xfrm>
                        <a:off x="1343067" y="1837765"/>
                        <a:ext cx="8266413" cy="3757691"/>
                      </a:xfrm>
                      <a:prstGeom prst="rect">
                        <a:avLst/>
                      </a:prstGeom>
                    </p:spPr>
                  </p:pic>
                </p:oleObj>
              </mc:Fallback>
            </mc:AlternateContent>
          </a:graphicData>
        </a:graphic>
      </p:graphicFrame>
      <p:sp>
        <p:nvSpPr>
          <p:cNvPr id="3" name="Cloud 2">
            <a:extLst>
              <a:ext uri="{FF2B5EF4-FFF2-40B4-BE49-F238E27FC236}">
                <a16:creationId xmlns:a16="http://schemas.microsoft.com/office/drawing/2014/main" id="{91F1F69B-FD9C-4358-87EC-96CC75A8F8E5}"/>
              </a:ext>
            </a:extLst>
          </p:cNvPr>
          <p:cNvSpPr/>
          <p:nvPr/>
        </p:nvSpPr>
        <p:spPr>
          <a:xfrm>
            <a:off x="7956848" y="348142"/>
            <a:ext cx="3385068" cy="164843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Spring ‘24</a:t>
            </a:r>
          </a:p>
          <a:p>
            <a:pPr algn="ctr"/>
            <a:r>
              <a:rPr lang="en-US" dirty="0"/>
              <a:t>656 unique visitors</a:t>
            </a:r>
          </a:p>
          <a:p>
            <a:pPr algn="ctr"/>
            <a:r>
              <a:rPr lang="en-US" dirty="0"/>
              <a:t>3132 unique visits</a:t>
            </a:r>
          </a:p>
        </p:txBody>
      </p:sp>
    </p:spTree>
    <p:extLst>
      <p:ext uri="{BB962C8B-B14F-4D97-AF65-F5344CB8AC3E}">
        <p14:creationId xmlns:p14="http://schemas.microsoft.com/office/powerpoint/2010/main" val="380234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892EA-1083-4FF6-B458-31C9631D9DE5}"/>
              </a:ext>
            </a:extLst>
          </p:cNvPr>
          <p:cNvSpPr>
            <a:spLocks noGrp="1"/>
          </p:cNvSpPr>
          <p:nvPr>
            <p:ph type="title"/>
          </p:nvPr>
        </p:nvSpPr>
        <p:spPr/>
        <p:txBody>
          <a:bodyPr/>
          <a:lstStyle/>
          <a:p>
            <a:r>
              <a:rPr lang="en-US" dirty="0"/>
              <a:t>Tutor Support</a:t>
            </a:r>
          </a:p>
        </p:txBody>
      </p:sp>
      <p:sp>
        <p:nvSpPr>
          <p:cNvPr id="4" name="Content Placeholder 3">
            <a:extLst>
              <a:ext uri="{FF2B5EF4-FFF2-40B4-BE49-F238E27FC236}">
                <a16:creationId xmlns:a16="http://schemas.microsoft.com/office/drawing/2014/main" id="{62AE55BF-B42B-4758-9C05-B96F4633826C}"/>
              </a:ext>
            </a:extLst>
          </p:cNvPr>
          <p:cNvSpPr>
            <a:spLocks noGrp="1"/>
          </p:cNvSpPr>
          <p:nvPr>
            <p:ph sz="quarter" idx="13"/>
          </p:nvPr>
        </p:nvSpPr>
        <p:spPr>
          <a:xfrm>
            <a:off x="685801" y="1782671"/>
            <a:ext cx="5088714" cy="3991252"/>
          </a:xfrm>
        </p:spPr>
        <p:txBody>
          <a:bodyPr>
            <a:normAutofit/>
          </a:bodyPr>
          <a:lstStyle/>
          <a:p>
            <a:r>
              <a:rPr lang="en-US" dirty="0"/>
              <a:t>Accounting</a:t>
            </a:r>
          </a:p>
          <a:p>
            <a:r>
              <a:rPr lang="en-US" dirty="0"/>
              <a:t>Anthropology</a:t>
            </a:r>
          </a:p>
          <a:p>
            <a:r>
              <a:rPr lang="en-US" dirty="0"/>
              <a:t>Biology</a:t>
            </a:r>
          </a:p>
          <a:p>
            <a:r>
              <a:rPr lang="en-US" dirty="0"/>
              <a:t>Chemistry</a:t>
            </a:r>
          </a:p>
          <a:p>
            <a:r>
              <a:rPr lang="en-US" dirty="0"/>
              <a:t>Communication Studies</a:t>
            </a:r>
          </a:p>
          <a:p>
            <a:r>
              <a:rPr lang="en-US" dirty="0"/>
              <a:t>Computer Science</a:t>
            </a:r>
          </a:p>
          <a:p>
            <a:r>
              <a:rPr lang="en-US" dirty="0"/>
              <a:t>Economics</a:t>
            </a:r>
          </a:p>
          <a:p>
            <a:r>
              <a:rPr lang="en-US" dirty="0"/>
              <a:t>English</a:t>
            </a:r>
          </a:p>
        </p:txBody>
      </p:sp>
      <p:sp>
        <p:nvSpPr>
          <p:cNvPr id="5" name="Content Placeholder 4">
            <a:extLst>
              <a:ext uri="{FF2B5EF4-FFF2-40B4-BE49-F238E27FC236}">
                <a16:creationId xmlns:a16="http://schemas.microsoft.com/office/drawing/2014/main" id="{89CAAB01-5CE7-496A-942F-16DB17C09819}"/>
              </a:ext>
            </a:extLst>
          </p:cNvPr>
          <p:cNvSpPr>
            <a:spLocks noGrp="1"/>
          </p:cNvSpPr>
          <p:nvPr>
            <p:ph sz="quarter" idx="14"/>
          </p:nvPr>
        </p:nvSpPr>
        <p:spPr>
          <a:xfrm>
            <a:off x="5993971" y="1721401"/>
            <a:ext cx="5086538" cy="3991252"/>
          </a:xfrm>
        </p:spPr>
        <p:txBody>
          <a:bodyPr>
            <a:normAutofit fontScale="92500" lnSpcReduction="10000"/>
          </a:bodyPr>
          <a:lstStyle/>
          <a:p>
            <a:r>
              <a:rPr lang="en-US" dirty="0"/>
              <a:t>Engineering</a:t>
            </a:r>
          </a:p>
          <a:p>
            <a:r>
              <a:rPr lang="en-US" dirty="0"/>
              <a:t>Environmental Science</a:t>
            </a:r>
          </a:p>
          <a:p>
            <a:r>
              <a:rPr lang="en-US" dirty="0"/>
              <a:t>ESL</a:t>
            </a:r>
          </a:p>
          <a:p>
            <a:r>
              <a:rPr lang="en-US" dirty="0"/>
              <a:t>Math</a:t>
            </a:r>
          </a:p>
          <a:p>
            <a:r>
              <a:rPr lang="en-US" dirty="0"/>
              <a:t>Oceanography</a:t>
            </a:r>
          </a:p>
          <a:p>
            <a:r>
              <a:rPr lang="en-US" dirty="0"/>
              <a:t>Philosophy</a:t>
            </a:r>
          </a:p>
          <a:p>
            <a:r>
              <a:rPr lang="en-US" dirty="0"/>
              <a:t>Physics</a:t>
            </a:r>
          </a:p>
          <a:p>
            <a:r>
              <a:rPr lang="en-US" dirty="0"/>
              <a:t>Psychology</a:t>
            </a:r>
          </a:p>
          <a:p>
            <a:r>
              <a:rPr lang="en-US" dirty="0"/>
              <a:t>Spanish</a:t>
            </a:r>
          </a:p>
        </p:txBody>
      </p:sp>
      <p:sp>
        <p:nvSpPr>
          <p:cNvPr id="6" name="Explosion: 14 Points 5">
            <a:extLst>
              <a:ext uri="{FF2B5EF4-FFF2-40B4-BE49-F238E27FC236}">
                <a16:creationId xmlns:a16="http://schemas.microsoft.com/office/drawing/2014/main" id="{C9BDB86F-BFB2-4841-9A36-230BC55DA80D}"/>
              </a:ext>
            </a:extLst>
          </p:cNvPr>
          <p:cNvSpPr/>
          <p:nvPr/>
        </p:nvSpPr>
        <p:spPr>
          <a:xfrm>
            <a:off x="7676444" y="1110006"/>
            <a:ext cx="4125915" cy="456492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 tutors</a:t>
            </a:r>
          </a:p>
          <a:p>
            <a:pPr algn="ctr"/>
            <a:r>
              <a:rPr lang="en-US" dirty="0"/>
              <a:t>13 embedded</a:t>
            </a:r>
          </a:p>
          <a:p>
            <a:pPr algn="ctr"/>
            <a:r>
              <a:rPr lang="en-US" dirty="0"/>
              <a:t>55 different courses</a:t>
            </a:r>
          </a:p>
        </p:txBody>
      </p:sp>
    </p:spTree>
    <p:extLst>
      <p:ext uri="{BB962C8B-B14F-4D97-AF65-F5344CB8AC3E}">
        <p14:creationId xmlns:p14="http://schemas.microsoft.com/office/powerpoint/2010/main" val="2966484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4B6AB-1586-48BC-A669-E72EB92ABC56}"/>
              </a:ext>
            </a:extLst>
          </p:cNvPr>
          <p:cNvSpPr>
            <a:spLocks noGrp="1"/>
          </p:cNvSpPr>
          <p:nvPr>
            <p:ph type="title"/>
          </p:nvPr>
        </p:nvSpPr>
        <p:spPr/>
        <p:txBody>
          <a:bodyPr/>
          <a:lstStyle/>
          <a:p>
            <a:r>
              <a:rPr lang="en-US" dirty="0"/>
              <a:t>access</a:t>
            </a:r>
          </a:p>
        </p:txBody>
      </p:sp>
      <p:pic>
        <p:nvPicPr>
          <p:cNvPr id="4" name="Online Media 3">
            <a:hlinkClick r:id="" action="ppaction://media"/>
            <a:extLst>
              <a:ext uri="{FF2B5EF4-FFF2-40B4-BE49-F238E27FC236}">
                <a16:creationId xmlns:a16="http://schemas.microsoft.com/office/drawing/2014/main" id="{B3F5B4E2-E284-4BDE-A146-A230FB8AD746}"/>
              </a:ext>
            </a:extLst>
          </p:cNvPr>
          <p:cNvPicPr>
            <a:picLocks noGrp="1" noRot="1" noChangeAspect="1"/>
          </p:cNvPicPr>
          <p:nvPr>
            <p:ph sz="quarter" idx="13"/>
            <a:videoFile r:link="rId1"/>
          </p:nvPr>
        </p:nvPicPr>
        <p:blipFill>
          <a:blip r:embed="rId3"/>
          <a:stretch>
            <a:fillRect/>
          </a:stretch>
        </p:blipFill>
        <p:spPr>
          <a:xfrm>
            <a:off x="2498231" y="1615440"/>
            <a:ext cx="7080392" cy="3982720"/>
          </a:xfrm>
          <a:prstGeom prst="rect">
            <a:avLst/>
          </a:prstGeom>
        </p:spPr>
      </p:pic>
    </p:spTree>
    <p:extLst>
      <p:ext uri="{BB962C8B-B14F-4D97-AF65-F5344CB8AC3E}">
        <p14:creationId xmlns:p14="http://schemas.microsoft.com/office/powerpoint/2010/main" val="2391452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7B57D-EA58-4B52-8F41-A4850890F854}"/>
              </a:ext>
            </a:extLst>
          </p:cNvPr>
          <p:cNvSpPr>
            <a:spLocks noGrp="1"/>
          </p:cNvSpPr>
          <p:nvPr>
            <p:ph type="title"/>
          </p:nvPr>
        </p:nvSpPr>
        <p:spPr/>
        <p:txBody>
          <a:bodyPr/>
          <a:lstStyle/>
          <a:p>
            <a:r>
              <a:rPr lang="en-US" dirty="0"/>
              <a:t>Mission Statement</a:t>
            </a:r>
          </a:p>
        </p:txBody>
      </p:sp>
      <p:sp>
        <p:nvSpPr>
          <p:cNvPr id="3" name="Content Placeholder 2">
            <a:extLst>
              <a:ext uri="{FF2B5EF4-FFF2-40B4-BE49-F238E27FC236}">
                <a16:creationId xmlns:a16="http://schemas.microsoft.com/office/drawing/2014/main" id="{284618E4-8CAD-4FF9-99B4-57EFCF4719F4}"/>
              </a:ext>
            </a:extLst>
          </p:cNvPr>
          <p:cNvSpPr>
            <a:spLocks noGrp="1"/>
          </p:cNvSpPr>
          <p:nvPr>
            <p:ph sz="quarter" idx="13"/>
          </p:nvPr>
        </p:nvSpPr>
        <p:spPr/>
        <p:txBody>
          <a:bodyPr>
            <a:normAutofit/>
          </a:bodyPr>
          <a:lstStyle/>
          <a:p>
            <a:pPr marL="0" indent="0">
              <a:buNone/>
            </a:pPr>
            <a:r>
              <a:rPr lang="en-US" dirty="0">
                <a:latin typeface="Abadi" panose="020B0604020104020204" pitchFamily="34" charset="0"/>
              </a:rPr>
              <a:t>It is the mission of the Cañada College Learning Center to provide energetic, competent and friendly academic and related assistance to all Cañada students, regardless of the focus of their work at Cañada. Assistance includes peer and professional tutoring, workshops and technological support. We approach our work with passion, professionalism and creativity; our students with admiration and patience; and our colleagues with respect and a commitment to shared goals and values. </a:t>
            </a:r>
          </a:p>
        </p:txBody>
      </p:sp>
    </p:spTree>
    <p:extLst>
      <p:ext uri="{BB962C8B-B14F-4D97-AF65-F5344CB8AC3E}">
        <p14:creationId xmlns:p14="http://schemas.microsoft.com/office/powerpoint/2010/main" val="33504764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TM04033927[[fn=Main Event]]</Template>
  <TotalTime>246</TotalTime>
  <Words>334</Words>
  <Application>Microsoft Office PowerPoint</Application>
  <PresentationFormat>Widescreen</PresentationFormat>
  <Paragraphs>70</Paragraphs>
  <Slides>11</Slides>
  <Notes>0</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Abadi</vt:lpstr>
      <vt:lpstr>Arial</vt:lpstr>
      <vt:lpstr>Impact</vt:lpstr>
      <vt:lpstr>Main Event</vt:lpstr>
      <vt:lpstr>Worksheet</vt:lpstr>
      <vt:lpstr>Learning Center</vt:lpstr>
      <vt:lpstr>Learning center staff</vt:lpstr>
      <vt:lpstr>Learning Center Services</vt:lpstr>
      <vt:lpstr>PowerPoint Presentation</vt:lpstr>
      <vt:lpstr>Learning Center courses</vt:lpstr>
      <vt:lpstr>Learning center usage</vt:lpstr>
      <vt:lpstr>Tutor Support</vt:lpstr>
      <vt:lpstr>access</vt:lpstr>
      <vt:lpstr>Mission Statement</vt:lpstr>
      <vt:lpstr>More to come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Center</dc:title>
  <dc:creator>Andrade, Ronald</dc:creator>
  <cp:lastModifiedBy>Andrade, Ronald</cp:lastModifiedBy>
  <cp:revision>23</cp:revision>
  <dcterms:created xsi:type="dcterms:W3CDTF">2024-02-29T16:54:13Z</dcterms:created>
  <dcterms:modified xsi:type="dcterms:W3CDTF">2024-03-15T16:45:59Z</dcterms:modified>
</cp:coreProperties>
</file>