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charset="1" panose="00000500000000000000"/>
      <p:regular r:id="rId10"/>
    </p:embeddedFont>
    <p:embeddedFont>
      <p:font typeface="Poppins Bold" charset="1" panose="00000800000000000000"/>
      <p:regular r:id="rId11"/>
    </p:embeddedFont>
    <p:embeddedFont>
      <p:font typeface="Poppins Italics" charset="1" panose="00000500000000000000"/>
      <p:regular r:id="rId12"/>
    </p:embeddedFont>
    <p:embeddedFont>
      <p:font typeface="Poppins Bold Italics" charset="1" panose="00000800000000000000"/>
      <p:regular r:id="rId13"/>
    </p:embeddedFont>
    <p:embeddedFont>
      <p:font typeface="Poppins Thin" charset="1" panose="00000300000000000000"/>
      <p:regular r:id="rId14"/>
    </p:embeddedFont>
    <p:embeddedFont>
      <p:font typeface="Poppins Thin Italics" charset="1" panose="00000300000000000000"/>
      <p:regular r:id="rId15"/>
    </p:embeddedFont>
    <p:embeddedFont>
      <p:font typeface="Poppins Extra-Light" charset="1" panose="00000300000000000000"/>
      <p:regular r:id="rId16"/>
    </p:embeddedFont>
    <p:embeddedFont>
      <p:font typeface="Poppins Extra-Light Italics" charset="1" panose="00000300000000000000"/>
      <p:regular r:id="rId17"/>
    </p:embeddedFont>
    <p:embeddedFont>
      <p:font typeface="Poppins Light" charset="1" panose="00000400000000000000"/>
      <p:regular r:id="rId18"/>
    </p:embeddedFont>
    <p:embeddedFont>
      <p:font typeface="Poppins Light Italics" charset="1" panose="00000400000000000000"/>
      <p:regular r:id="rId19"/>
    </p:embeddedFont>
    <p:embeddedFont>
      <p:font typeface="Poppins Medium" charset="1" panose="00000600000000000000"/>
      <p:regular r:id="rId20"/>
    </p:embeddedFont>
    <p:embeddedFont>
      <p:font typeface="Poppins Medium Italics" charset="1" panose="00000600000000000000"/>
      <p:regular r:id="rId21"/>
    </p:embeddedFont>
    <p:embeddedFont>
      <p:font typeface="Poppins Semi-Bold" charset="1" panose="00000700000000000000"/>
      <p:regular r:id="rId22"/>
    </p:embeddedFont>
    <p:embeddedFont>
      <p:font typeface="Poppins Semi-Bold Italics" charset="1" panose="00000700000000000000"/>
      <p:regular r:id="rId23"/>
    </p:embeddedFont>
    <p:embeddedFont>
      <p:font typeface="Poppins Ultra-Bold" charset="1" panose="00000900000000000000"/>
      <p:regular r:id="rId24"/>
    </p:embeddedFont>
    <p:embeddedFont>
      <p:font typeface="Poppins Ultra-Bold Italics" charset="1" panose="00000900000000000000"/>
      <p:regular r:id="rId25"/>
    </p:embeddedFont>
    <p:embeddedFont>
      <p:font typeface="Poppins Heavy" charset="1" panose="00000A00000000000000"/>
      <p:regular r:id="rId26"/>
    </p:embeddedFont>
    <p:embeddedFont>
      <p:font typeface="Poppins Heavy Italics" charset="1" panose="00000A00000000000000"/>
      <p:regular r:id="rId27"/>
    </p:embeddedFont>
    <p:embeddedFont>
      <p:font typeface="Open Sans" charset="1" panose="020B0606030504020204"/>
      <p:regular r:id="rId28"/>
    </p:embeddedFont>
    <p:embeddedFont>
      <p:font typeface="Open Sans Bold" charset="1" panose="020B0806030504020204"/>
      <p:regular r:id="rId29"/>
    </p:embeddedFont>
    <p:embeddedFont>
      <p:font typeface="Open Sans Italics" charset="1" panose="020B0606030504020204"/>
      <p:regular r:id="rId30"/>
    </p:embeddedFont>
    <p:embeddedFont>
      <p:font typeface="Open Sans Bold Italics" charset="1" panose="020B0806030504020204"/>
      <p:regular r:id="rId31"/>
    </p:embeddedFont>
    <p:embeddedFont>
      <p:font typeface="Open Sans Light" charset="1" panose="020B0306030504020204"/>
      <p:regular r:id="rId32"/>
    </p:embeddedFont>
    <p:embeddedFont>
      <p:font typeface="Open Sans Light Italics" charset="1" panose="020B0306030504020204"/>
      <p:regular r:id="rId33"/>
    </p:embeddedFont>
    <p:embeddedFont>
      <p:font typeface="Open Sans Ultra-Bold" charset="1" panose="00000000000000000000"/>
      <p:regular r:id="rId34"/>
    </p:embeddedFont>
    <p:embeddedFont>
      <p:font typeface="Open Sans Ultra-Bold Italics" charset="1" panose="000000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slides/slide1.xml" Type="http://schemas.openxmlformats.org/officeDocument/2006/relationships/slide"/><Relationship Id="rId37" Target="slides/slide2.xml" Type="http://schemas.openxmlformats.org/officeDocument/2006/relationships/slide"/><Relationship Id="rId38" Target="slides/slide3.xml" Type="http://schemas.openxmlformats.org/officeDocument/2006/relationships/slide"/><Relationship Id="rId39" Target="slides/slide4.xml" Type="http://schemas.openxmlformats.org/officeDocument/2006/relationships/slide"/><Relationship Id="rId4" Target="theme/theme1.xml" Type="http://schemas.openxmlformats.org/officeDocument/2006/relationships/theme"/><Relationship Id="rId40" Target="slides/slide5.xml" Type="http://schemas.openxmlformats.org/officeDocument/2006/relationships/slide"/><Relationship Id="rId41" Target="slides/slide6.xml" Type="http://schemas.openxmlformats.org/officeDocument/2006/relationships/slide"/><Relationship Id="rId42" Target="slides/slide7.xml" Type="http://schemas.openxmlformats.org/officeDocument/2006/relationships/slide"/><Relationship Id="rId43" Target="slides/slide8.xml" Type="http://schemas.openxmlformats.org/officeDocument/2006/relationships/slide"/><Relationship Id="rId44" Target="slides/slide9.xml" Type="http://schemas.openxmlformats.org/officeDocument/2006/relationships/slide"/><Relationship Id="rId45" Target="slides/slide10.xml" Type="http://schemas.openxmlformats.org/officeDocument/2006/relationships/slide"/><Relationship Id="rId46" Target="slides/slide11.xml" Type="http://schemas.openxmlformats.org/officeDocument/2006/relationships/slide"/><Relationship Id="rId47" Target="slides/slide12.xml" Type="http://schemas.openxmlformats.org/officeDocument/2006/relationships/slide"/><Relationship Id="rId48" Target="slides/slide13.xml" Type="http://schemas.openxmlformats.org/officeDocument/2006/relationships/slide"/><Relationship Id="rId49" Target="slides/slide14.xml" Type="http://schemas.openxmlformats.org/officeDocument/2006/relationships/slide"/><Relationship Id="rId5" Target="tableStyles.xml" Type="http://schemas.openxmlformats.org/officeDocument/2006/relationships/tableStyles"/><Relationship Id="rId50" Target="slides/slide15.xml" Type="http://schemas.openxmlformats.org/officeDocument/2006/relationships/slide"/><Relationship Id="rId51" Target="slides/slide16.xml" Type="http://schemas.openxmlformats.org/officeDocument/2006/relationships/slide"/><Relationship Id="rId52" Target="slides/slide17.xml" Type="http://schemas.openxmlformats.org/officeDocument/2006/relationships/slide"/><Relationship Id="rId53" Target="slides/slide18.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395085" y="14992"/>
            <a:ext cx="537299" cy="4052838"/>
            <a:chOff x="0" y="0"/>
            <a:chExt cx="141511" cy="1067414"/>
          </a:xfrm>
        </p:grpSpPr>
        <p:sp>
          <p:nvSpPr>
            <p:cNvPr name="Freeform 3" id="3"/>
            <p:cNvSpPr/>
            <p:nvPr/>
          </p:nvSpPr>
          <p:spPr>
            <a:xfrm flipH="false" flipV="false" rot="0">
              <a:off x="0" y="0"/>
              <a:ext cx="141511" cy="1067414"/>
            </a:xfrm>
            <a:custGeom>
              <a:avLst/>
              <a:gdLst/>
              <a:ahLst/>
              <a:cxnLst/>
              <a:rect r="r" b="b" t="t" l="l"/>
              <a:pathLst>
                <a:path h="1067414" w="141511">
                  <a:moveTo>
                    <a:pt x="0" y="0"/>
                  </a:moveTo>
                  <a:lnTo>
                    <a:pt x="141511" y="0"/>
                  </a:lnTo>
                  <a:lnTo>
                    <a:pt x="141511" y="1067414"/>
                  </a:lnTo>
                  <a:lnTo>
                    <a:pt x="0" y="1067414"/>
                  </a:lnTo>
                  <a:close/>
                </a:path>
              </a:pathLst>
            </a:custGeom>
            <a:solidFill>
              <a:srgbClr val="8C9B33"/>
            </a:solidFill>
          </p:spPr>
        </p:sp>
        <p:sp>
          <p:nvSpPr>
            <p:cNvPr name="TextBox 4" id="4"/>
            <p:cNvSpPr txBox="true"/>
            <p:nvPr/>
          </p:nvSpPr>
          <p:spPr>
            <a:xfrm>
              <a:off x="0" y="-38100"/>
              <a:ext cx="141511" cy="1105514"/>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1395085" y="9258300"/>
            <a:ext cx="537299" cy="4052838"/>
            <a:chOff x="0" y="0"/>
            <a:chExt cx="141511" cy="1067414"/>
          </a:xfrm>
        </p:grpSpPr>
        <p:sp>
          <p:nvSpPr>
            <p:cNvPr name="Freeform 6" id="6"/>
            <p:cNvSpPr/>
            <p:nvPr/>
          </p:nvSpPr>
          <p:spPr>
            <a:xfrm flipH="false" flipV="false" rot="0">
              <a:off x="0" y="0"/>
              <a:ext cx="141511" cy="1067414"/>
            </a:xfrm>
            <a:custGeom>
              <a:avLst/>
              <a:gdLst/>
              <a:ahLst/>
              <a:cxnLst/>
              <a:rect r="r" b="b" t="t" l="l"/>
              <a:pathLst>
                <a:path h="1067414" w="141511">
                  <a:moveTo>
                    <a:pt x="0" y="0"/>
                  </a:moveTo>
                  <a:lnTo>
                    <a:pt x="141511" y="0"/>
                  </a:lnTo>
                  <a:lnTo>
                    <a:pt x="141511" y="1067414"/>
                  </a:lnTo>
                  <a:lnTo>
                    <a:pt x="0" y="1067414"/>
                  </a:lnTo>
                  <a:close/>
                </a:path>
              </a:pathLst>
            </a:custGeom>
            <a:solidFill>
              <a:srgbClr val="8C9B33"/>
            </a:solidFill>
          </p:spPr>
        </p:sp>
        <p:sp>
          <p:nvSpPr>
            <p:cNvPr name="TextBox 7" id="7"/>
            <p:cNvSpPr txBox="true"/>
            <p:nvPr/>
          </p:nvSpPr>
          <p:spPr>
            <a:xfrm>
              <a:off x="0" y="-38100"/>
              <a:ext cx="141511" cy="1105514"/>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1739934" y="0"/>
            <a:ext cx="6548066" cy="10287000"/>
            <a:chOff x="0" y="0"/>
            <a:chExt cx="8730755" cy="13716000"/>
          </a:xfrm>
        </p:grpSpPr>
        <p:pic>
          <p:nvPicPr>
            <p:cNvPr name="Picture 9" id="9"/>
            <p:cNvPicPr>
              <a:picLocks noChangeAspect="true"/>
            </p:cNvPicPr>
            <p:nvPr/>
          </p:nvPicPr>
          <p:blipFill>
            <a:blip r:embed="rId2"/>
            <a:srcRect l="0" t="717" r="52944" b="717"/>
            <a:stretch>
              <a:fillRect/>
            </a:stretch>
          </p:blipFill>
          <p:spPr>
            <a:xfrm flipH="false" flipV="false">
              <a:off x="0" y="0"/>
              <a:ext cx="8730755" cy="13716000"/>
            </a:xfrm>
            <a:prstGeom prst="rect">
              <a:avLst/>
            </a:prstGeom>
          </p:spPr>
        </p:pic>
      </p:grpSp>
      <p:grpSp>
        <p:nvGrpSpPr>
          <p:cNvPr name="Group 10" id="10"/>
          <p:cNvGrpSpPr/>
          <p:nvPr/>
        </p:nvGrpSpPr>
        <p:grpSpPr>
          <a:xfrm rot="0">
            <a:off x="0" y="0"/>
            <a:ext cx="537299" cy="10287000"/>
            <a:chOff x="0" y="0"/>
            <a:chExt cx="141511" cy="2709333"/>
          </a:xfrm>
        </p:grpSpPr>
        <p:sp>
          <p:nvSpPr>
            <p:cNvPr name="Freeform 11" id="11"/>
            <p:cNvSpPr/>
            <p:nvPr/>
          </p:nvSpPr>
          <p:spPr>
            <a:xfrm flipH="false" flipV="false" rot="0">
              <a:off x="0" y="0"/>
              <a:ext cx="141511" cy="2709333"/>
            </a:xfrm>
            <a:custGeom>
              <a:avLst/>
              <a:gdLst/>
              <a:ahLst/>
              <a:cxnLst/>
              <a:rect r="r" b="b" t="t" l="l"/>
              <a:pathLst>
                <a:path h="2709333" w="141511">
                  <a:moveTo>
                    <a:pt x="0" y="0"/>
                  </a:moveTo>
                  <a:lnTo>
                    <a:pt x="141511" y="0"/>
                  </a:lnTo>
                  <a:lnTo>
                    <a:pt x="141511" y="2709333"/>
                  </a:lnTo>
                  <a:lnTo>
                    <a:pt x="0" y="2709333"/>
                  </a:lnTo>
                  <a:close/>
                </a:path>
              </a:pathLst>
            </a:custGeom>
            <a:solidFill>
              <a:srgbClr val="8C9B33"/>
            </a:solidFill>
          </p:spPr>
        </p:sp>
        <p:sp>
          <p:nvSpPr>
            <p:cNvPr name="TextBox 12" id="12"/>
            <p:cNvSpPr txBox="true"/>
            <p:nvPr/>
          </p:nvSpPr>
          <p:spPr>
            <a:xfrm>
              <a:off x="0" y="-38100"/>
              <a:ext cx="141511" cy="2747433"/>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791672" y="372298"/>
            <a:ext cx="2950122" cy="1312804"/>
          </a:xfrm>
          <a:custGeom>
            <a:avLst/>
            <a:gdLst/>
            <a:ahLst/>
            <a:cxnLst/>
            <a:rect r="r" b="b" t="t" l="l"/>
            <a:pathLst>
              <a:path h="1312804" w="2950122">
                <a:moveTo>
                  <a:pt x="0" y="0"/>
                </a:moveTo>
                <a:lnTo>
                  <a:pt x="2950122" y="0"/>
                </a:lnTo>
                <a:lnTo>
                  <a:pt x="2950122" y="1312804"/>
                </a:lnTo>
                <a:lnTo>
                  <a:pt x="0" y="1312804"/>
                </a:lnTo>
                <a:lnTo>
                  <a:pt x="0" y="0"/>
                </a:lnTo>
                <a:close/>
              </a:path>
            </a:pathLst>
          </a:custGeom>
          <a:blipFill>
            <a:blip r:embed="rId3"/>
            <a:stretch>
              <a:fillRect l="0" t="0" r="0" b="0"/>
            </a:stretch>
          </a:blipFill>
        </p:spPr>
      </p:sp>
      <p:sp>
        <p:nvSpPr>
          <p:cNvPr name="TextBox 14" id="14"/>
          <p:cNvSpPr txBox="true"/>
          <p:nvPr/>
        </p:nvSpPr>
        <p:spPr>
          <a:xfrm rot="0">
            <a:off x="1155558" y="2419254"/>
            <a:ext cx="8968722" cy="3999240"/>
          </a:xfrm>
          <a:prstGeom prst="rect">
            <a:avLst/>
          </a:prstGeom>
        </p:spPr>
        <p:txBody>
          <a:bodyPr anchor="t" rtlCol="false" tIns="0" lIns="0" bIns="0" rIns="0">
            <a:spAutoFit/>
          </a:bodyPr>
          <a:lstStyle/>
          <a:p>
            <a:pPr>
              <a:lnSpc>
                <a:spcPts val="14803"/>
              </a:lnSpc>
            </a:pPr>
            <a:r>
              <a:rPr lang="en-US" sz="14952" spc="-149">
                <a:solidFill>
                  <a:srgbClr val="8C9B33"/>
                </a:solidFill>
                <a:latin typeface="Poppins Semi-Bold"/>
              </a:rPr>
              <a:t>CAÑADA LIBRARY</a:t>
            </a:r>
          </a:p>
        </p:txBody>
      </p:sp>
      <p:sp>
        <p:nvSpPr>
          <p:cNvPr name="TextBox 15" id="15"/>
          <p:cNvSpPr txBox="true"/>
          <p:nvPr/>
        </p:nvSpPr>
        <p:spPr>
          <a:xfrm rot="0">
            <a:off x="1155558" y="6256569"/>
            <a:ext cx="9556373" cy="1014545"/>
          </a:xfrm>
          <a:prstGeom prst="rect">
            <a:avLst/>
          </a:prstGeom>
        </p:spPr>
        <p:txBody>
          <a:bodyPr anchor="t" rtlCol="false" tIns="0" lIns="0" bIns="0" rIns="0">
            <a:spAutoFit/>
          </a:bodyPr>
          <a:lstStyle/>
          <a:p>
            <a:pPr>
              <a:lnSpc>
                <a:spcPts val="7866"/>
              </a:lnSpc>
              <a:spcBef>
                <a:spcPct val="0"/>
              </a:spcBef>
            </a:pPr>
            <a:r>
              <a:rPr lang="en-US" sz="5619" spc="1449">
                <a:solidFill>
                  <a:srgbClr val="000000"/>
                </a:solidFill>
                <a:latin typeface="Poppins"/>
              </a:rPr>
              <a:t>PRESENTATION</a:t>
            </a:r>
          </a:p>
        </p:txBody>
      </p:sp>
      <p:grpSp>
        <p:nvGrpSpPr>
          <p:cNvPr name="Group 16" id="16"/>
          <p:cNvGrpSpPr/>
          <p:nvPr/>
        </p:nvGrpSpPr>
        <p:grpSpPr>
          <a:xfrm rot="0">
            <a:off x="11395085" y="0"/>
            <a:ext cx="537299" cy="10287000"/>
            <a:chOff x="0" y="0"/>
            <a:chExt cx="141511" cy="2709333"/>
          </a:xfrm>
        </p:grpSpPr>
        <p:sp>
          <p:nvSpPr>
            <p:cNvPr name="Freeform 17" id="17"/>
            <p:cNvSpPr/>
            <p:nvPr/>
          </p:nvSpPr>
          <p:spPr>
            <a:xfrm flipH="false" flipV="false" rot="0">
              <a:off x="0" y="0"/>
              <a:ext cx="141511" cy="2709333"/>
            </a:xfrm>
            <a:custGeom>
              <a:avLst/>
              <a:gdLst/>
              <a:ahLst/>
              <a:cxnLst/>
              <a:rect r="r" b="b" t="t" l="l"/>
              <a:pathLst>
                <a:path h="2709333" w="141511">
                  <a:moveTo>
                    <a:pt x="0" y="0"/>
                  </a:moveTo>
                  <a:lnTo>
                    <a:pt x="141511" y="0"/>
                  </a:lnTo>
                  <a:lnTo>
                    <a:pt x="141511" y="2709333"/>
                  </a:lnTo>
                  <a:lnTo>
                    <a:pt x="0" y="2709333"/>
                  </a:lnTo>
                  <a:close/>
                </a:path>
              </a:pathLst>
            </a:custGeom>
            <a:solidFill>
              <a:srgbClr val="8C9B33"/>
            </a:solidFill>
          </p:spPr>
        </p:sp>
        <p:sp>
          <p:nvSpPr>
            <p:cNvPr name="TextBox 18" id="18"/>
            <p:cNvSpPr txBox="true"/>
            <p:nvPr/>
          </p:nvSpPr>
          <p:spPr>
            <a:xfrm>
              <a:off x="0" y="-38100"/>
              <a:ext cx="141511" cy="2747433"/>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8510285" y="1370968"/>
            <a:ext cx="9204156" cy="9093331"/>
          </a:xfrm>
          <a:prstGeom prst="rect">
            <a:avLst/>
          </a:prstGeom>
        </p:spPr>
      </p:pic>
      <p:sp>
        <p:nvSpPr>
          <p:cNvPr name="TextBox 3" id="3"/>
          <p:cNvSpPr txBox="true"/>
          <p:nvPr/>
        </p:nvSpPr>
        <p:spPr>
          <a:xfrm rot="0">
            <a:off x="1028700" y="888404"/>
            <a:ext cx="8115300" cy="831850"/>
          </a:xfrm>
          <a:prstGeom prst="rect">
            <a:avLst/>
          </a:prstGeom>
        </p:spPr>
        <p:txBody>
          <a:bodyPr anchor="t" rtlCol="false" tIns="0" lIns="0" bIns="0" rIns="0">
            <a:spAutoFit/>
          </a:bodyPr>
          <a:lstStyle/>
          <a:p>
            <a:pPr>
              <a:lnSpc>
                <a:spcPts val="6049"/>
              </a:lnSpc>
            </a:pPr>
            <a:r>
              <a:rPr lang="en-US" sz="5499" spc="-54">
                <a:solidFill>
                  <a:srgbClr val="8C9B33"/>
                </a:solidFill>
                <a:latin typeface="Poppins Semi-Bold"/>
              </a:rPr>
              <a:t>Instructional Support</a:t>
            </a:r>
          </a:p>
        </p:txBody>
      </p:sp>
      <p:sp>
        <p:nvSpPr>
          <p:cNvPr name="TextBox 4" id="4"/>
          <p:cNvSpPr txBox="true"/>
          <p:nvPr/>
        </p:nvSpPr>
        <p:spPr>
          <a:xfrm rot="0">
            <a:off x="1028700" y="2071306"/>
            <a:ext cx="7530770" cy="2286635"/>
          </a:xfrm>
          <a:prstGeom prst="rect">
            <a:avLst/>
          </a:prstGeom>
        </p:spPr>
        <p:txBody>
          <a:bodyPr anchor="t" rtlCol="false" tIns="0" lIns="0" bIns="0" rIns="0">
            <a:spAutoFit/>
          </a:bodyPr>
          <a:lstStyle/>
          <a:p>
            <a:pPr algn="just">
              <a:lnSpc>
                <a:spcPts val="3640"/>
              </a:lnSpc>
              <a:spcBef>
                <a:spcPct val="0"/>
              </a:spcBef>
            </a:pPr>
            <a:r>
              <a:rPr lang="en-US" sz="2600">
                <a:solidFill>
                  <a:srgbClr val="000000"/>
                </a:solidFill>
                <a:latin typeface="Poppins"/>
              </a:rPr>
              <a:t>Covid-19 allowed us to add Zoom and combo in-person and online as forms of delivery of instruction. By Spring 2023 we taught mostly in-person, but still provide other modes.</a:t>
            </a:r>
          </a:p>
        </p:txBody>
      </p:sp>
      <p:sp>
        <p:nvSpPr>
          <p:cNvPr name="TextBox 5" id="5"/>
          <p:cNvSpPr txBox="true"/>
          <p:nvPr/>
        </p:nvSpPr>
        <p:spPr>
          <a:xfrm rot="0">
            <a:off x="1028700" y="4710366"/>
            <a:ext cx="7530770" cy="4572635"/>
          </a:xfrm>
          <a:prstGeom prst="rect">
            <a:avLst/>
          </a:prstGeom>
        </p:spPr>
        <p:txBody>
          <a:bodyPr anchor="t" rtlCol="false" tIns="0" lIns="0" bIns="0" rIns="0">
            <a:spAutoFit/>
          </a:bodyPr>
          <a:lstStyle/>
          <a:p>
            <a:pPr algn="just">
              <a:lnSpc>
                <a:spcPts val="3640"/>
              </a:lnSpc>
            </a:pPr>
            <a:r>
              <a:rPr lang="en-US" sz="2600">
                <a:solidFill>
                  <a:srgbClr val="000000"/>
                </a:solidFill>
                <a:latin typeface="Poppins"/>
              </a:rPr>
              <a:t>Instructional sessions include:</a:t>
            </a:r>
          </a:p>
          <a:p>
            <a:pPr algn="just" marL="561341" indent="-280670" lvl="1">
              <a:lnSpc>
                <a:spcPts val="3640"/>
              </a:lnSpc>
              <a:buFont typeface="Arial"/>
              <a:buChar char="•"/>
            </a:pPr>
            <a:r>
              <a:rPr lang="en-US" sz="2600">
                <a:solidFill>
                  <a:srgbClr val="000000"/>
                </a:solidFill>
                <a:latin typeface="Poppins"/>
              </a:rPr>
              <a:t>Individual student sessions (Spanish or English)</a:t>
            </a:r>
          </a:p>
          <a:p>
            <a:pPr algn="just" marL="561341" indent="-280670" lvl="1">
              <a:lnSpc>
                <a:spcPts val="3640"/>
              </a:lnSpc>
              <a:buFont typeface="Arial"/>
              <a:buChar char="•"/>
            </a:pPr>
            <a:r>
              <a:rPr lang="en-US" sz="2600">
                <a:solidFill>
                  <a:srgbClr val="000000"/>
                </a:solidFill>
                <a:latin typeface="Poppins"/>
              </a:rPr>
              <a:t>C</a:t>
            </a:r>
            <a:r>
              <a:rPr lang="en-US" sz="2600">
                <a:solidFill>
                  <a:srgbClr val="000000"/>
                </a:solidFill>
                <a:latin typeface="Poppins"/>
              </a:rPr>
              <a:t>ourse integrated library instructional sessions</a:t>
            </a:r>
          </a:p>
          <a:p>
            <a:pPr algn="just" marL="561341" indent="-280670" lvl="1">
              <a:lnSpc>
                <a:spcPts val="3640"/>
              </a:lnSpc>
              <a:buFont typeface="Arial"/>
              <a:buChar char="•"/>
            </a:pPr>
            <a:r>
              <a:rPr lang="en-US" sz="2600">
                <a:solidFill>
                  <a:srgbClr val="000000"/>
                </a:solidFill>
                <a:latin typeface="Poppins"/>
              </a:rPr>
              <a:t>Workshops</a:t>
            </a:r>
          </a:p>
          <a:p>
            <a:pPr algn="just" marL="561341" indent="-280670" lvl="1">
              <a:lnSpc>
                <a:spcPts val="3640"/>
              </a:lnSpc>
              <a:buFont typeface="Arial"/>
              <a:buChar char="•"/>
            </a:pPr>
            <a:r>
              <a:rPr lang="en-US" sz="2600">
                <a:solidFill>
                  <a:srgbClr val="000000"/>
                </a:solidFill>
                <a:latin typeface="Poppins"/>
              </a:rPr>
              <a:t>10–15-minute tours of the library space or website</a:t>
            </a:r>
          </a:p>
          <a:p>
            <a:pPr algn="just" marL="561341" indent="-280670" lvl="1">
              <a:lnSpc>
                <a:spcPts val="3640"/>
              </a:lnSpc>
              <a:buFont typeface="Arial"/>
              <a:buChar char="•"/>
            </a:pPr>
            <a:r>
              <a:rPr lang="en-US" sz="2600">
                <a:solidFill>
                  <a:srgbClr val="000000"/>
                </a:solidFill>
                <a:latin typeface="Poppins"/>
              </a:rPr>
              <a:t>Creation of resource guides, Canvas modules and/or videos.</a:t>
            </a:r>
          </a:p>
        </p:txBody>
      </p:sp>
      <p:sp>
        <p:nvSpPr>
          <p:cNvPr name="TextBox 6" id="6"/>
          <p:cNvSpPr txBox="true"/>
          <p:nvPr/>
        </p:nvSpPr>
        <p:spPr>
          <a:xfrm rot="0">
            <a:off x="10567677" y="1304329"/>
            <a:ext cx="8115300" cy="541021"/>
          </a:xfrm>
          <a:prstGeom prst="rect">
            <a:avLst/>
          </a:prstGeom>
        </p:spPr>
        <p:txBody>
          <a:bodyPr anchor="t" rtlCol="false" tIns="0" lIns="0" bIns="0" rIns="0">
            <a:spAutoFit/>
          </a:bodyPr>
          <a:lstStyle/>
          <a:p>
            <a:pPr>
              <a:lnSpc>
                <a:spcPts val="3960"/>
              </a:lnSpc>
            </a:pPr>
            <a:r>
              <a:rPr lang="en-US" sz="3600" spc="-36">
                <a:solidFill>
                  <a:srgbClr val="2D8BBA"/>
                </a:solidFill>
                <a:latin typeface="Poppins Semi-Bold"/>
              </a:rPr>
              <a:t>Instruction Modality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8268770" y="1349012"/>
            <a:ext cx="9467628" cy="9215945"/>
          </a:xfrm>
          <a:prstGeom prst="rect">
            <a:avLst/>
          </a:prstGeom>
        </p:spPr>
      </p:pic>
      <p:sp>
        <p:nvSpPr>
          <p:cNvPr name="TextBox 3" id="3"/>
          <p:cNvSpPr txBox="true"/>
          <p:nvPr/>
        </p:nvSpPr>
        <p:spPr>
          <a:xfrm rot="0">
            <a:off x="1028700" y="1738532"/>
            <a:ext cx="8115300" cy="831850"/>
          </a:xfrm>
          <a:prstGeom prst="rect">
            <a:avLst/>
          </a:prstGeom>
        </p:spPr>
        <p:txBody>
          <a:bodyPr anchor="t" rtlCol="false" tIns="0" lIns="0" bIns="0" rIns="0">
            <a:spAutoFit/>
          </a:bodyPr>
          <a:lstStyle/>
          <a:p>
            <a:pPr>
              <a:lnSpc>
                <a:spcPts val="6049"/>
              </a:lnSpc>
            </a:pPr>
            <a:r>
              <a:rPr lang="en-US" sz="5499" spc="-54">
                <a:solidFill>
                  <a:srgbClr val="8C9B33"/>
                </a:solidFill>
                <a:latin typeface="Poppins Semi-Bold"/>
              </a:rPr>
              <a:t>Reference Support</a:t>
            </a:r>
          </a:p>
        </p:txBody>
      </p:sp>
      <p:sp>
        <p:nvSpPr>
          <p:cNvPr name="TextBox 4" id="4"/>
          <p:cNvSpPr txBox="true"/>
          <p:nvPr/>
        </p:nvSpPr>
        <p:spPr>
          <a:xfrm rot="0">
            <a:off x="1028700" y="3075940"/>
            <a:ext cx="7530770" cy="1026668"/>
          </a:xfrm>
          <a:prstGeom prst="rect">
            <a:avLst/>
          </a:prstGeom>
        </p:spPr>
        <p:txBody>
          <a:bodyPr anchor="t" rtlCol="false" tIns="0" lIns="0" bIns="0" rIns="0">
            <a:spAutoFit/>
          </a:bodyPr>
          <a:lstStyle/>
          <a:p>
            <a:pPr algn="just">
              <a:lnSpc>
                <a:spcPts val="4186"/>
              </a:lnSpc>
            </a:pPr>
            <a:r>
              <a:rPr lang="en-US" sz="2600">
                <a:solidFill>
                  <a:srgbClr val="000000"/>
                </a:solidFill>
                <a:latin typeface="Poppins"/>
              </a:rPr>
              <a:t>We have added Zoom, web chat, and text chat options for reference appointments.</a:t>
            </a:r>
          </a:p>
        </p:txBody>
      </p:sp>
      <p:sp>
        <p:nvSpPr>
          <p:cNvPr name="TextBox 5" id="5"/>
          <p:cNvSpPr txBox="true"/>
          <p:nvPr/>
        </p:nvSpPr>
        <p:spPr>
          <a:xfrm rot="0">
            <a:off x="1028700" y="4569333"/>
            <a:ext cx="7530770" cy="2598293"/>
          </a:xfrm>
          <a:prstGeom prst="rect">
            <a:avLst/>
          </a:prstGeom>
        </p:spPr>
        <p:txBody>
          <a:bodyPr anchor="t" rtlCol="false" tIns="0" lIns="0" bIns="0" rIns="0">
            <a:spAutoFit/>
          </a:bodyPr>
          <a:lstStyle/>
          <a:p>
            <a:pPr algn="just">
              <a:lnSpc>
                <a:spcPts val="4186"/>
              </a:lnSpc>
            </a:pPr>
            <a:r>
              <a:rPr lang="en-US" sz="2600">
                <a:solidFill>
                  <a:srgbClr val="000000"/>
                </a:solidFill>
                <a:latin typeface="Poppins"/>
              </a:rPr>
              <a:t>Reference support includes:</a:t>
            </a:r>
          </a:p>
          <a:p>
            <a:pPr algn="just" marL="561341" indent="-280670" lvl="1">
              <a:lnSpc>
                <a:spcPts val="4186"/>
              </a:lnSpc>
              <a:buFont typeface="Arial"/>
              <a:buChar char="•"/>
            </a:pPr>
            <a:r>
              <a:rPr lang="en-US" sz="2600">
                <a:solidFill>
                  <a:srgbClr val="000000"/>
                </a:solidFill>
                <a:latin typeface="Poppins"/>
              </a:rPr>
              <a:t>Reference questions such as databases, articles and other resources. </a:t>
            </a:r>
          </a:p>
          <a:p>
            <a:pPr algn="just" marL="561341" indent="-280670" lvl="1">
              <a:lnSpc>
                <a:spcPts val="4186"/>
              </a:lnSpc>
              <a:buFont typeface="Arial"/>
              <a:buChar char="•"/>
            </a:pPr>
            <a:r>
              <a:rPr lang="en-US" sz="2600">
                <a:solidFill>
                  <a:srgbClr val="000000"/>
                </a:solidFill>
                <a:latin typeface="Poppins"/>
              </a:rPr>
              <a:t>T</a:t>
            </a:r>
            <a:r>
              <a:rPr lang="en-US" sz="2600">
                <a:solidFill>
                  <a:srgbClr val="000000"/>
                </a:solidFill>
                <a:latin typeface="Poppins"/>
              </a:rPr>
              <a:t>echnology help</a:t>
            </a:r>
          </a:p>
          <a:p>
            <a:pPr algn="just" marL="561341" indent="-280670" lvl="1">
              <a:lnSpc>
                <a:spcPts val="4186"/>
              </a:lnSpc>
              <a:buFont typeface="Arial"/>
              <a:buChar char="•"/>
            </a:pPr>
            <a:r>
              <a:rPr lang="en-US" sz="2600">
                <a:solidFill>
                  <a:srgbClr val="000000"/>
                </a:solidFill>
                <a:latin typeface="Poppins"/>
              </a:rPr>
              <a:t>B</a:t>
            </a:r>
            <a:r>
              <a:rPr lang="en-US" sz="2600">
                <a:solidFill>
                  <a:srgbClr val="000000"/>
                </a:solidFill>
                <a:latin typeface="Poppins"/>
              </a:rPr>
              <a:t>asic information help </a:t>
            </a:r>
          </a:p>
        </p:txBody>
      </p:sp>
      <p:sp>
        <p:nvSpPr>
          <p:cNvPr name="TextBox 6" id="6"/>
          <p:cNvSpPr txBox="true"/>
          <p:nvPr/>
        </p:nvSpPr>
        <p:spPr>
          <a:xfrm rot="0">
            <a:off x="10467975" y="1290021"/>
            <a:ext cx="4695829" cy="541021"/>
          </a:xfrm>
          <a:prstGeom prst="rect">
            <a:avLst/>
          </a:prstGeom>
        </p:spPr>
        <p:txBody>
          <a:bodyPr anchor="t" rtlCol="false" tIns="0" lIns="0" bIns="0" rIns="0">
            <a:spAutoFit/>
          </a:bodyPr>
          <a:lstStyle/>
          <a:p>
            <a:pPr>
              <a:lnSpc>
                <a:spcPts val="3960"/>
              </a:lnSpc>
            </a:pPr>
            <a:r>
              <a:rPr lang="en-US" sz="3600" spc="-36">
                <a:solidFill>
                  <a:srgbClr val="00BF63"/>
                </a:solidFill>
                <a:latin typeface="Poppins Semi-Bold"/>
              </a:rPr>
              <a:t>Reference Modality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9610882" y="1471022"/>
            <a:ext cx="8003506" cy="7688425"/>
          </a:xfrm>
          <a:prstGeom prst="rect">
            <a:avLst/>
          </a:prstGeom>
        </p:spPr>
      </p:pic>
      <p:sp>
        <p:nvSpPr>
          <p:cNvPr name="TextBox 3" id="3"/>
          <p:cNvSpPr txBox="true"/>
          <p:nvPr/>
        </p:nvSpPr>
        <p:spPr>
          <a:xfrm rot="0">
            <a:off x="1028700" y="1738532"/>
            <a:ext cx="8115300" cy="1593850"/>
          </a:xfrm>
          <a:prstGeom prst="rect">
            <a:avLst/>
          </a:prstGeom>
        </p:spPr>
        <p:txBody>
          <a:bodyPr anchor="t" rtlCol="false" tIns="0" lIns="0" bIns="0" rIns="0">
            <a:spAutoFit/>
          </a:bodyPr>
          <a:lstStyle/>
          <a:p>
            <a:pPr>
              <a:lnSpc>
                <a:spcPts val="6049"/>
              </a:lnSpc>
            </a:pPr>
            <a:r>
              <a:rPr lang="en-US" sz="5499" spc="-54">
                <a:solidFill>
                  <a:srgbClr val="8C9B33"/>
                </a:solidFill>
                <a:latin typeface="Poppins Semi-Bold"/>
              </a:rPr>
              <a:t>Circulation: Books and Textbooks</a:t>
            </a:r>
          </a:p>
        </p:txBody>
      </p:sp>
      <p:sp>
        <p:nvSpPr>
          <p:cNvPr name="TextBox 4" id="4"/>
          <p:cNvSpPr txBox="true"/>
          <p:nvPr/>
        </p:nvSpPr>
        <p:spPr>
          <a:xfrm rot="0">
            <a:off x="1028700" y="3806300"/>
            <a:ext cx="7530770" cy="4572635"/>
          </a:xfrm>
          <a:prstGeom prst="rect">
            <a:avLst/>
          </a:prstGeom>
        </p:spPr>
        <p:txBody>
          <a:bodyPr anchor="t" rtlCol="false" tIns="0" lIns="0" bIns="0" rIns="0">
            <a:spAutoFit/>
          </a:bodyPr>
          <a:lstStyle/>
          <a:p>
            <a:pPr algn="just">
              <a:lnSpc>
                <a:spcPts val="3640"/>
              </a:lnSpc>
            </a:pPr>
            <a:r>
              <a:rPr lang="en-US" sz="2600">
                <a:solidFill>
                  <a:srgbClr val="000000"/>
                </a:solidFill>
                <a:latin typeface="Poppins"/>
              </a:rPr>
              <a:t>Circulation of physical books is up since reopening of campus.</a:t>
            </a:r>
          </a:p>
          <a:p>
            <a:pPr algn="just">
              <a:lnSpc>
                <a:spcPts val="3640"/>
              </a:lnSpc>
            </a:pPr>
          </a:p>
          <a:p>
            <a:pPr algn="just">
              <a:lnSpc>
                <a:spcPts val="3640"/>
              </a:lnSpc>
            </a:pPr>
            <a:r>
              <a:rPr lang="en-US" sz="2600">
                <a:solidFill>
                  <a:srgbClr val="000000"/>
                </a:solidFill>
                <a:latin typeface="Poppins"/>
              </a:rPr>
              <a:t>Facts about our collection:</a:t>
            </a:r>
          </a:p>
          <a:p>
            <a:pPr algn="just" marL="561341" indent="-280670" lvl="1">
              <a:lnSpc>
                <a:spcPts val="3640"/>
              </a:lnSpc>
              <a:buFont typeface="Arial"/>
              <a:buChar char="•"/>
            </a:pPr>
            <a:r>
              <a:rPr lang="en-US" sz="2600">
                <a:solidFill>
                  <a:srgbClr val="000000"/>
                </a:solidFill>
                <a:latin typeface="Poppins"/>
              </a:rPr>
              <a:t>67% published before 2000</a:t>
            </a:r>
          </a:p>
          <a:p>
            <a:pPr algn="just" marL="561341" indent="-280670" lvl="1">
              <a:lnSpc>
                <a:spcPts val="3640"/>
              </a:lnSpc>
              <a:buFont typeface="Arial"/>
              <a:buChar char="•"/>
            </a:pPr>
            <a:r>
              <a:rPr lang="en-US" sz="2600">
                <a:solidFill>
                  <a:srgbClr val="000000"/>
                </a:solidFill>
                <a:latin typeface="Poppins"/>
              </a:rPr>
              <a:t>Does not meet the research needs of students due to age</a:t>
            </a:r>
          </a:p>
          <a:p>
            <a:pPr algn="just" marL="561341" indent="-280670" lvl="1">
              <a:lnSpc>
                <a:spcPts val="3640"/>
              </a:lnSpc>
              <a:buFont typeface="Arial"/>
              <a:buChar char="•"/>
            </a:pPr>
            <a:r>
              <a:rPr lang="en-US" sz="2600">
                <a:solidFill>
                  <a:srgbClr val="000000"/>
                </a:solidFill>
                <a:latin typeface="Poppins"/>
              </a:rPr>
              <a:t>Updating our physical collection ensures that it reflects our Latinx and AANAPISI students. </a:t>
            </a:r>
          </a:p>
        </p:txBody>
      </p:sp>
      <p:sp>
        <p:nvSpPr>
          <p:cNvPr name="TextBox 5" id="5"/>
          <p:cNvSpPr txBox="true"/>
          <p:nvPr/>
        </p:nvSpPr>
        <p:spPr>
          <a:xfrm rot="0">
            <a:off x="10394056" y="1028700"/>
            <a:ext cx="7229829" cy="541021"/>
          </a:xfrm>
          <a:prstGeom prst="rect">
            <a:avLst/>
          </a:prstGeom>
        </p:spPr>
        <p:txBody>
          <a:bodyPr anchor="t" rtlCol="false" tIns="0" lIns="0" bIns="0" rIns="0">
            <a:spAutoFit/>
          </a:bodyPr>
          <a:lstStyle/>
          <a:p>
            <a:pPr algn="ctr">
              <a:lnSpc>
                <a:spcPts val="3960"/>
              </a:lnSpc>
            </a:pPr>
            <a:r>
              <a:rPr lang="en-US" sz="3600" spc="-36">
                <a:solidFill>
                  <a:srgbClr val="5E3967"/>
                </a:solidFill>
                <a:latin typeface="Poppins Semi-Bold"/>
              </a:rPr>
              <a:t>Circulation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8990770" y="452359"/>
            <a:ext cx="9295183" cy="8946800"/>
          </a:xfrm>
          <a:prstGeom prst="rect">
            <a:avLst/>
          </a:prstGeom>
        </p:spPr>
      </p:pic>
      <p:sp>
        <p:nvSpPr>
          <p:cNvPr name="TextBox 3" id="3"/>
          <p:cNvSpPr txBox="true"/>
          <p:nvPr/>
        </p:nvSpPr>
        <p:spPr>
          <a:xfrm rot="0">
            <a:off x="1028700" y="1738532"/>
            <a:ext cx="8115300" cy="1593850"/>
          </a:xfrm>
          <a:prstGeom prst="rect">
            <a:avLst/>
          </a:prstGeom>
        </p:spPr>
        <p:txBody>
          <a:bodyPr anchor="t" rtlCol="false" tIns="0" lIns="0" bIns="0" rIns="0">
            <a:spAutoFit/>
          </a:bodyPr>
          <a:lstStyle/>
          <a:p>
            <a:pPr>
              <a:lnSpc>
                <a:spcPts val="6049"/>
              </a:lnSpc>
            </a:pPr>
            <a:r>
              <a:rPr lang="en-US" sz="5499" spc="-54">
                <a:solidFill>
                  <a:srgbClr val="8C9B33"/>
                </a:solidFill>
                <a:latin typeface="Poppins Semi-Bold"/>
              </a:rPr>
              <a:t>Circulation: eBooks and audiobooks</a:t>
            </a:r>
          </a:p>
        </p:txBody>
      </p:sp>
      <p:sp>
        <p:nvSpPr>
          <p:cNvPr name="TextBox 4" id="4"/>
          <p:cNvSpPr txBox="true"/>
          <p:nvPr/>
        </p:nvSpPr>
        <p:spPr>
          <a:xfrm rot="0">
            <a:off x="1028700" y="3738245"/>
            <a:ext cx="7530770" cy="3658235"/>
          </a:xfrm>
          <a:prstGeom prst="rect">
            <a:avLst/>
          </a:prstGeom>
        </p:spPr>
        <p:txBody>
          <a:bodyPr anchor="t" rtlCol="false" tIns="0" lIns="0" bIns="0" rIns="0">
            <a:spAutoFit/>
          </a:bodyPr>
          <a:lstStyle/>
          <a:p>
            <a:pPr algn="just">
              <a:lnSpc>
                <a:spcPts val="3640"/>
              </a:lnSpc>
            </a:pPr>
            <a:r>
              <a:rPr lang="en-US" sz="2600">
                <a:solidFill>
                  <a:srgbClr val="000000"/>
                </a:solidFill>
                <a:latin typeface="Poppins"/>
              </a:rPr>
              <a:t>CCCCO ZTC Implementation Grant allowed us to purchase more eBooks and audiobooks.</a:t>
            </a:r>
          </a:p>
          <a:p>
            <a:pPr algn="just">
              <a:lnSpc>
                <a:spcPts val="3640"/>
              </a:lnSpc>
            </a:pPr>
          </a:p>
          <a:p>
            <a:pPr algn="just">
              <a:lnSpc>
                <a:spcPts val="3640"/>
              </a:lnSpc>
            </a:pPr>
            <a:r>
              <a:rPr lang="en-US" sz="2600">
                <a:solidFill>
                  <a:srgbClr val="000000"/>
                </a:solidFill>
                <a:latin typeface="Poppins"/>
              </a:rPr>
              <a:t>Due to licensing we often need to purchase multiple copies of the same title to meet student needs.</a:t>
            </a:r>
          </a:p>
          <a:p>
            <a:pPr algn="just">
              <a:lnSpc>
                <a:spcPts val="3640"/>
              </a:lnSpc>
            </a:pPr>
          </a:p>
          <a:p>
            <a:pPr algn="just">
              <a:lnSpc>
                <a:spcPts val="3640"/>
              </a:lnSpc>
              <a:spcBef>
                <a:spcPct val="0"/>
              </a:spcBef>
            </a:pPr>
            <a:r>
              <a:rPr lang="en-US" sz="2600">
                <a:solidFill>
                  <a:srgbClr val="000000"/>
                </a:solidFill>
                <a:latin typeface="Poppins"/>
              </a:rPr>
              <a:t>Support the growth of ZTC courses.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9622508" y="1453055"/>
            <a:ext cx="7990823" cy="7705335"/>
          </a:xfrm>
          <a:prstGeom prst="rect">
            <a:avLst/>
          </a:prstGeom>
        </p:spPr>
      </p:pic>
      <p:sp>
        <p:nvSpPr>
          <p:cNvPr name="TextBox 3" id="3"/>
          <p:cNvSpPr txBox="true"/>
          <p:nvPr/>
        </p:nvSpPr>
        <p:spPr>
          <a:xfrm rot="0">
            <a:off x="1028700" y="1738532"/>
            <a:ext cx="8115300" cy="1593850"/>
          </a:xfrm>
          <a:prstGeom prst="rect">
            <a:avLst/>
          </a:prstGeom>
        </p:spPr>
        <p:txBody>
          <a:bodyPr anchor="t" rtlCol="false" tIns="0" lIns="0" bIns="0" rIns="0">
            <a:spAutoFit/>
          </a:bodyPr>
          <a:lstStyle/>
          <a:p>
            <a:pPr>
              <a:lnSpc>
                <a:spcPts val="6049"/>
              </a:lnSpc>
            </a:pPr>
            <a:r>
              <a:rPr lang="en-US" sz="5499" spc="-54">
                <a:solidFill>
                  <a:srgbClr val="8C9B33"/>
                </a:solidFill>
                <a:latin typeface="Poppins Semi-Bold"/>
              </a:rPr>
              <a:t>Circulation: Technology</a:t>
            </a:r>
          </a:p>
        </p:txBody>
      </p:sp>
      <p:sp>
        <p:nvSpPr>
          <p:cNvPr name="TextBox 4" id="4"/>
          <p:cNvSpPr txBox="true"/>
          <p:nvPr/>
        </p:nvSpPr>
        <p:spPr>
          <a:xfrm rot="0">
            <a:off x="1028700" y="3637915"/>
            <a:ext cx="7530770" cy="5029835"/>
          </a:xfrm>
          <a:prstGeom prst="rect">
            <a:avLst/>
          </a:prstGeom>
        </p:spPr>
        <p:txBody>
          <a:bodyPr anchor="t" rtlCol="false" tIns="0" lIns="0" bIns="0" rIns="0">
            <a:spAutoFit/>
          </a:bodyPr>
          <a:lstStyle/>
          <a:p>
            <a:pPr algn="just">
              <a:lnSpc>
                <a:spcPts val="3640"/>
              </a:lnSpc>
            </a:pPr>
            <a:r>
              <a:rPr lang="en-US" sz="2600">
                <a:solidFill>
                  <a:srgbClr val="000000"/>
                </a:solidFill>
                <a:latin typeface="Poppins"/>
              </a:rPr>
              <a:t>We have added 1,036 new Chromebooks, laptops, and Wi-Fi hot spots over three years.</a:t>
            </a:r>
          </a:p>
          <a:p>
            <a:pPr algn="just">
              <a:lnSpc>
                <a:spcPts val="3640"/>
              </a:lnSpc>
            </a:pPr>
          </a:p>
          <a:p>
            <a:pPr algn="just">
              <a:lnSpc>
                <a:spcPts val="3640"/>
              </a:lnSpc>
            </a:pPr>
            <a:r>
              <a:rPr lang="en-US" sz="2600">
                <a:solidFill>
                  <a:srgbClr val="000000"/>
                </a:solidFill>
                <a:latin typeface="Poppins"/>
              </a:rPr>
              <a:t>Supports our goal to “help bridge the income equity gap and provide students with resources needed to complete their course work. “</a:t>
            </a:r>
          </a:p>
          <a:p>
            <a:pPr algn="just">
              <a:lnSpc>
                <a:spcPts val="3640"/>
              </a:lnSpc>
            </a:pPr>
          </a:p>
          <a:p>
            <a:pPr algn="just">
              <a:lnSpc>
                <a:spcPts val="3640"/>
              </a:lnSpc>
            </a:pPr>
            <a:r>
              <a:rPr lang="en-US" sz="2600">
                <a:solidFill>
                  <a:srgbClr val="000000"/>
                </a:solidFill>
                <a:latin typeface="Poppins"/>
              </a:rPr>
              <a:t>Demand is so high, we have consistently run out of Hot Spots every semester.</a:t>
            </a:r>
          </a:p>
          <a:p>
            <a:pPr algn="just">
              <a:lnSpc>
                <a:spcPts val="3640"/>
              </a:lnSpc>
              <a:spcBef>
                <a:spcPct val="0"/>
              </a:spcBef>
            </a:pPr>
          </a:p>
        </p:txBody>
      </p:sp>
      <p:sp>
        <p:nvSpPr>
          <p:cNvPr name="TextBox 5" id="5"/>
          <p:cNvSpPr txBox="true"/>
          <p:nvPr/>
        </p:nvSpPr>
        <p:spPr>
          <a:xfrm rot="0">
            <a:off x="12618544" y="1290021"/>
            <a:ext cx="3379547" cy="541021"/>
          </a:xfrm>
          <a:prstGeom prst="rect">
            <a:avLst/>
          </a:prstGeom>
        </p:spPr>
        <p:txBody>
          <a:bodyPr anchor="t" rtlCol="false" tIns="0" lIns="0" bIns="0" rIns="0">
            <a:spAutoFit/>
          </a:bodyPr>
          <a:lstStyle/>
          <a:p>
            <a:pPr>
              <a:lnSpc>
                <a:spcPts val="3960"/>
              </a:lnSpc>
            </a:pPr>
            <a:r>
              <a:rPr lang="en-US" sz="3600" spc="-36">
                <a:solidFill>
                  <a:srgbClr val="643AB8"/>
                </a:solidFill>
                <a:latin typeface="Poppins Semi-Bold"/>
              </a:rPr>
              <a:t>Circulation</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773817" y="2829383"/>
          <a:ext cx="7315200" cy="5660012"/>
        </p:xfrm>
        <a:graphic>
          <a:graphicData uri="http://schemas.openxmlformats.org/drawingml/2006/table">
            <a:tbl>
              <a:tblPr/>
              <a:tblGrid>
                <a:gridCol w="2438400"/>
                <a:gridCol w="2438400"/>
                <a:gridCol w="2438400"/>
              </a:tblGrid>
              <a:tr h="1024346">
                <a:tc gridSpan="3">
                  <a:txBody>
                    <a:bodyPr anchor="t" rtlCol="false"/>
                    <a:lstStyle/>
                    <a:p>
                      <a:pPr algn="l">
                        <a:lnSpc>
                          <a:spcPts val="4059"/>
                        </a:lnSpc>
                        <a:defRPr/>
                      </a:pPr>
                      <a:r>
                        <a:rPr lang="en-US" sz="2899">
                          <a:solidFill>
                            <a:srgbClr val="8C9B33"/>
                          </a:solidFill>
                          <a:latin typeface="Open Sans Bold"/>
                        </a:rPr>
                        <a:t>Library Database Use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hMerge="true">
                  <a:txBody>
                    <a:bodyPr anchor="t" rtlCol="false"/>
                    <a:lstStyle/>
                    <a:p>
                      <a:pPr algn="l">
                        <a:lnSpc>
                          <a:spcPts val="4059"/>
                        </a:lnSpc>
                        <a:defRPr/>
                      </a:pPr>
                      <a:r>
                        <a:rPr lang="en-US" sz="2899">
                          <a:solidFill>
                            <a:srgbClr val="8C9B33"/>
                          </a:solidFill>
                          <a:latin typeface="Open Sans Bold"/>
                        </a:rPr>
                        <a:t>Library Database Use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hMerge="true">
                  <a:txBody>
                    <a:bodyPr anchor="t" rtlCol="false"/>
                    <a:lstStyle/>
                    <a:p>
                      <a:pPr algn="l">
                        <a:lnSpc>
                          <a:spcPts val="4059"/>
                        </a:lnSpc>
                        <a:defRPr/>
                      </a:pPr>
                      <a:r>
                        <a:rPr lang="en-US" sz="2899">
                          <a:solidFill>
                            <a:srgbClr val="8C9B33"/>
                          </a:solidFill>
                          <a:latin typeface="Open Sans Bold"/>
                        </a:rPr>
                        <a:t>Library Database Use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225386">
                <a:tc>
                  <a:txBody>
                    <a:bodyPr anchor="t" rtlCol="false"/>
                    <a:lstStyle/>
                    <a:p>
                      <a:pPr algn="l">
                        <a:lnSpc>
                          <a:spcPts val="2939"/>
                        </a:lnSpc>
                        <a:defRPr/>
                      </a:pPr>
                      <a:r>
                        <a:rPr lang="en-US" sz="2099">
                          <a:solidFill>
                            <a:srgbClr val="000000"/>
                          </a:solidFill>
                          <a:latin typeface="Open Sans"/>
                        </a:rPr>
                        <a:t>Year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939"/>
                        </a:lnSpc>
                        <a:defRPr/>
                      </a:pPr>
                      <a:r>
                        <a:rPr lang="en-US" sz="2099">
                          <a:solidFill>
                            <a:srgbClr val="000000"/>
                          </a:solidFill>
                          <a:latin typeface="Open Sans"/>
                        </a:rPr>
                        <a:t>Total Number of Searches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939"/>
                        </a:lnSpc>
                        <a:defRPr/>
                      </a:pPr>
                      <a:r>
                        <a:rPr lang="en-US" sz="2099">
                          <a:solidFill>
                            <a:srgbClr val="000000"/>
                          </a:solidFill>
                          <a:latin typeface="Open Sans"/>
                        </a:rPr>
                        <a:t>Full Text Requests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54200">
                <a:tc>
                  <a:txBody>
                    <a:bodyPr anchor="t" rtlCol="false"/>
                    <a:lstStyle/>
                    <a:p>
                      <a:pPr algn="l">
                        <a:lnSpc>
                          <a:spcPts val="2939"/>
                        </a:lnSpc>
                        <a:defRPr/>
                      </a:pPr>
                      <a:r>
                        <a:rPr lang="en-US" sz="2099">
                          <a:solidFill>
                            <a:srgbClr val="000000"/>
                          </a:solidFill>
                          <a:latin typeface="Open Sans"/>
                        </a:rPr>
                        <a:t>2019-2020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939"/>
                        </a:lnSpc>
                        <a:defRPr/>
                      </a:pPr>
                      <a:r>
                        <a:rPr lang="en-US" sz="2099">
                          <a:solidFill>
                            <a:srgbClr val="000000"/>
                          </a:solidFill>
                          <a:latin typeface="Open Sans"/>
                        </a:rPr>
                        <a:t>88,962 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939"/>
                        </a:lnSpc>
                        <a:defRPr/>
                      </a:pPr>
                      <a:r>
                        <a:rPr lang="en-US" sz="2099">
                          <a:solidFill>
                            <a:srgbClr val="000000"/>
                          </a:solidFill>
                          <a:latin typeface="Open Sans"/>
                        </a:rPr>
                        <a:t>38,377 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52027">
                <a:tc>
                  <a:txBody>
                    <a:bodyPr anchor="t" rtlCol="false"/>
                    <a:lstStyle/>
                    <a:p>
                      <a:pPr algn="l">
                        <a:lnSpc>
                          <a:spcPts val="2939"/>
                        </a:lnSpc>
                        <a:defRPr/>
                      </a:pPr>
                      <a:r>
                        <a:rPr lang="en-US" sz="2099">
                          <a:solidFill>
                            <a:srgbClr val="000000"/>
                          </a:solidFill>
                          <a:latin typeface="Open Sans"/>
                        </a:rPr>
                        <a:t>2020-2021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939"/>
                        </a:lnSpc>
                        <a:defRPr/>
                      </a:pPr>
                      <a:r>
                        <a:rPr lang="en-US" sz="2099">
                          <a:solidFill>
                            <a:srgbClr val="000000"/>
                          </a:solidFill>
                          <a:latin typeface="Open Sans"/>
                        </a:rPr>
                        <a:t>66,834 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939"/>
                        </a:lnSpc>
                        <a:defRPr/>
                      </a:pPr>
                      <a:r>
                        <a:rPr lang="en-US" sz="2099">
                          <a:solidFill>
                            <a:srgbClr val="000000"/>
                          </a:solidFill>
                          <a:latin typeface="Open Sans"/>
                        </a:rPr>
                        <a:t>51,784 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52027">
                <a:tc>
                  <a:txBody>
                    <a:bodyPr anchor="t" rtlCol="false"/>
                    <a:lstStyle/>
                    <a:p>
                      <a:pPr algn="l">
                        <a:lnSpc>
                          <a:spcPts val="2939"/>
                        </a:lnSpc>
                        <a:defRPr/>
                      </a:pPr>
                      <a:r>
                        <a:rPr lang="en-US" sz="2099">
                          <a:solidFill>
                            <a:srgbClr val="000000"/>
                          </a:solidFill>
                          <a:latin typeface="Open Sans"/>
                        </a:rPr>
                        <a:t>2021-2022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939"/>
                        </a:lnSpc>
                        <a:defRPr/>
                      </a:pPr>
                      <a:r>
                        <a:rPr lang="en-US" sz="2099">
                          <a:solidFill>
                            <a:srgbClr val="000000"/>
                          </a:solidFill>
                          <a:latin typeface="Open Sans"/>
                        </a:rPr>
                        <a:t>56,160 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939"/>
                        </a:lnSpc>
                        <a:defRPr/>
                      </a:pPr>
                      <a:r>
                        <a:rPr lang="en-US" sz="2099">
                          <a:solidFill>
                            <a:srgbClr val="000000"/>
                          </a:solidFill>
                          <a:latin typeface="Open Sans"/>
                        </a:rPr>
                        <a:t>47,186 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52027">
                <a:tc>
                  <a:txBody>
                    <a:bodyPr anchor="t" rtlCol="false"/>
                    <a:lstStyle/>
                    <a:p>
                      <a:pPr algn="l">
                        <a:lnSpc>
                          <a:spcPts val="2939"/>
                        </a:lnSpc>
                        <a:defRPr/>
                      </a:pPr>
                      <a:r>
                        <a:rPr lang="en-US" sz="2099">
                          <a:solidFill>
                            <a:srgbClr val="000000"/>
                          </a:solidFill>
                          <a:latin typeface="Open Sans"/>
                        </a:rPr>
                        <a:t>2022-2023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939"/>
                        </a:lnSpc>
                        <a:defRPr/>
                      </a:pPr>
                      <a:r>
                        <a:rPr lang="en-US" sz="2099">
                          <a:solidFill>
                            <a:srgbClr val="000000"/>
                          </a:solidFill>
                          <a:latin typeface="Open Sans"/>
                        </a:rPr>
                        <a:t>250,736 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939"/>
                        </a:lnSpc>
                        <a:defRPr/>
                      </a:pPr>
                      <a:r>
                        <a:rPr lang="en-US" sz="2099">
                          <a:solidFill>
                            <a:srgbClr val="000000"/>
                          </a:solidFill>
                          <a:latin typeface="Open Sans"/>
                        </a:rPr>
                        <a:t>113,160 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bl>
          </a:graphicData>
        </a:graphic>
      </p:graphicFrame>
      <p:grpSp>
        <p:nvGrpSpPr>
          <p:cNvPr name="Group 3" id="3"/>
          <p:cNvGrpSpPr/>
          <p:nvPr/>
        </p:nvGrpSpPr>
        <p:grpSpPr>
          <a:xfrm rot="0">
            <a:off x="16998445" y="-495913"/>
            <a:ext cx="1289555" cy="6304968"/>
            <a:chOff x="0" y="0"/>
            <a:chExt cx="339636" cy="1660568"/>
          </a:xfrm>
        </p:grpSpPr>
        <p:sp>
          <p:nvSpPr>
            <p:cNvPr name="Freeform 4" id="4"/>
            <p:cNvSpPr/>
            <p:nvPr/>
          </p:nvSpPr>
          <p:spPr>
            <a:xfrm flipH="false" flipV="false" rot="0">
              <a:off x="0" y="0"/>
              <a:ext cx="339636" cy="1660568"/>
            </a:xfrm>
            <a:custGeom>
              <a:avLst/>
              <a:gdLst/>
              <a:ahLst/>
              <a:cxnLst/>
              <a:rect r="r" b="b" t="t" l="l"/>
              <a:pathLst>
                <a:path h="1660568" w="339636">
                  <a:moveTo>
                    <a:pt x="0" y="0"/>
                  </a:moveTo>
                  <a:lnTo>
                    <a:pt x="339636" y="0"/>
                  </a:lnTo>
                  <a:lnTo>
                    <a:pt x="339636" y="1660568"/>
                  </a:lnTo>
                  <a:lnTo>
                    <a:pt x="0" y="1660568"/>
                  </a:lnTo>
                  <a:close/>
                </a:path>
              </a:pathLst>
            </a:custGeom>
            <a:solidFill>
              <a:srgbClr val="8C9B33"/>
            </a:solidFill>
          </p:spPr>
        </p:sp>
        <p:sp>
          <p:nvSpPr>
            <p:cNvPr name="TextBox 5" id="5"/>
            <p:cNvSpPr txBox="true"/>
            <p:nvPr/>
          </p:nvSpPr>
          <p:spPr>
            <a:xfrm>
              <a:off x="0" y="-38100"/>
              <a:ext cx="339636" cy="169866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05309" y="9970511"/>
            <a:ext cx="7443412" cy="514787"/>
            <a:chOff x="0" y="0"/>
            <a:chExt cx="1960405" cy="135582"/>
          </a:xfrm>
        </p:grpSpPr>
        <p:sp>
          <p:nvSpPr>
            <p:cNvPr name="Freeform 7" id="7"/>
            <p:cNvSpPr/>
            <p:nvPr/>
          </p:nvSpPr>
          <p:spPr>
            <a:xfrm flipH="false" flipV="false" rot="0">
              <a:off x="0" y="0"/>
              <a:ext cx="1960405" cy="135582"/>
            </a:xfrm>
            <a:custGeom>
              <a:avLst/>
              <a:gdLst/>
              <a:ahLst/>
              <a:cxnLst/>
              <a:rect r="r" b="b" t="t" l="l"/>
              <a:pathLst>
                <a:path h="135582" w="1960405">
                  <a:moveTo>
                    <a:pt x="0" y="0"/>
                  </a:moveTo>
                  <a:lnTo>
                    <a:pt x="1960405" y="0"/>
                  </a:lnTo>
                  <a:lnTo>
                    <a:pt x="1960405" y="135582"/>
                  </a:lnTo>
                  <a:lnTo>
                    <a:pt x="0" y="135582"/>
                  </a:lnTo>
                  <a:close/>
                </a:path>
              </a:pathLst>
            </a:custGeom>
            <a:solidFill>
              <a:srgbClr val="C8D590"/>
            </a:solidFill>
          </p:spPr>
        </p:sp>
        <p:sp>
          <p:nvSpPr>
            <p:cNvPr name="TextBox 8" id="8"/>
            <p:cNvSpPr txBox="true"/>
            <p:nvPr/>
          </p:nvSpPr>
          <p:spPr>
            <a:xfrm>
              <a:off x="0" y="-38100"/>
              <a:ext cx="1960405" cy="173682"/>
            </a:xfrm>
            <a:prstGeom prst="rect">
              <a:avLst/>
            </a:prstGeom>
          </p:spPr>
          <p:txBody>
            <a:bodyPr anchor="ctr" rtlCol="false" tIns="50800" lIns="50800" bIns="50800" rIns="50800"/>
            <a:lstStyle/>
            <a:p>
              <a:pPr algn="ctr">
                <a:lnSpc>
                  <a:spcPts val="2659"/>
                </a:lnSpc>
              </a:pPr>
            </a:p>
          </p:txBody>
        </p:sp>
      </p:grpSp>
      <p:grpSp>
        <p:nvGrpSpPr>
          <p:cNvPr name="Group 9" id="9"/>
          <p:cNvGrpSpPr>
            <a:grpSpLocks noChangeAspect="true"/>
          </p:cNvGrpSpPr>
          <p:nvPr/>
        </p:nvGrpSpPr>
        <p:grpSpPr>
          <a:xfrm rot="0">
            <a:off x="8942294" y="1927506"/>
            <a:ext cx="8960631" cy="7194411"/>
            <a:chOff x="0" y="0"/>
            <a:chExt cx="7467600" cy="5995670"/>
          </a:xfrm>
        </p:grpSpPr>
        <p:sp>
          <p:nvSpPr>
            <p:cNvPr name="Freeform 10" id="10"/>
            <p:cNvSpPr/>
            <p:nvPr/>
          </p:nvSpPr>
          <p:spPr>
            <a:xfrm flipH="false" flipV="false" rot="0">
              <a:off x="0" y="0"/>
              <a:ext cx="7467600" cy="4513580"/>
            </a:xfrm>
            <a:custGeom>
              <a:avLst/>
              <a:gdLst/>
              <a:ahLst/>
              <a:cxnLst/>
              <a:rect r="r" b="b" t="t" l="l"/>
              <a:pathLst>
                <a:path h="4513580" w="746760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name="Freeform 11" id="11"/>
            <p:cNvSpPr/>
            <p:nvPr/>
          </p:nvSpPr>
          <p:spPr>
            <a:xfrm flipH="false" flipV="false" rot="0">
              <a:off x="0" y="4514850"/>
              <a:ext cx="7467600" cy="695960"/>
            </a:xfrm>
            <a:custGeom>
              <a:avLst/>
              <a:gdLst/>
              <a:ahLst/>
              <a:cxnLst/>
              <a:rect r="r" b="b" t="t" l="l"/>
              <a:pathLst>
                <a:path h="695960" w="746760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name="Freeform 12" id="12"/>
            <p:cNvSpPr/>
            <p:nvPr/>
          </p:nvSpPr>
          <p:spPr>
            <a:xfrm flipH="false" flipV="false" rot="0">
              <a:off x="2429510" y="5210810"/>
              <a:ext cx="2606040" cy="791210"/>
            </a:xfrm>
            <a:custGeom>
              <a:avLst/>
              <a:gdLst/>
              <a:ahLst/>
              <a:cxnLst/>
              <a:rect r="r" b="b" t="t" l="l"/>
              <a:pathLst>
                <a:path h="791210" w="260604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name="Freeform 13" id="13"/>
            <p:cNvSpPr/>
            <p:nvPr/>
          </p:nvSpPr>
          <p:spPr>
            <a:xfrm flipH="false" flipV="false" rot="0">
              <a:off x="314960" y="353060"/>
              <a:ext cx="6827520" cy="3835400"/>
            </a:xfrm>
            <a:custGeom>
              <a:avLst/>
              <a:gdLst/>
              <a:ahLst/>
              <a:cxnLst/>
              <a:rect r="r" b="b" t="t" l="l"/>
              <a:pathLst>
                <a:path h="3835400" w="6827520">
                  <a:moveTo>
                    <a:pt x="0" y="0"/>
                  </a:moveTo>
                  <a:lnTo>
                    <a:pt x="6827520" y="0"/>
                  </a:lnTo>
                  <a:lnTo>
                    <a:pt x="6827520" y="3835400"/>
                  </a:lnTo>
                  <a:lnTo>
                    <a:pt x="0" y="3835400"/>
                  </a:lnTo>
                  <a:close/>
                </a:path>
              </a:pathLst>
            </a:custGeom>
            <a:blipFill>
              <a:blip r:embed="rId2"/>
              <a:stretch>
                <a:fillRect l="-762" t="0" r="-762" b="-80128"/>
              </a:stretch>
            </a:blipFill>
          </p:spPr>
        </p:sp>
      </p:grpSp>
      <p:sp>
        <p:nvSpPr>
          <p:cNvPr name="TextBox 14" id="14"/>
          <p:cNvSpPr txBox="true"/>
          <p:nvPr/>
        </p:nvSpPr>
        <p:spPr>
          <a:xfrm rot="0">
            <a:off x="588614" y="473286"/>
            <a:ext cx="13598032" cy="831850"/>
          </a:xfrm>
          <a:prstGeom prst="rect">
            <a:avLst/>
          </a:prstGeom>
        </p:spPr>
        <p:txBody>
          <a:bodyPr anchor="t" rtlCol="false" tIns="0" lIns="0" bIns="0" rIns="0">
            <a:spAutoFit/>
          </a:bodyPr>
          <a:lstStyle/>
          <a:p>
            <a:pPr>
              <a:lnSpc>
                <a:spcPts val="6049"/>
              </a:lnSpc>
            </a:pPr>
            <a:r>
              <a:rPr lang="en-US" sz="5499" spc="-54">
                <a:solidFill>
                  <a:srgbClr val="8C9B33"/>
                </a:solidFill>
                <a:latin typeface="Poppins Semi-Bold"/>
              </a:rPr>
              <a:t>Circulation: eResources</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700470" y="1231853"/>
          <a:ext cx="7608590" cy="8486775"/>
        </p:xfrm>
        <a:graphic>
          <a:graphicData uri="http://schemas.openxmlformats.org/drawingml/2006/table">
            <a:tbl>
              <a:tblPr/>
              <a:tblGrid>
                <a:gridCol w="2389295"/>
                <a:gridCol w="1580446"/>
                <a:gridCol w="1617212"/>
                <a:gridCol w="2021637"/>
              </a:tblGrid>
              <a:tr h="1422418">
                <a:tc gridSpan="4">
                  <a:txBody>
                    <a:bodyPr anchor="t" rtlCol="false"/>
                    <a:lstStyle/>
                    <a:p>
                      <a:pPr algn="l">
                        <a:lnSpc>
                          <a:spcPts val="4480"/>
                        </a:lnSpc>
                        <a:defRPr/>
                      </a:pPr>
                      <a:r>
                        <a:rPr lang="en-US" sz="3200">
                          <a:solidFill>
                            <a:srgbClr val="8C9B33"/>
                          </a:solidFill>
                          <a:latin typeface="Open Sans Bold"/>
                        </a:rPr>
                        <a:t>Top 5 Databases by Searches 2022-2023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4480"/>
                        </a:lnSpc>
                        <a:defRPr/>
                      </a:pPr>
                      <a:r>
                        <a:rPr lang="en-US" sz="3200">
                          <a:solidFill>
                            <a:srgbClr val="8C9B33"/>
                          </a:solidFill>
                          <a:latin typeface="Open Sans Bold"/>
                        </a:rPr>
                        <a:t>Top 5 Databases by Searches 2022-2023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4480"/>
                        </a:lnSpc>
                        <a:defRPr/>
                      </a:pPr>
                      <a:r>
                        <a:rPr lang="en-US" sz="3200">
                          <a:solidFill>
                            <a:srgbClr val="8C9B33"/>
                          </a:solidFill>
                          <a:latin typeface="Open Sans Bold"/>
                        </a:rPr>
                        <a:t>Top 5 Databases by Searches 2022-2023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4480"/>
                        </a:lnSpc>
                        <a:defRPr/>
                      </a:pPr>
                      <a:r>
                        <a:rPr lang="en-US" sz="3200">
                          <a:solidFill>
                            <a:srgbClr val="8C9B33"/>
                          </a:solidFill>
                          <a:latin typeface="Open Sans Bold"/>
                        </a:rPr>
                        <a:t>Top 5 Databases by Searches 2022-2023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527429">
                <a:tc>
                  <a:txBody>
                    <a:bodyPr anchor="t" rtlCol="false"/>
                    <a:lstStyle/>
                    <a:p>
                      <a:pPr algn="l">
                        <a:lnSpc>
                          <a:spcPts val="3359"/>
                        </a:lnSpc>
                        <a:defRPr/>
                      </a:pPr>
                      <a:r>
                        <a:rPr lang="en-US" sz="2400">
                          <a:solidFill>
                            <a:srgbClr val="000000"/>
                          </a:solidFill>
                          <a:latin typeface="Open Sans Bold"/>
                        </a:rPr>
                        <a:t>Database Name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Bold"/>
                        </a:rPr>
                        <a:t>Vendor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Bold"/>
                        </a:rPr>
                        <a:t>Searches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Bold"/>
                        </a:rPr>
                        <a:t>Full Text Requests/Views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107386">
                <a:tc>
                  <a:txBody>
                    <a:bodyPr anchor="t" rtlCol="false"/>
                    <a:lstStyle/>
                    <a:p>
                      <a:pPr algn="l">
                        <a:lnSpc>
                          <a:spcPts val="3359"/>
                        </a:lnSpc>
                        <a:defRPr/>
                      </a:pPr>
                      <a:r>
                        <a:rPr lang="en-US" sz="2400">
                          <a:solidFill>
                            <a:srgbClr val="000000"/>
                          </a:solidFill>
                          <a:latin typeface="Open Sans Bold"/>
                        </a:rPr>
                        <a:t>Opposing Viewpoints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Gale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9,367 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4,169 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87343">
                <a:tc>
                  <a:txBody>
                    <a:bodyPr anchor="t" rtlCol="false"/>
                    <a:lstStyle/>
                    <a:p>
                      <a:pPr algn="l">
                        <a:lnSpc>
                          <a:spcPts val="3359"/>
                        </a:lnSpc>
                        <a:defRPr/>
                      </a:pPr>
                      <a:r>
                        <a:rPr lang="en-US" sz="2400">
                          <a:solidFill>
                            <a:srgbClr val="000000"/>
                          </a:solidFill>
                          <a:latin typeface="Open Sans Bold"/>
                        </a:rPr>
                        <a:t>Kanopy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Kanopy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8,096 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2,752 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527429">
                <a:tc>
                  <a:txBody>
                    <a:bodyPr anchor="t" rtlCol="false"/>
                    <a:lstStyle/>
                    <a:p>
                      <a:pPr algn="l">
                        <a:lnSpc>
                          <a:spcPts val="3359"/>
                        </a:lnSpc>
                        <a:defRPr/>
                      </a:pPr>
                      <a:r>
                        <a:rPr lang="en-US" sz="2400">
                          <a:solidFill>
                            <a:srgbClr val="000000"/>
                          </a:solidFill>
                          <a:latin typeface="Open Sans Bold"/>
                        </a:rPr>
                        <a:t>Academic Search Complete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EBSCO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7,118 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7,031 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87343">
                <a:tc>
                  <a:txBody>
                    <a:bodyPr anchor="t" rtlCol="false"/>
                    <a:lstStyle/>
                    <a:p>
                      <a:pPr algn="l">
                        <a:lnSpc>
                          <a:spcPts val="3359"/>
                        </a:lnSpc>
                        <a:defRPr/>
                      </a:pPr>
                      <a:r>
                        <a:rPr lang="en-US" sz="2400">
                          <a:solidFill>
                            <a:srgbClr val="000000"/>
                          </a:solidFill>
                          <a:latin typeface="Open Sans Bold"/>
                        </a:rPr>
                        <a:t>JSTOR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ITHAKA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6,764 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8,694 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527429">
                <a:tc>
                  <a:txBody>
                    <a:bodyPr anchor="t" rtlCol="false"/>
                    <a:lstStyle/>
                    <a:p>
                      <a:pPr algn="l">
                        <a:lnSpc>
                          <a:spcPts val="3359"/>
                        </a:lnSpc>
                        <a:defRPr/>
                      </a:pPr>
                      <a:r>
                        <a:rPr lang="en-US" sz="2400">
                          <a:solidFill>
                            <a:srgbClr val="000000"/>
                          </a:solidFill>
                          <a:latin typeface="Open Sans Bold"/>
                        </a:rPr>
                        <a:t>Academic OneFile (Gale)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Gale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6,283 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6,196 </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graphicFrame>
        <p:nvGraphicFramePr>
          <p:cNvPr name="Table 3" id="3"/>
          <p:cNvGraphicFramePr>
            <a:graphicFrameLocks noGrp="true"/>
          </p:cNvGraphicFramePr>
          <p:nvPr/>
        </p:nvGraphicFramePr>
        <p:xfrm>
          <a:off x="8722251" y="1365203"/>
          <a:ext cx="9002195" cy="8220075"/>
        </p:xfrm>
        <a:graphic>
          <a:graphicData uri="http://schemas.openxmlformats.org/drawingml/2006/table">
            <a:tbl>
              <a:tblPr/>
              <a:tblGrid>
                <a:gridCol w="1976846"/>
                <a:gridCol w="1903343"/>
                <a:gridCol w="1586249"/>
                <a:gridCol w="1467031"/>
                <a:gridCol w="2068725"/>
              </a:tblGrid>
              <a:tr h="1384333">
                <a:tc gridSpan="5">
                  <a:txBody>
                    <a:bodyPr anchor="t" rtlCol="false"/>
                    <a:lstStyle/>
                    <a:p>
                      <a:pPr algn="l">
                        <a:lnSpc>
                          <a:spcPts val="4480"/>
                        </a:lnSpc>
                        <a:defRPr/>
                      </a:pPr>
                      <a:r>
                        <a:rPr lang="en-US" sz="3200">
                          <a:solidFill>
                            <a:srgbClr val="8C9B33"/>
                          </a:solidFill>
                          <a:latin typeface="Open Sans Bold"/>
                        </a:rPr>
                        <a:t>Top 5 Databases by Full Text Requests/Views 2022-2023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4480"/>
                        </a:lnSpc>
                        <a:defRPr/>
                      </a:pPr>
                      <a:r>
                        <a:rPr lang="en-US" sz="3200">
                          <a:solidFill>
                            <a:srgbClr val="8C9B33"/>
                          </a:solidFill>
                          <a:latin typeface="Open Sans Bold"/>
                        </a:rPr>
                        <a:t>Top 5 Databases by Full Text Requests/Views 2022-2023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4480"/>
                        </a:lnSpc>
                        <a:defRPr/>
                      </a:pPr>
                      <a:r>
                        <a:rPr lang="en-US" sz="3200">
                          <a:solidFill>
                            <a:srgbClr val="8C9B33"/>
                          </a:solidFill>
                          <a:latin typeface="Open Sans Bold"/>
                        </a:rPr>
                        <a:t>Top 5 Databases by Full Text Requests/Views 2022-2023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4480"/>
                        </a:lnSpc>
                        <a:defRPr/>
                      </a:pPr>
                      <a:r>
                        <a:rPr lang="en-US" sz="3200">
                          <a:solidFill>
                            <a:srgbClr val="8C9B33"/>
                          </a:solidFill>
                          <a:latin typeface="Open Sans Bold"/>
                        </a:rPr>
                        <a:t>Top 5 Databases by Full Text Requests/Views 2022-2023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4480"/>
                        </a:lnSpc>
                        <a:defRPr/>
                      </a:pPr>
                      <a:r>
                        <a:rPr lang="en-US" sz="3200">
                          <a:solidFill>
                            <a:srgbClr val="8C9B33"/>
                          </a:solidFill>
                          <a:latin typeface="Open Sans Bold"/>
                        </a:rPr>
                        <a:t>Top 5 Databases by Full Text Requests/Views 2022-2023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489352">
                <a:tc>
                  <a:txBody>
                    <a:bodyPr anchor="t" rtlCol="false"/>
                    <a:lstStyle/>
                    <a:p>
                      <a:pPr algn="l">
                        <a:lnSpc>
                          <a:spcPts val="3359"/>
                        </a:lnSpc>
                        <a:defRPr/>
                      </a:pPr>
                      <a:r>
                        <a:rPr lang="en-US" sz="2400">
                          <a:solidFill>
                            <a:srgbClr val="000000"/>
                          </a:solidFill>
                          <a:latin typeface="Open Sans Bold"/>
                        </a:rPr>
                        <a:t>Database Name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Bold"/>
                        </a:rPr>
                        <a:t>Vendor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Bold"/>
                        </a:rPr>
                        <a:t>Searches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Bold"/>
                        </a:rPr>
                        <a:t>Full Text Requests/Views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Bold"/>
                        </a:rPr>
                        <a:t>Users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069278">
                <a:tc>
                  <a:txBody>
                    <a:bodyPr anchor="t" rtlCol="false"/>
                    <a:lstStyle/>
                    <a:p>
                      <a:pPr algn="l">
                        <a:lnSpc>
                          <a:spcPts val="3359"/>
                        </a:lnSpc>
                        <a:defRPr/>
                      </a:pPr>
                      <a:r>
                        <a:rPr lang="en-US" sz="2400">
                          <a:solidFill>
                            <a:srgbClr val="000000"/>
                          </a:solidFill>
                          <a:latin typeface="Open Sans Bold"/>
                        </a:rPr>
                        <a:t>Wall Street Journal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Wall Street Journal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N/A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28,844 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736 users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069278">
                <a:tc>
                  <a:txBody>
                    <a:bodyPr anchor="t" rtlCol="false"/>
                    <a:lstStyle/>
                    <a:p>
                      <a:pPr algn="l">
                        <a:lnSpc>
                          <a:spcPts val="3359"/>
                        </a:lnSpc>
                        <a:defRPr/>
                      </a:pPr>
                      <a:r>
                        <a:rPr lang="en-US" sz="2400">
                          <a:solidFill>
                            <a:srgbClr val="000000"/>
                          </a:solidFill>
                          <a:latin typeface="Open Sans Bold"/>
                        </a:rPr>
                        <a:t>New York Times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New York Times</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N/A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21,181 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443 users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49205">
                <a:tc>
                  <a:txBody>
                    <a:bodyPr anchor="t" rtlCol="false"/>
                    <a:lstStyle/>
                    <a:p>
                      <a:pPr algn="l">
                        <a:lnSpc>
                          <a:spcPts val="3359"/>
                        </a:lnSpc>
                        <a:defRPr/>
                      </a:pPr>
                      <a:r>
                        <a:rPr lang="en-US" sz="2400">
                          <a:solidFill>
                            <a:srgbClr val="000000"/>
                          </a:solidFill>
                          <a:latin typeface="Open Sans Bold"/>
                        </a:rPr>
                        <a:t>JSTOR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ITHAKA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6,764 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8,694 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489352">
                <a:tc>
                  <a:txBody>
                    <a:bodyPr anchor="t" rtlCol="false"/>
                    <a:lstStyle/>
                    <a:p>
                      <a:pPr algn="l">
                        <a:lnSpc>
                          <a:spcPts val="3359"/>
                        </a:lnSpc>
                        <a:defRPr/>
                      </a:pPr>
                      <a:r>
                        <a:rPr lang="en-US" sz="2400">
                          <a:solidFill>
                            <a:srgbClr val="000000"/>
                          </a:solidFill>
                          <a:latin typeface="Open Sans Bold"/>
                        </a:rPr>
                        <a:t>Academic Search Complete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EBSCO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7,118 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7,031 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069278">
                <a:tc>
                  <a:txBody>
                    <a:bodyPr anchor="t" rtlCol="false"/>
                    <a:lstStyle/>
                    <a:p>
                      <a:pPr algn="l">
                        <a:lnSpc>
                          <a:spcPts val="3359"/>
                        </a:lnSpc>
                        <a:defRPr/>
                      </a:pPr>
                      <a:r>
                        <a:rPr lang="en-US" sz="2400">
                          <a:solidFill>
                            <a:srgbClr val="000000"/>
                          </a:solidFill>
                          <a:latin typeface="Open Sans Bold"/>
                        </a:rPr>
                        <a:t>Films on Demand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InfoBase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1,032 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6,651 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3359"/>
                        </a:lnSpc>
                        <a:defRPr/>
                      </a:pPr>
                      <a:r>
                        <a:rPr lang="en-US" sz="2400">
                          <a:solidFill>
                            <a:srgbClr val="000000"/>
                          </a:solidFill>
                          <a:latin typeface="Open Sans"/>
                        </a:rPr>
                        <a:t> </a:t>
                      </a: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588614" y="196850"/>
            <a:ext cx="13598032" cy="831850"/>
          </a:xfrm>
          <a:prstGeom prst="rect">
            <a:avLst/>
          </a:prstGeom>
        </p:spPr>
        <p:txBody>
          <a:bodyPr anchor="t" rtlCol="false" tIns="0" lIns="0" bIns="0" rIns="0">
            <a:spAutoFit/>
          </a:bodyPr>
          <a:lstStyle/>
          <a:p>
            <a:pPr>
              <a:lnSpc>
                <a:spcPts val="6049"/>
              </a:lnSpc>
            </a:pPr>
            <a:r>
              <a:rPr lang="en-US" sz="5499" spc="-54">
                <a:solidFill>
                  <a:srgbClr val="8C9B33"/>
                </a:solidFill>
                <a:latin typeface="Poppins Semi-Bold"/>
              </a:rPr>
              <a:t>Circulation: eResources</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369030" y="1367678"/>
          <a:ext cx="4179591" cy="5257800"/>
        </p:xfrm>
        <a:graphic>
          <a:graphicData uri="http://schemas.openxmlformats.org/drawingml/2006/table">
            <a:tbl>
              <a:tblPr/>
              <a:tblGrid>
                <a:gridCol w="1831311"/>
                <a:gridCol w="2348279"/>
              </a:tblGrid>
              <a:tr h="852357">
                <a:tc gridSpan="2">
                  <a:txBody>
                    <a:bodyPr anchor="t" rtlCol="false"/>
                    <a:lstStyle/>
                    <a:p>
                      <a:pPr algn="ctr">
                        <a:lnSpc>
                          <a:spcPts val="2939"/>
                        </a:lnSpc>
                        <a:defRPr/>
                      </a:pPr>
                      <a:r>
                        <a:rPr lang="en-US" sz="2099">
                          <a:solidFill>
                            <a:srgbClr val="8C9B33"/>
                          </a:solidFill>
                          <a:latin typeface="Open Sans Bold"/>
                        </a:rPr>
                        <a:t>Study Room Bookings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hMerge="true">
                  <a:txBody>
                    <a:bodyPr anchor="t" rtlCol="false"/>
                    <a:lstStyle/>
                    <a:p>
                      <a:pPr algn="ctr">
                        <a:lnSpc>
                          <a:spcPts val="2939"/>
                        </a:lnSpc>
                        <a:defRPr/>
                      </a:pPr>
                      <a:r>
                        <a:rPr lang="en-US" sz="2099">
                          <a:solidFill>
                            <a:srgbClr val="8C9B33"/>
                          </a:solidFill>
                          <a:latin typeface="Open Sans Bold"/>
                        </a:rPr>
                        <a:t>Study Room Bookings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149246">
                <a:tc>
                  <a:txBody>
                    <a:bodyPr anchor="t" rtlCol="false"/>
                    <a:lstStyle/>
                    <a:p>
                      <a:pPr algn="l">
                        <a:lnSpc>
                          <a:spcPts val="2659"/>
                        </a:lnSpc>
                        <a:defRPr/>
                      </a:pPr>
                      <a:r>
                        <a:rPr lang="en-US" sz="1899">
                          <a:solidFill>
                            <a:srgbClr val="000000"/>
                          </a:solidFill>
                          <a:latin typeface="Open Sans"/>
                        </a:rPr>
                        <a:t>Year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Number of Bookings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14049">
                <a:tc>
                  <a:txBody>
                    <a:bodyPr anchor="t" rtlCol="false"/>
                    <a:lstStyle/>
                    <a:p>
                      <a:pPr algn="l">
                        <a:lnSpc>
                          <a:spcPts val="2659"/>
                        </a:lnSpc>
                        <a:defRPr/>
                      </a:pPr>
                      <a:r>
                        <a:rPr lang="en-US" sz="1899">
                          <a:solidFill>
                            <a:srgbClr val="000000"/>
                          </a:solidFill>
                          <a:latin typeface="Open Sans"/>
                        </a:rPr>
                        <a:t>2019/20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626 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14049">
                <a:tc>
                  <a:txBody>
                    <a:bodyPr anchor="t" rtlCol="false"/>
                    <a:lstStyle/>
                    <a:p>
                      <a:pPr algn="l">
                        <a:lnSpc>
                          <a:spcPts val="2659"/>
                        </a:lnSpc>
                        <a:defRPr/>
                      </a:pPr>
                      <a:r>
                        <a:rPr lang="en-US" sz="1899">
                          <a:solidFill>
                            <a:srgbClr val="000000"/>
                          </a:solidFill>
                          <a:latin typeface="Open Sans"/>
                        </a:rPr>
                        <a:t>2020/21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0 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14049">
                <a:tc>
                  <a:txBody>
                    <a:bodyPr anchor="t" rtlCol="false"/>
                    <a:lstStyle/>
                    <a:p>
                      <a:pPr algn="l">
                        <a:lnSpc>
                          <a:spcPts val="2659"/>
                        </a:lnSpc>
                        <a:defRPr/>
                      </a:pPr>
                      <a:r>
                        <a:rPr lang="en-US" sz="1899">
                          <a:solidFill>
                            <a:srgbClr val="000000"/>
                          </a:solidFill>
                          <a:latin typeface="Open Sans"/>
                        </a:rPr>
                        <a:t>2021/22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979 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14049">
                <a:tc>
                  <a:txBody>
                    <a:bodyPr anchor="t" rtlCol="false"/>
                    <a:lstStyle/>
                    <a:p>
                      <a:pPr algn="l">
                        <a:lnSpc>
                          <a:spcPts val="2659"/>
                        </a:lnSpc>
                        <a:defRPr/>
                      </a:pPr>
                      <a:r>
                        <a:rPr lang="en-US" sz="1899">
                          <a:solidFill>
                            <a:srgbClr val="000000"/>
                          </a:solidFill>
                          <a:latin typeface="Open Sans"/>
                        </a:rPr>
                        <a:t>2022/23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3,946 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bl>
          </a:graphicData>
        </a:graphic>
      </p:graphicFrame>
      <p:graphicFrame>
        <p:nvGraphicFramePr>
          <p:cNvPr name="Table 3" id="3"/>
          <p:cNvGraphicFramePr>
            <a:graphicFrameLocks noGrp="true"/>
          </p:cNvGraphicFramePr>
          <p:nvPr/>
        </p:nvGraphicFramePr>
        <p:xfrm>
          <a:off x="5039591" y="1367678"/>
          <a:ext cx="3831189" cy="6105525"/>
        </p:xfrm>
        <a:graphic>
          <a:graphicData uri="http://schemas.openxmlformats.org/drawingml/2006/table">
            <a:tbl>
              <a:tblPr/>
              <a:tblGrid>
                <a:gridCol w="1915595"/>
                <a:gridCol w="1915595"/>
              </a:tblGrid>
              <a:tr h="1224933">
                <a:tc gridSpan="2">
                  <a:txBody>
                    <a:bodyPr anchor="t" rtlCol="false"/>
                    <a:lstStyle/>
                    <a:p>
                      <a:pPr algn="ctr">
                        <a:lnSpc>
                          <a:spcPts val="2939"/>
                        </a:lnSpc>
                        <a:defRPr/>
                      </a:pPr>
                      <a:r>
                        <a:rPr lang="en-US" sz="2099">
                          <a:solidFill>
                            <a:srgbClr val="8C9B33"/>
                          </a:solidFill>
                          <a:latin typeface="Open Sans Bold"/>
                        </a:rPr>
                        <a:t>LibGuide Usage Statistics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hMerge="true">
                  <a:txBody>
                    <a:bodyPr anchor="t" rtlCol="false"/>
                    <a:lstStyle/>
                    <a:p>
                      <a:pPr algn="ctr">
                        <a:lnSpc>
                          <a:spcPts val="2939"/>
                        </a:lnSpc>
                        <a:defRPr/>
                      </a:pPr>
                      <a:r>
                        <a:rPr lang="en-US" sz="2099">
                          <a:solidFill>
                            <a:srgbClr val="8C9B33"/>
                          </a:solidFill>
                          <a:latin typeface="Open Sans Bold"/>
                        </a:rPr>
                        <a:t>LibGuide Usage Statistics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13432">
                <a:tc>
                  <a:txBody>
                    <a:bodyPr anchor="t" rtlCol="false"/>
                    <a:lstStyle/>
                    <a:p>
                      <a:pPr algn="l">
                        <a:lnSpc>
                          <a:spcPts val="2659"/>
                        </a:lnSpc>
                        <a:defRPr/>
                      </a:pPr>
                      <a:r>
                        <a:rPr lang="en-US" sz="1899">
                          <a:solidFill>
                            <a:srgbClr val="000000"/>
                          </a:solidFill>
                          <a:latin typeface="Open Sans"/>
                        </a:rPr>
                        <a:t>Year</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Views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13432">
                <a:tc>
                  <a:txBody>
                    <a:bodyPr anchor="t" rtlCol="false"/>
                    <a:lstStyle/>
                    <a:p>
                      <a:pPr algn="l">
                        <a:lnSpc>
                          <a:spcPts val="2659"/>
                        </a:lnSpc>
                        <a:defRPr/>
                      </a:pPr>
                      <a:r>
                        <a:rPr lang="en-US" sz="1899">
                          <a:solidFill>
                            <a:srgbClr val="000000"/>
                          </a:solidFill>
                          <a:latin typeface="Open Sans"/>
                        </a:rPr>
                        <a:t>2018-2019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37,319 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13432">
                <a:tc>
                  <a:txBody>
                    <a:bodyPr anchor="t" rtlCol="false"/>
                    <a:lstStyle/>
                    <a:p>
                      <a:pPr algn="l">
                        <a:lnSpc>
                          <a:spcPts val="2659"/>
                        </a:lnSpc>
                        <a:defRPr/>
                      </a:pPr>
                      <a:r>
                        <a:rPr lang="en-US" sz="1899">
                          <a:solidFill>
                            <a:srgbClr val="000000"/>
                          </a:solidFill>
                          <a:latin typeface="Open Sans"/>
                        </a:rPr>
                        <a:t>2019- 2020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41,301 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13432">
                <a:tc>
                  <a:txBody>
                    <a:bodyPr anchor="t" rtlCol="false"/>
                    <a:lstStyle/>
                    <a:p>
                      <a:pPr algn="l">
                        <a:lnSpc>
                          <a:spcPts val="2659"/>
                        </a:lnSpc>
                        <a:defRPr/>
                      </a:pPr>
                      <a:r>
                        <a:rPr lang="en-US" sz="1899">
                          <a:solidFill>
                            <a:srgbClr val="000000"/>
                          </a:solidFill>
                          <a:latin typeface="Open Sans"/>
                        </a:rPr>
                        <a:t>2020-2021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88,009 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13432">
                <a:tc>
                  <a:txBody>
                    <a:bodyPr anchor="t" rtlCol="false"/>
                    <a:lstStyle/>
                    <a:p>
                      <a:pPr algn="l">
                        <a:lnSpc>
                          <a:spcPts val="2659"/>
                        </a:lnSpc>
                        <a:defRPr/>
                      </a:pPr>
                      <a:r>
                        <a:rPr lang="en-US" sz="1899">
                          <a:solidFill>
                            <a:srgbClr val="000000"/>
                          </a:solidFill>
                          <a:latin typeface="Open Sans"/>
                        </a:rPr>
                        <a:t>2021-2022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72,127 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13432">
                <a:tc>
                  <a:txBody>
                    <a:bodyPr anchor="t" rtlCol="false"/>
                    <a:lstStyle/>
                    <a:p>
                      <a:pPr algn="l">
                        <a:lnSpc>
                          <a:spcPts val="2659"/>
                        </a:lnSpc>
                        <a:defRPr/>
                      </a:pPr>
                      <a:r>
                        <a:rPr lang="en-US" sz="1899">
                          <a:solidFill>
                            <a:srgbClr val="000000"/>
                          </a:solidFill>
                          <a:latin typeface="Open Sans"/>
                        </a:rPr>
                        <a:t>2022-2023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59,615 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bl>
          </a:graphicData>
        </a:graphic>
      </p:graphicFrame>
      <p:graphicFrame>
        <p:nvGraphicFramePr>
          <p:cNvPr name="Table 4" id="4"/>
          <p:cNvGraphicFramePr>
            <a:graphicFrameLocks noGrp="true"/>
          </p:cNvGraphicFramePr>
          <p:nvPr/>
        </p:nvGraphicFramePr>
        <p:xfrm>
          <a:off x="9366080" y="1367678"/>
          <a:ext cx="3776179" cy="5139690"/>
        </p:xfrm>
        <a:graphic>
          <a:graphicData uri="http://schemas.openxmlformats.org/drawingml/2006/table">
            <a:tbl>
              <a:tblPr/>
              <a:tblGrid>
                <a:gridCol w="2054804"/>
                <a:gridCol w="1721375"/>
              </a:tblGrid>
              <a:tr h="863652">
                <a:tc gridSpan="2">
                  <a:txBody>
                    <a:bodyPr anchor="t" rtlCol="false"/>
                    <a:lstStyle/>
                    <a:p>
                      <a:pPr algn="ctr">
                        <a:lnSpc>
                          <a:spcPts val="2939"/>
                        </a:lnSpc>
                        <a:defRPr/>
                      </a:pPr>
                      <a:r>
                        <a:rPr lang="en-US" sz="2099">
                          <a:solidFill>
                            <a:srgbClr val="8C9B33"/>
                          </a:solidFill>
                          <a:latin typeface="Open Sans Bold"/>
                        </a:rPr>
                        <a:t>Website Traffic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hMerge="true">
                  <a:txBody>
                    <a:bodyPr anchor="t" rtlCol="false"/>
                    <a:lstStyle/>
                    <a:p>
                      <a:pPr algn="ctr">
                        <a:lnSpc>
                          <a:spcPts val="2939"/>
                        </a:lnSpc>
                        <a:defRPr/>
                      </a:pPr>
                      <a:r>
                        <a:rPr lang="en-US" sz="2099">
                          <a:solidFill>
                            <a:srgbClr val="8C9B33"/>
                          </a:solidFill>
                          <a:latin typeface="Open Sans Bold"/>
                        </a:rPr>
                        <a:t>Website Traffic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821429">
                <a:tc>
                  <a:txBody>
                    <a:bodyPr anchor="t" rtlCol="false"/>
                    <a:lstStyle/>
                    <a:p>
                      <a:pPr algn="l">
                        <a:lnSpc>
                          <a:spcPts val="2659"/>
                        </a:lnSpc>
                        <a:defRPr/>
                      </a:pPr>
                      <a:r>
                        <a:rPr lang="en-US" sz="1899">
                          <a:solidFill>
                            <a:srgbClr val="000000"/>
                          </a:solidFill>
                          <a:latin typeface="Open Sans"/>
                        </a:rPr>
                        <a:t>Year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Views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151536">
                <a:tc>
                  <a:txBody>
                    <a:bodyPr anchor="t" rtlCol="false"/>
                    <a:lstStyle/>
                    <a:p>
                      <a:pPr algn="l">
                        <a:lnSpc>
                          <a:spcPts val="2659"/>
                        </a:lnSpc>
                        <a:defRPr/>
                      </a:pPr>
                      <a:r>
                        <a:rPr lang="en-US" sz="1899">
                          <a:solidFill>
                            <a:srgbClr val="000000"/>
                          </a:solidFill>
                          <a:latin typeface="Open Sans"/>
                        </a:rPr>
                        <a:t>Aug 2020 - Jul 2021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26,345 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51536">
                <a:tc>
                  <a:txBody>
                    <a:bodyPr anchor="t" rtlCol="false"/>
                    <a:lstStyle/>
                    <a:p>
                      <a:pPr algn="l">
                        <a:lnSpc>
                          <a:spcPts val="2659"/>
                        </a:lnSpc>
                        <a:defRPr/>
                      </a:pPr>
                      <a:r>
                        <a:rPr lang="en-US" sz="1899">
                          <a:solidFill>
                            <a:srgbClr val="000000"/>
                          </a:solidFill>
                          <a:latin typeface="Open Sans"/>
                        </a:rPr>
                        <a:t>Aug 2021 - Jul 2022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28,846 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51536">
                <a:tc>
                  <a:txBody>
                    <a:bodyPr anchor="t" rtlCol="false"/>
                    <a:lstStyle/>
                    <a:p>
                      <a:pPr algn="l">
                        <a:lnSpc>
                          <a:spcPts val="2659"/>
                        </a:lnSpc>
                        <a:defRPr/>
                      </a:pPr>
                      <a:r>
                        <a:rPr lang="en-US" sz="1899">
                          <a:solidFill>
                            <a:srgbClr val="000000"/>
                          </a:solidFill>
                          <a:latin typeface="Open Sans"/>
                        </a:rPr>
                        <a:t>Aug 2022 - Jul 2023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38,315 </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graphicFrame>
        <p:nvGraphicFramePr>
          <p:cNvPr name="Table 5" id="5"/>
          <p:cNvGraphicFramePr>
            <a:graphicFrameLocks noGrp="true"/>
          </p:cNvGraphicFramePr>
          <p:nvPr/>
        </p:nvGraphicFramePr>
        <p:xfrm>
          <a:off x="13637559" y="1367678"/>
          <a:ext cx="3879680" cy="8439150"/>
        </p:xfrm>
        <a:graphic>
          <a:graphicData uri="http://schemas.openxmlformats.org/drawingml/2006/table">
            <a:tbl>
              <a:tblPr/>
              <a:tblGrid>
                <a:gridCol w="2136604"/>
                <a:gridCol w="1743077"/>
              </a:tblGrid>
              <a:tr h="801910">
                <a:tc gridSpan="2">
                  <a:txBody>
                    <a:bodyPr anchor="t" rtlCol="false"/>
                    <a:lstStyle/>
                    <a:p>
                      <a:pPr algn="ctr">
                        <a:lnSpc>
                          <a:spcPts val="2939"/>
                        </a:lnSpc>
                        <a:defRPr/>
                      </a:pPr>
                      <a:r>
                        <a:rPr lang="en-US" sz="2099">
                          <a:solidFill>
                            <a:srgbClr val="8C9B33"/>
                          </a:solidFill>
                          <a:latin typeface="Open Sans Bold"/>
                        </a:rPr>
                        <a:t>Book Scanner Use 2023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ctr">
                        <a:lnSpc>
                          <a:spcPts val="2939"/>
                        </a:lnSpc>
                        <a:defRPr/>
                      </a:pPr>
                      <a:r>
                        <a:rPr lang="en-US" sz="2099">
                          <a:solidFill>
                            <a:srgbClr val="8C9B33"/>
                          </a:solidFill>
                          <a:latin typeface="Open Sans Bold"/>
                        </a:rPr>
                        <a:t>Book Scanner Use 2023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63724">
                <a:tc>
                  <a:txBody>
                    <a:bodyPr anchor="t" rtlCol="false"/>
                    <a:lstStyle/>
                    <a:p>
                      <a:pPr algn="l">
                        <a:lnSpc>
                          <a:spcPts val="2659"/>
                        </a:lnSpc>
                        <a:defRPr/>
                      </a:pPr>
                      <a:r>
                        <a:rPr lang="en-US" sz="1899">
                          <a:solidFill>
                            <a:srgbClr val="000000"/>
                          </a:solidFill>
                          <a:latin typeface="Open Sans"/>
                        </a:rPr>
                        <a:t>Jan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199 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63724">
                <a:tc>
                  <a:txBody>
                    <a:bodyPr anchor="t" rtlCol="false"/>
                    <a:lstStyle/>
                    <a:p>
                      <a:pPr algn="l">
                        <a:lnSpc>
                          <a:spcPts val="2659"/>
                        </a:lnSpc>
                        <a:defRPr/>
                      </a:pPr>
                      <a:r>
                        <a:rPr lang="en-US" sz="1899">
                          <a:solidFill>
                            <a:srgbClr val="000000"/>
                          </a:solidFill>
                          <a:latin typeface="Open Sans"/>
                        </a:rPr>
                        <a:t>Feb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78 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63724">
                <a:tc>
                  <a:txBody>
                    <a:bodyPr anchor="t" rtlCol="false"/>
                    <a:lstStyle/>
                    <a:p>
                      <a:pPr algn="l">
                        <a:lnSpc>
                          <a:spcPts val="2659"/>
                        </a:lnSpc>
                        <a:defRPr/>
                      </a:pPr>
                      <a:r>
                        <a:rPr lang="en-US" sz="1899">
                          <a:solidFill>
                            <a:srgbClr val="000000"/>
                          </a:solidFill>
                          <a:latin typeface="Open Sans"/>
                        </a:rPr>
                        <a:t>Mar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27 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63724">
                <a:tc>
                  <a:txBody>
                    <a:bodyPr anchor="t" rtlCol="false"/>
                    <a:lstStyle/>
                    <a:p>
                      <a:pPr algn="l">
                        <a:lnSpc>
                          <a:spcPts val="2659"/>
                        </a:lnSpc>
                        <a:defRPr/>
                      </a:pPr>
                      <a:r>
                        <a:rPr lang="en-US" sz="1899">
                          <a:solidFill>
                            <a:srgbClr val="000000"/>
                          </a:solidFill>
                          <a:latin typeface="Open Sans"/>
                        </a:rPr>
                        <a:t>Apr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94 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63724">
                <a:tc>
                  <a:txBody>
                    <a:bodyPr anchor="t" rtlCol="false"/>
                    <a:lstStyle/>
                    <a:p>
                      <a:pPr algn="l">
                        <a:lnSpc>
                          <a:spcPts val="2659"/>
                        </a:lnSpc>
                        <a:defRPr/>
                      </a:pPr>
                      <a:r>
                        <a:rPr lang="en-US" sz="1899">
                          <a:solidFill>
                            <a:srgbClr val="000000"/>
                          </a:solidFill>
                          <a:latin typeface="Open Sans"/>
                        </a:rPr>
                        <a:t>May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8 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63724">
                <a:tc>
                  <a:txBody>
                    <a:bodyPr anchor="t" rtlCol="false"/>
                    <a:lstStyle/>
                    <a:p>
                      <a:pPr algn="l">
                        <a:lnSpc>
                          <a:spcPts val="2659"/>
                        </a:lnSpc>
                        <a:defRPr/>
                      </a:pPr>
                      <a:r>
                        <a:rPr lang="en-US" sz="1899">
                          <a:solidFill>
                            <a:srgbClr val="000000"/>
                          </a:solidFill>
                          <a:latin typeface="Open Sans"/>
                        </a:rPr>
                        <a:t>Jun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128 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63724">
                <a:tc>
                  <a:txBody>
                    <a:bodyPr anchor="t" rtlCol="false"/>
                    <a:lstStyle/>
                    <a:p>
                      <a:pPr algn="l">
                        <a:lnSpc>
                          <a:spcPts val="2659"/>
                        </a:lnSpc>
                        <a:defRPr/>
                      </a:pPr>
                      <a:r>
                        <a:rPr lang="en-US" sz="1899">
                          <a:solidFill>
                            <a:srgbClr val="000000"/>
                          </a:solidFill>
                          <a:latin typeface="Open Sans"/>
                        </a:rPr>
                        <a:t>July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3 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63724">
                <a:tc>
                  <a:txBody>
                    <a:bodyPr anchor="t" rtlCol="false"/>
                    <a:lstStyle/>
                    <a:p>
                      <a:pPr algn="l">
                        <a:lnSpc>
                          <a:spcPts val="2659"/>
                        </a:lnSpc>
                        <a:defRPr/>
                      </a:pPr>
                      <a:r>
                        <a:rPr lang="en-US" sz="1899">
                          <a:solidFill>
                            <a:srgbClr val="000000"/>
                          </a:solidFill>
                          <a:latin typeface="Open Sans"/>
                        </a:rPr>
                        <a:t>Aug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81 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63724">
                <a:tc>
                  <a:txBody>
                    <a:bodyPr anchor="t" rtlCol="false"/>
                    <a:lstStyle/>
                    <a:p>
                      <a:pPr algn="l">
                        <a:lnSpc>
                          <a:spcPts val="2659"/>
                        </a:lnSpc>
                        <a:defRPr/>
                      </a:pPr>
                      <a:r>
                        <a:rPr lang="en-US" sz="1899">
                          <a:solidFill>
                            <a:srgbClr val="000000"/>
                          </a:solidFill>
                          <a:latin typeface="Open Sans"/>
                        </a:rPr>
                        <a:t>Sept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a:rPr>
                        <a:t>149 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63724">
                <a:tc>
                  <a:txBody>
                    <a:bodyPr anchor="t" rtlCol="false"/>
                    <a:lstStyle/>
                    <a:p>
                      <a:pPr algn="l">
                        <a:lnSpc>
                          <a:spcPts val="2659"/>
                        </a:lnSpc>
                        <a:defRPr/>
                      </a:pPr>
                      <a:r>
                        <a:rPr lang="en-US" sz="1899">
                          <a:solidFill>
                            <a:srgbClr val="000000"/>
                          </a:solidFill>
                          <a:latin typeface="Open Sans Bold"/>
                        </a:rPr>
                        <a:t>Total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2659"/>
                        </a:lnSpc>
                        <a:defRPr/>
                      </a:pPr>
                      <a:r>
                        <a:rPr lang="en-US" sz="1899">
                          <a:solidFill>
                            <a:srgbClr val="000000"/>
                          </a:solidFill>
                          <a:latin typeface="Open Sans Bold"/>
                        </a:rPr>
                        <a:t>767 </a:t>
                      </a:r>
                      <a:endParaRPr lang="en-US" sz="1100"/>
                    </a:p>
                  </a:txBody>
                  <a:tcPr marL="171450" marR="171450" marT="171450" marB="1714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TextBox 6" id="6"/>
          <p:cNvSpPr txBox="true"/>
          <p:nvPr/>
        </p:nvSpPr>
        <p:spPr>
          <a:xfrm rot="0">
            <a:off x="755480" y="381602"/>
            <a:ext cx="8115300" cy="831850"/>
          </a:xfrm>
          <a:prstGeom prst="rect">
            <a:avLst/>
          </a:prstGeom>
        </p:spPr>
        <p:txBody>
          <a:bodyPr anchor="t" rtlCol="false" tIns="0" lIns="0" bIns="0" rIns="0">
            <a:spAutoFit/>
          </a:bodyPr>
          <a:lstStyle/>
          <a:p>
            <a:pPr>
              <a:lnSpc>
                <a:spcPts val="6049"/>
              </a:lnSpc>
            </a:pPr>
            <a:r>
              <a:rPr lang="en-US" sz="5499" spc="-54">
                <a:solidFill>
                  <a:srgbClr val="8C9B33"/>
                </a:solidFill>
                <a:latin typeface="Poppins Semi-Bold"/>
              </a:rPr>
              <a:t>Other Stats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0855" y="0"/>
            <a:ext cx="1289555" cy="6304968"/>
            <a:chOff x="0" y="0"/>
            <a:chExt cx="339636" cy="1660568"/>
          </a:xfrm>
        </p:grpSpPr>
        <p:sp>
          <p:nvSpPr>
            <p:cNvPr name="Freeform 3" id="3"/>
            <p:cNvSpPr/>
            <p:nvPr/>
          </p:nvSpPr>
          <p:spPr>
            <a:xfrm flipH="false" flipV="false" rot="0">
              <a:off x="0" y="0"/>
              <a:ext cx="339636" cy="1660568"/>
            </a:xfrm>
            <a:custGeom>
              <a:avLst/>
              <a:gdLst/>
              <a:ahLst/>
              <a:cxnLst/>
              <a:rect r="r" b="b" t="t" l="l"/>
              <a:pathLst>
                <a:path h="1660568" w="339636">
                  <a:moveTo>
                    <a:pt x="0" y="0"/>
                  </a:moveTo>
                  <a:lnTo>
                    <a:pt x="339636" y="0"/>
                  </a:lnTo>
                  <a:lnTo>
                    <a:pt x="339636" y="1660568"/>
                  </a:lnTo>
                  <a:lnTo>
                    <a:pt x="0" y="1660568"/>
                  </a:lnTo>
                  <a:close/>
                </a:path>
              </a:pathLst>
            </a:custGeom>
            <a:solidFill>
              <a:srgbClr val="8C9B33"/>
            </a:solidFill>
          </p:spPr>
        </p:sp>
        <p:sp>
          <p:nvSpPr>
            <p:cNvPr name="TextBox 4" id="4"/>
            <p:cNvSpPr txBox="true"/>
            <p:nvPr/>
          </p:nvSpPr>
          <p:spPr>
            <a:xfrm>
              <a:off x="0" y="-38100"/>
              <a:ext cx="339636" cy="16986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50265" y="0"/>
            <a:ext cx="6840331" cy="10287000"/>
            <a:chOff x="0" y="0"/>
            <a:chExt cx="9120442" cy="13716000"/>
          </a:xfrm>
        </p:grpSpPr>
        <p:pic>
          <p:nvPicPr>
            <p:cNvPr name="Picture 6" id="6"/>
            <p:cNvPicPr>
              <a:picLocks noChangeAspect="true"/>
            </p:cNvPicPr>
            <p:nvPr/>
          </p:nvPicPr>
          <p:blipFill>
            <a:blip r:embed="rId2"/>
            <a:srcRect l="3616" t="0" r="46512" b="0"/>
            <a:stretch>
              <a:fillRect/>
            </a:stretch>
          </p:blipFill>
          <p:spPr>
            <a:xfrm flipH="false" flipV="false">
              <a:off x="0" y="0"/>
              <a:ext cx="9120442" cy="13716000"/>
            </a:xfrm>
            <a:prstGeom prst="rect">
              <a:avLst/>
            </a:prstGeom>
          </p:spPr>
        </p:pic>
      </p:grpSp>
      <p:grpSp>
        <p:nvGrpSpPr>
          <p:cNvPr name="Group 7" id="7"/>
          <p:cNvGrpSpPr/>
          <p:nvPr/>
        </p:nvGrpSpPr>
        <p:grpSpPr>
          <a:xfrm rot="0">
            <a:off x="11047646" y="9972238"/>
            <a:ext cx="7443412" cy="514787"/>
            <a:chOff x="0" y="0"/>
            <a:chExt cx="1960405" cy="135582"/>
          </a:xfrm>
        </p:grpSpPr>
        <p:sp>
          <p:nvSpPr>
            <p:cNvPr name="Freeform 8" id="8"/>
            <p:cNvSpPr/>
            <p:nvPr/>
          </p:nvSpPr>
          <p:spPr>
            <a:xfrm flipH="false" flipV="false" rot="0">
              <a:off x="0" y="0"/>
              <a:ext cx="1960405" cy="135582"/>
            </a:xfrm>
            <a:custGeom>
              <a:avLst/>
              <a:gdLst/>
              <a:ahLst/>
              <a:cxnLst/>
              <a:rect r="r" b="b" t="t" l="l"/>
              <a:pathLst>
                <a:path h="135582" w="1960405">
                  <a:moveTo>
                    <a:pt x="0" y="0"/>
                  </a:moveTo>
                  <a:lnTo>
                    <a:pt x="1960405" y="0"/>
                  </a:lnTo>
                  <a:lnTo>
                    <a:pt x="1960405" y="135582"/>
                  </a:lnTo>
                  <a:lnTo>
                    <a:pt x="0" y="135582"/>
                  </a:lnTo>
                  <a:close/>
                </a:path>
              </a:pathLst>
            </a:custGeom>
            <a:solidFill>
              <a:srgbClr val="C8D590"/>
            </a:solidFill>
          </p:spPr>
        </p:sp>
        <p:sp>
          <p:nvSpPr>
            <p:cNvPr name="TextBox 9" id="9"/>
            <p:cNvSpPr txBox="true"/>
            <p:nvPr/>
          </p:nvSpPr>
          <p:spPr>
            <a:xfrm>
              <a:off x="0" y="-38100"/>
              <a:ext cx="1960405" cy="173682"/>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7490596" y="0"/>
            <a:ext cx="1289555" cy="433997"/>
            <a:chOff x="0" y="0"/>
            <a:chExt cx="339636" cy="114304"/>
          </a:xfrm>
        </p:grpSpPr>
        <p:sp>
          <p:nvSpPr>
            <p:cNvPr name="Freeform 11" id="11"/>
            <p:cNvSpPr/>
            <p:nvPr/>
          </p:nvSpPr>
          <p:spPr>
            <a:xfrm flipH="false" flipV="false" rot="0">
              <a:off x="0" y="0"/>
              <a:ext cx="339636" cy="114304"/>
            </a:xfrm>
            <a:custGeom>
              <a:avLst/>
              <a:gdLst/>
              <a:ahLst/>
              <a:cxnLst/>
              <a:rect r="r" b="b" t="t" l="l"/>
              <a:pathLst>
                <a:path h="114304" w="339636">
                  <a:moveTo>
                    <a:pt x="0" y="0"/>
                  </a:moveTo>
                  <a:lnTo>
                    <a:pt x="339636" y="0"/>
                  </a:lnTo>
                  <a:lnTo>
                    <a:pt x="339636" y="114304"/>
                  </a:lnTo>
                  <a:lnTo>
                    <a:pt x="0" y="114304"/>
                  </a:lnTo>
                  <a:close/>
                </a:path>
              </a:pathLst>
            </a:custGeom>
            <a:solidFill>
              <a:srgbClr val="8C9B33"/>
            </a:solidFill>
          </p:spPr>
        </p:sp>
        <p:sp>
          <p:nvSpPr>
            <p:cNvPr name="TextBox 12" id="12"/>
            <p:cNvSpPr txBox="true"/>
            <p:nvPr/>
          </p:nvSpPr>
          <p:spPr>
            <a:xfrm>
              <a:off x="0" y="-38100"/>
              <a:ext cx="339636" cy="152404"/>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8400278" y="1352550"/>
            <a:ext cx="8718189" cy="988695"/>
          </a:xfrm>
          <a:prstGeom prst="rect">
            <a:avLst/>
          </a:prstGeom>
        </p:spPr>
        <p:txBody>
          <a:bodyPr anchor="t" rtlCol="false" tIns="0" lIns="0" bIns="0" rIns="0">
            <a:spAutoFit/>
          </a:bodyPr>
          <a:lstStyle/>
          <a:p>
            <a:pPr>
              <a:lnSpc>
                <a:spcPts val="7260"/>
              </a:lnSpc>
            </a:pPr>
            <a:r>
              <a:rPr lang="en-US" sz="6600" spc="-66">
                <a:solidFill>
                  <a:srgbClr val="8C9B33"/>
                </a:solidFill>
                <a:latin typeface="Poppins Semi-Bold"/>
              </a:rPr>
              <a:t>FUTURE GOALS</a:t>
            </a:r>
          </a:p>
        </p:txBody>
      </p:sp>
      <p:sp>
        <p:nvSpPr>
          <p:cNvPr name="TextBox 14" id="14"/>
          <p:cNvSpPr txBox="true"/>
          <p:nvPr/>
        </p:nvSpPr>
        <p:spPr>
          <a:xfrm rot="0">
            <a:off x="8135374" y="2566293"/>
            <a:ext cx="9561687" cy="6930072"/>
          </a:xfrm>
          <a:prstGeom prst="rect">
            <a:avLst/>
          </a:prstGeom>
        </p:spPr>
        <p:txBody>
          <a:bodyPr anchor="t" rtlCol="false" tIns="0" lIns="0" bIns="0" rIns="0">
            <a:spAutoFit/>
          </a:bodyPr>
          <a:lstStyle/>
          <a:p>
            <a:pPr algn="just" marL="561341" indent="-280670" lvl="1">
              <a:lnSpc>
                <a:spcPts val="3640"/>
              </a:lnSpc>
              <a:buFont typeface="Arial"/>
              <a:buChar char="•"/>
            </a:pPr>
            <a:r>
              <a:rPr lang="en-US" sz="2600" spc="-26">
                <a:solidFill>
                  <a:srgbClr val="000000"/>
                </a:solidFill>
                <a:latin typeface="Poppins"/>
              </a:rPr>
              <a:t>Alleviate textbook costs for students by supporting the College’s ZTC efforts. </a:t>
            </a:r>
          </a:p>
          <a:p>
            <a:pPr algn="just">
              <a:lnSpc>
                <a:spcPts val="3640"/>
              </a:lnSpc>
            </a:pPr>
          </a:p>
          <a:p>
            <a:pPr algn="just" marL="561341" indent="-280670" lvl="1">
              <a:lnSpc>
                <a:spcPts val="3640"/>
              </a:lnSpc>
              <a:buFont typeface="Arial"/>
              <a:buChar char="•"/>
            </a:pPr>
            <a:r>
              <a:rPr lang="en-US" sz="2600" spc="-26">
                <a:solidFill>
                  <a:srgbClr val="000000"/>
                </a:solidFill>
                <a:latin typeface="Poppins"/>
              </a:rPr>
              <a:t>Create a welcoming and comfortable library space that supports student learning and increases student on-campus engagement. </a:t>
            </a:r>
          </a:p>
          <a:p>
            <a:pPr algn="just">
              <a:lnSpc>
                <a:spcPts val="3640"/>
              </a:lnSpc>
            </a:pPr>
          </a:p>
          <a:p>
            <a:pPr algn="just" marL="561341" indent="-280670" lvl="1">
              <a:lnSpc>
                <a:spcPts val="3640"/>
              </a:lnSpc>
              <a:buFont typeface="Arial"/>
              <a:buChar char="•"/>
            </a:pPr>
            <a:r>
              <a:rPr lang="en-US" sz="2600" spc="-26">
                <a:solidFill>
                  <a:srgbClr val="000000"/>
                </a:solidFill>
                <a:latin typeface="Poppins"/>
              </a:rPr>
              <a:t>Help bridge the equity gap by providing students with resources needed to complete their course work. </a:t>
            </a:r>
          </a:p>
          <a:p>
            <a:pPr algn="just">
              <a:lnSpc>
                <a:spcPts val="3640"/>
              </a:lnSpc>
            </a:pPr>
          </a:p>
          <a:p>
            <a:pPr algn="just" marL="561341" indent="-280670" lvl="1">
              <a:lnSpc>
                <a:spcPts val="3640"/>
              </a:lnSpc>
              <a:buFont typeface="Arial"/>
              <a:buChar char="•"/>
            </a:pPr>
            <a:r>
              <a:rPr lang="en-US" sz="2600" spc="-26">
                <a:solidFill>
                  <a:srgbClr val="000000"/>
                </a:solidFill>
                <a:latin typeface="Poppins"/>
              </a:rPr>
              <a:t>Support curriculum and student learning through information competency instruction </a:t>
            </a:r>
          </a:p>
          <a:p>
            <a:pPr algn="just">
              <a:lnSpc>
                <a:spcPts val="3640"/>
              </a:lnSpc>
            </a:pPr>
          </a:p>
          <a:p>
            <a:pPr algn="just" marL="561341" indent="-280670" lvl="1">
              <a:lnSpc>
                <a:spcPts val="3640"/>
              </a:lnSpc>
              <a:buFont typeface="Arial"/>
              <a:buChar char="•"/>
            </a:pPr>
            <a:r>
              <a:rPr lang="en-US" sz="2600" spc="-26">
                <a:solidFill>
                  <a:srgbClr val="000000"/>
                </a:solidFill>
                <a:latin typeface="Poppins"/>
              </a:rPr>
              <a:t>Provide resources and services to help build an anti-racist college.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02682" y="1093997"/>
            <a:ext cx="1895377" cy="1278172"/>
            <a:chOff x="0" y="0"/>
            <a:chExt cx="903964" cy="609600"/>
          </a:xfrm>
        </p:grpSpPr>
        <p:sp>
          <p:nvSpPr>
            <p:cNvPr name="Freeform 3" id="3"/>
            <p:cNvSpPr/>
            <p:nvPr/>
          </p:nvSpPr>
          <p:spPr>
            <a:xfrm flipH="false" flipV="false" rot="0">
              <a:off x="0" y="0"/>
              <a:ext cx="903964" cy="609600"/>
            </a:xfrm>
            <a:custGeom>
              <a:avLst/>
              <a:gdLst/>
              <a:ahLst/>
              <a:cxnLst/>
              <a:rect r="r" b="b" t="t" l="l"/>
              <a:pathLst>
                <a:path h="609600" w="903964">
                  <a:moveTo>
                    <a:pt x="203200" y="0"/>
                  </a:moveTo>
                  <a:lnTo>
                    <a:pt x="903964" y="0"/>
                  </a:lnTo>
                  <a:lnTo>
                    <a:pt x="700764" y="609600"/>
                  </a:lnTo>
                  <a:lnTo>
                    <a:pt x="0" y="609600"/>
                  </a:lnTo>
                  <a:lnTo>
                    <a:pt x="203200" y="0"/>
                  </a:lnTo>
                  <a:close/>
                </a:path>
              </a:pathLst>
            </a:custGeom>
            <a:solidFill>
              <a:srgbClr val="C8D590"/>
            </a:solidFill>
          </p:spPr>
        </p:sp>
        <p:sp>
          <p:nvSpPr>
            <p:cNvPr name="TextBox 4" id="4"/>
            <p:cNvSpPr txBox="true"/>
            <p:nvPr/>
          </p:nvSpPr>
          <p:spPr>
            <a:xfrm>
              <a:off x="101600" y="-28575"/>
              <a:ext cx="700764" cy="638175"/>
            </a:xfrm>
            <a:prstGeom prst="rect">
              <a:avLst/>
            </a:prstGeom>
          </p:spPr>
          <p:txBody>
            <a:bodyPr anchor="ctr" rtlCol="false" tIns="50800" lIns="50800" bIns="50800" rIns="50800"/>
            <a:lstStyle/>
            <a:p>
              <a:pPr algn="ctr">
                <a:lnSpc>
                  <a:spcPts val="2186"/>
                </a:lnSpc>
              </a:pPr>
            </a:p>
          </p:txBody>
        </p:sp>
      </p:grpSp>
      <p:grpSp>
        <p:nvGrpSpPr>
          <p:cNvPr name="Group 5" id="5"/>
          <p:cNvGrpSpPr/>
          <p:nvPr/>
        </p:nvGrpSpPr>
        <p:grpSpPr>
          <a:xfrm rot="0">
            <a:off x="1307944" y="1307026"/>
            <a:ext cx="9350145" cy="1278172"/>
            <a:chOff x="0" y="0"/>
            <a:chExt cx="4459377" cy="609600"/>
          </a:xfrm>
        </p:grpSpPr>
        <p:sp>
          <p:nvSpPr>
            <p:cNvPr name="Freeform 6" id="6"/>
            <p:cNvSpPr/>
            <p:nvPr/>
          </p:nvSpPr>
          <p:spPr>
            <a:xfrm flipH="false" flipV="false" rot="0">
              <a:off x="0" y="0"/>
              <a:ext cx="4459377" cy="609600"/>
            </a:xfrm>
            <a:custGeom>
              <a:avLst/>
              <a:gdLst/>
              <a:ahLst/>
              <a:cxnLst/>
              <a:rect r="r" b="b" t="t" l="l"/>
              <a:pathLst>
                <a:path h="609600" w="4459377">
                  <a:moveTo>
                    <a:pt x="203200" y="0"/>
                  </a:moveTo>
                  <a:lnTo>
                    <a:pt x="4459377" y="0"/>
                  </a:lnTo>
                  <a:lnTo>
                    <a:pt x="4256177" y="609600"/>
                  </a:lnTo>
                  <a:lnTo>
                    <a:pt x="0" y="609600"/>
                  </a:lnTo>
                  <a:lnTo>
                    <a:pt x="203200" y="0"/>
                  </a:lnTo>
                  <a:close/>
                </a:path>
              </a:pathLst>
            </a:custGeom>
            <a:solidFill>
              <a:srgbClr val="8C9B33"/>
            </a:solidFill>
          </p:spPr>
        </p:sp>
        <p:sp>
          <p:nvSpPr>
            <p:cNvPr name="TextBox 7" id="7"/>
            <p:cNvSpPr txBox="true"/>
            <p:nvPr/>
          </p:nvSpPr>
          <p:spPr>
            <a:xfrm>
              <a:off x="101600" y="-28575"/>
              <a:ext cx="4256177" cy="638175"/>
            </a:xfrm>
            <a:prstGeom prst="rect">
              <a:avLst/>
            </a:prstGeom>
          </p:spPr>
          <p:txBody>
            <a:bodyPr anchor="ctr" rtlCol="false" tIns="50800" lIns="50800" bIns="50800" rIns="50800"/>
            <a:lstStyle/>
            <a:p>
              <a:pPr algn="ctr">
                <a:lnSpc>
                  <a:spcPts val="2186"/>
                </a:lnSpc>
              </a:pPr>
            </a:p>
          </p:txBody>
        </p:sp>
      </p:grpSp>
      <p:grpSp>
        <p:nvGrpSpPr>
          <p:cNvPr name="Group 8" id="8"/>
          <p:cNvGrpSpPr>
            <a:grpSpLocks noChangeAspect="true"/>
          </p:cNvGrpSpPr>
          <p:nvPr/>
        </p:nvGrpSpPr>
        <p:grpSpPr>
          <a:xfrm rot="0">
            <a:off x="11722441" y="1733083"/>
            <a:ext cx="5758570" cy="6951745"/>
            <a:chOff x="0" y="0"/>
            <a:chExt cx="6350000" cy="7665720"/>
          </a:xfrm>
        </p:grpSpPr>
        <p:sp>
          <p:nvSpPr>
            <p:cNvPr name="Freeform 9" id="9"/>
            <p:cNvSpPr/>
            <p:nvPr/>
          </p:nvSpPr>
          <p:spPr>
            <a:xfrm flipH="false" flipV="false" rot="0">
              <a:off x="-309880" y="-309880"/>
              <a:ext cx="6969760" cy="7975600"/>
            </a:xfrm>
            <a:custGeom>
              <a:avLst/>
              <a:gdLst/>
              <a:ahLst/>
              <a:cxnLst/>
              <a:rect r="r" b="b" t="t" l="l"/>
              <a:pathLst>
                <a:path h="7975600" w="6969760">
                  <a:moveTo>
                    <a:pt x="1239520" y="1239520"/>
                  </a:moveTo>
                  <a:cubicBezTo>
                    <a:pt x="0" y="2479040"/>
                    <a:pt x="0" y="4489450"/>
                    <a:pt x="1239520" y="5730240"/>
                  </a:cubicBezTo>
                  <a:lnTo>
                    <a:pt x="3484880" y="7975600"/>
                  </a:lnTo>
                  <a:lnTo>
                    <a:pt x="5730240" y="5730240"/>
                  </a:lnTo>
                  <a:cubicBezTo>
                    <a:pt x="6969760" y="4490720"/>
                    <a:pt x="6969760" y="2480310"/>
                    <a:pt x="5730240" y="1239520"/>
                  </a:cubicBezTo>
                  <a:cubicBezTo>
                    <a:pt x="4489450" y="0"/>
                    <a:pt x="2480310" y="0"/>
                    <a:pt x="1239520" y="1239520"/>
                  </a:cubicBezTo>
                  <a:close/>
                </a:path>
              </a:pathLst>
            </a:custGeom>
            <a:solidFill>
              <a:srgbClr val="C8D590"/>
            </a:solidFill>
          </p:spPr>
        </p:sp>
        <p:sp>
          <p:nvSpPr>
            <p:cNvPr name="Freeform 10" id="10"/>
            <p:cNvSpPr/>
            <p:nvPr/>
          </p:nvSpPr>
          <p:spPr>
            <a:xfrm flipH="false" flipV="false" rot="0">
              <a:off x="246063" y="380308"/>
              <a:ext cx="5895974" cy="5627483"/>
            </a:xfrm>
            <a:custGeom>
              <a:avLst/>
              <a:gdLst/>
              <a:ahLst/>
              <a:cxnLst/>
              <a:rect r="r" b="b" t="t" l="l"/>
              <a:pathLst>
                <a:path h="5627483" w="5895974">
                  <a:moveTo>
                    <a:pt x="2947987" y="4502"/>
                  </a:moveTo>
                  <a:cubicBezTo>
                    <a:pt x="1941349" y="0"/>
                    <a:pt x="1009246" y="534451"/>
                    <a:pt x="504623" y="1405483"/>
                  </a:cubicBezTo>
                  <a:cubicBezTo>
                    <a:pt x="0" y="2276514"/>
                    <a:pt x="0" y="3350970"/>
                    <a:pt x="504623" y="4222001"/>
                  </a:cubicBezTo>
                  <a:cubicBezTo>
                    <a:pt x="1009246" y="5093032"/>
                    <a:pt x="1941349" y="5627483"/>
                    <a:pt x="2947987" y="5622982"/>
                  </a:cubicBezTo>
                  <a:cubicBezTo>
                    <a:pt x="3954625" y="5627483"/>
                    <a:pt x="4886728" y="5093032"/>
                    <a:pt x="5391351" y="4222001"/>
                  </a:cubicBezTo>
                  <a:cubicBezTo>
                    <a:pt x="5895974" y="3350970"/>
                    <a:pt x="5895974" y="2276514"/>
                    <a:pt x="5391351" y="1405483"/>
                  </a:cubicBezTo>
                  <a:cubicBezTo>
                    <a:pt x="4886728" y="534451"/>
                    <a:pt x="3954625" y="0"/>
                    <a:pt x="2947987" y="4502"/>
                  </a:cubicBezTo>
                  <a:close/>
                </a:path>
              </a:pathLst>
            </a:custGeom>
            <a:blipFill>
              <a:blip r:embed="rId2"/>
              <a:stretch>
                <a:fillRect l="-23374" t="-38837" r="-61313" b="0"/>
              </a:stretch>
            </a:blipFill>
          </p:spPr>
        </p:sp>
      </p:grpSp>
      <p:sp>
        <p:nvSpPr>
          <p:cNvPr name="TextBox 11" id="11"/>
          <p:cNvSpPr txBox="true"/>
          <p:nvPr/>
        </p:nvSpPr>
        <p:spPr>
          <a:xfrm rot="0">
            <a:off x="2297783" y="1731664"/>
            <a:ext cx="8994026" cy="640505"/>
          </a:xfrm>
          <a:prstGeom prst="rect">
            <a:avLst/>
          </a:prstGeom>
        </p:spPr>
        <p:txBody>
          <a:bodyPr anchor="t" rtlCol="false" tIns="0" lIns="0" bIns="0" rIns="0">
            <a:spAutoFit/>
          </a:bodyPr>
          <a:lstStyle/>
          <a:p>
            <a:pPr>
              <a:lnSpc>
                <a:spcPts val="4330"/>
              </a:lnSpc>
            </a:pPr>
            <a:r>
              <a:rPr lang="en-US" sz="4811" spc="-48">
                <a:solidFill>
                  <a:srgbClr val="FFFFFF"/>
                </a:solidFill>
                <a:latin typeface="Poppins Semi-Bold"/>
              </a:rPr>
              <a:t>WHO WE ARE: LIBRARIANS</a:t>
            </a:r>
          </a:p>
        </p:txBody>
      </p:sp>
      <p:sp>
        <p:nvSpPr>
          <p:cNvPr name="TextBox 12" id="12"/>
          <p:cNvSpPr txBox="true"/>
          <p:nvPr/>
        </p:nvSpPr>
        <p:spPr>
          <a:xfrm rot="0">
            <a:off x="1307944" y="3314594"/>
            <a:ext cx="8895510" cy="5487035"/>
          </a:xfrm>
          <a:prstGeom prst="rect">
            <a:avLst/>
          </a:prstGeom>
        </p:spPr>
        <p:txBody>
          <a:bodyPr anchor="t" rtlCol="false" tIns="0" lIns="0" bIns="0" rIns="0">
            <a:spAutoFit/>
          </a:bodyPr>
          <a:lstStyle/>
          <a:p>
            <a:pPr>
              <a:lnSpc>
                <a:spcPts val="3639"/>
              </a:lnSpc>
            </a:pPr>
            <a:r>
              <a:rPr lang="en-US" sz="2599">
                <a:solidFill>
                  <a:srgbClr val="000000"/>
                </a:solidFill>
                <a:latin typeface="Poppins"/>
              </a:rPr>
              <a:t>Librarians teach information literacy in a</a:t>
            </a:r>
          </a:p>
          <a:p>
            <a:pPr>
              <a:lnSpc>
                <a:spcPts val="3639"/>
              </a:lnSpc>
            </a:pPr>
            <a:r>
              <a:rPr lang="en-US" sz="2599">
                <a:solidFill>
                  <a:srgbClr val="000000"/>
                </a:solidFill>
                <a:latin typeface="Poppins"/>
              </a:rPr>
              <a:t>classroom, group or one-on-one setting. We collaborate with faculty to provide course-</a:t>
            </a:r>
          </a:p>
          <a:p>
            <a:pPr>
              <a:lnSpc>
                <a:spcPts val="3639"/>
              </a:lnSpc>
            </a:pPr>
            <a:r>
              <a:rPr lang="en-US" sz="2599">
                <a:solidFill>
                  <a:srgbClr val="000000"/>
                </a:solidFill>
                <a:latin typeface="Poppins"/>
              </a:rPr>
              <a:t>integrated library instructional sessions. These include how to search library databases, evaluating resources, ethically using resources, and more.</a:t>
            </a:r>
          </a:p>
          <a:p>
            <a:pPr>
              <a:lnSpc>
                <a:spcPts val="3639"/>
              </a:lnSpc>
              <a:spcBef>
                <a:spcPct val="0"/>
              </a:spcBef>
            </a:pPr>
            <a:r>
              <a:rPr lang="en-US" sz="2599">
                <a:solidFill>
                  <a:srgbClr val="000000"/>
                </a:solidFill>
                <a:latin typeface="Poppins"/>
              </a:rPr>
              <a:t>We also provide bilingual workshops, in-person and online reference assistance, create instructional materials such as videos, online research guides, and more. We provide access to online resources including library databases, eBooks, and streaming films.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02682" y="1093997"/>
            <a:ext cx="1895377" cy="1278172"/>
            <a:chOff x="0" y="0"/>
            <a:chExt cx="903964" cy="609600"/>
          </a:xfrm>
        </p:grpSpPr>
        <p:sp>
          <p:nvSpPr>
            <p:cNvPr name="Freeform 3" id="3"/>
            <p:cNvSpPr/>
            <p:nvPr/>
          </p:nvSpPr>
          <p:spPr>
            <a:xfrm flipH="false" flipV="false" rot="0">
              <a:off x="0" y="0"/>
              <a:ext cx="903964" cy="609600"/>
            </a:xfrm>
            <a:custGeom>
              <a:avLst/>
              <a:gdLst/>
              <a:ahLst/>
              <a:cxnLst/>
              <a:rect r="r" b="b" t="t" l="l"/>
              <a:pathLst>
                <a:path h="609600" w="903964">
                  <a:moveTo>
                    <a:pt x="203200" y="0"/>
                  </a:moveTo>
                  <a:lnTo>
                    <a:pt x="903964" y="0"/>
                  </a:lnTo>
                  <a:lnTo>
                    <a:pt x="700764" y="609600"/>
                  </a:lnTo>
                  <a:lnTo>
                    <a:pt x="0" y="609600"/>
                  </a:lnTo>
                  <a:lnTo>
                    <a:pt x="203200" y="0"/>
                  </a:lnTo>
                  <a:close/>
                </a:path>
              </a:pathLst>
            </a:custGeom>
            <a:solidFill>
              <a:srgbClr val="C8D590"/>
            </a:solidFill>
          </p:spPr>
        </p:sp>
        <p:sp>
          <p:nvSpPr>
            <p:cNvPr name="TextBox 4" id="4"/>
            <p:cNvSpPr txBox="true"/>
            <p:nvPr/>
          </p:nvSpPr>
          <p:spPr>
            <a:xfrm>
              <a:off x="101600" y="-28575"/>
              <a:ext cx="700764" cy="638175"/>
            </a:xfrm>
            <a:prstGeom prst="rect">
              <a:avLst/>
            </a:prstGeom>
          </p:spPr>
          <p:txBody>
            <a:bodyPr anchor="ctr" rtlCol="false" tIns="50800" lIns="50800" bIns="50800" rIns="50800"/>
            <a:lstStyle/>
            <a:p>
              <a:pPr algn="ctr">
                <a:lnSpc>
                  <a:spcPts val="2186"/>
                </a:lnSpc>
              </a:pPr>
            </a:p>
          </p:txBody>
        </p:sp>
      </p:grpSp>
      <p:grpSp>
        <p:nvGrpSpPr>
          <p:cNvPr name="Group 5" id="5"/>
          <p:cNvGrpSpPr/>
          <p:nvPr/>
        </p:nvGrpSpPr>
        <p:grpSpPr>
          <a:xfrm rot="0">
            <a:off x="1307944" y="1307026"/>
            <a:ext cx="9350145" cy="1278172"/>
            <a:chOff x="0" y="0"/>
            <a:chExt cx="4459377" cy="609600"/>
          </a:xfrm>
        </p:grpSpPr>
        <p:sp>
          <p:nvSpPr>
            <p:cNvPr name="Freeform 6" id="6"/>
            <p:cNvSpPr/>
            <p:nvPr/>
          </p:nvSpPr>
          <p:spPr>
            <a:xfrm flipH="false" flipV="false" rot="0">
              <a:off x="0" y="0"/>
              <a:ext cx="4459377" cy="609600"/>
            </a:xfrm>
            <a:custGeom>
              <a:avLst/>
              <a:gdLst/>
              <a:ahLst/>
              <a:cxnLst/>
              <a:rect r="r" b="b" t="t" l="l"/>
              <a:pathLst>
                <a:path h="609600" w="4459377">
                  <a:moveTo>
                    <a:pt x="203200" y="0"/>
                  </a:moveTo>
                  <a:lnTo>
                    <a:pt x="4459377" y="0"/>
                  </a:lnTo>
                  <a:lnTo>
                    <a:pt x="4256177" y="609600"/>
                  </a:lnTo>
                  <a:lnTo>
                    <a:pt x="0" y="609600"/>
                  </a:lnTo>
                  <a:lnTo>
                    <a:pt x="203200" y="0"/>
                  </a:lnTo>
                  <a:close/>
                </a:path>
              </a:pathLst>
            </a:custGeom>
            <a:solidFill>
              <a:srgbClr val="8C9B33"/>
            </a:solidFill>
          </p:spPr>
        </p:sp>
        <p:sp>
          <p:nvSpPr>
            <p:cNvPr name="TextBox 7" id="7"/>
            <p:cNvSpPr txBox="true"/>
            <p:nvPr/>
          </p:nvSpPr>
          <p:spPr>
            <a:xfrm>
              <a:off x="101600" y="-28575"/>
              <a:ext cx="4256177" cy="638175"/>
            </a:xfrm>
            <a:prstGeom prst="rect">
              <a:avLst/>
            </a:prstGeom>
          </p:spPr>
          <p:txBody>
            <a:bodyPr anchor="ctr" rtlCol="false" tIns="50800" lIns="50800" bIns="50800" rIns="50800"/>
            <a:lstStyle/>
            <a:p>
              <a:pPr algn="ctr">
                <a:lnSpc>
                  <a:spcPts val="2186"/>
                </a:lnSpc>
              </a:pPr>
            </a:p>
          </p:txBody>
        </p:sp>
      </p:grpSp>
      <p:grpSp>
        <p:nvGrpSpPr>
          <p:cNvPr name="Group 8" id="8"/>
          <p:cNvGrpSpPr>
            <a:grpSpLocks noChangeAspect="true"/>
          </p:cNvGrpSpPr>
          <p:nvPr/>
        </p:nvGrpSpPr>
        <p:grpSpPr>
          <a:xfrm rot="0">
            <a:off x="11722441" y="1733083"/>
            <a:ext cx="5758570" cy="6951745"/>
            <a:chOff x="0" y="0"/>
            <a:chExt cx="6350000" cy="7665720"/>
          </a:xfrm>
        </p:grpSpPr>
        <p:sp>
          <p:nvSpPr>
            <p:cNvPr name="Freeform 9" id="9"/>
            <p:cNvSpPr/>
            <p:nvPr/>
          </p:nvSpPr>
          <p:spPr>
            <a:xfrm flipH="false" flipV="false" rot="0">
              <a:off x="-309880" y="-309880"/>
              <a:ext cx="6969760" cy="7975600"/>
            </a:xfrm>
            <a:custGeom>
              <a:avLst/>
              <a:gdLst/>
              <a:ahLst/>
              <a:cxnLst/>
              <a:rect r="r" b="b" t="t" l="l"/>
              <a:pathLst>
                <a:path h="7975600" w="6969760">
                  <a:moveTo>
                    <a:pt x="1239520" y="1239520"/>
                  </a:moveTo>
                  <a:cubicBezTo>
                    <a:pt x="0" y="2479040"/>
                    <a:pt x="0" y="4489450"/>
                    <a:pt x="1239520" y="5730240"/>
                  </a:cubicBezTo>
                  <a:lnTo>
                    <a:pt x="3484880" y="7975600"/>
                  </a:lnTo>
                  <a:lnTo>
                    <a:pt x="5730240" y="5730240"/>
                  </a:lnTo>
                  <a:cubicBezTo>
                    <a:pt x="6969760" y="4490720"/>
                    <a:pt x="6969760" y="2480310"/>
                    <a:pt x="5730240" y="1239520"/>
                  </a:cubicBezTo>
                  <a:cubicBezTo>
                    <a:pt x="4489450" y="0"/>
                    <a:pt x="2480310" y="0"/>
                    <a:pt x="1239520" y="1239520"/>
                  </a:cubicBezTo>
                  <a:close/>
                </a:path>
              </a:pathLst>
            </a:custGeom>
            <a:solidFill>
              <a:srgbClr val="C8D590"/>
            </a:solidFill>
          </p:spPr>
        </p:sp>
        <p:sp>
          <p:nvSpPr>
            <p:cNvPr name="Freeform 10" id="10"/>
            <p:cNvSpPr/>
            <p:nvPr/>
          </p:nvSpPr>
          <p:spPr>
            <a:xfrm flipH="false" flipV="false" rot="0">
              <a:off x="246063" y="380308"/>
              <a:ext cx="5895974" cy="5627483"/>
            </a:xfrm>
            <a:custGeom>
              <a:avLst/>
              <a:gdLst/>
              <a:ahLst/>
              <a:cxnLst/>
              <a:rect r="r" b="b" t="t" l="l"/>
              <a:pathLst>
                <a:path h="5627483" w="5895974">
                  <a:moveTo>
                    <a:pt x="2947987" y="4502"/>
                  </a:moveTo>
                  <a:cubicBezTo>
                    <a:pt x="1941349" y="0"/>
                    <a:pt x="1009246" y="534451"/>
                    <a:pt x="504623" y="1405483"/>
                  </a:cubicBezTo>
                  <a:cubicBezTo>
                    <a:pt x="0" y="2276514"/>
                    <a:pt x="0" y="3350970"/>
                    <a:pt x="504623" y="4222001"/>
                  </a:cubicBezTo>
                  <a:cubicBezTo>
                    <a:pt x="1009246" y="5093032"/>
                    <a:pt x="1941349" y="5627483"/>
                    <a:pt x="2947987" y="5622982"/>
                  </a:cubicBezTo>
                  <a:cubicBezTo>
                    <a:pt x="3954625" y="5627483"/>
                    <a:pt x="4886728" y="5093032"/>
                    <a:pt x="5391351" y="4222001"/>
                  </a:cubicBezTo>
                  <a:cubicBezTo>
                    <a:pt x="5895974" y="3350970"/>
                    <a:pt x="5895974" y="2276514"/>
                    <a:pt x="5391351" y="1405483"/>
                  </a:cubicBezTo>
                  <a:cubicBezTo>
                    <a:pt x="4886728" y="534451"/>
                    <a:pt x="3954625" y="0"/>
                    <a:pt x="2947987" y="4502"/>
                  </a:cubicBezTo>
                  <a:close/>
                </a:path>
              </a:pathLst>
            </a:custGeom>
            <a:blipFill>
              <a:blip r:embed="rId2"/>
              <a:stretch>
                <a:fillRect l="-8201" t="-118966" r="-37126" b="0"/>
              </a:stretch>
            </a:blipFill>
          </p:spPr>
        </p:sp>
      </p:grpSp>
      <p:sp>
        <p:nvSpPr>
          <p:cNvPr name="TextBox 11" id="11"/>
          <p:cNvSpPr txBox="true"/>
          <p:nvPr/>
        </p:nvSpPr>
        <p:spPr>
          <a:xfrm rot="0">
            <a:off x="1307944" y="2856865"/>
            <a:ext cx="8895510" cy="6858635"/>
          </a:xfrm>
          <a:prstGeom prst="rect">
            <a:avLst/>
          </a:prstGeom>
        </p:spPr>
        <p:txBody>
          <a:bodyPr anchor="t" rtlCol="false" tIns="0" lIns="0" bIns="0" rIns="0">
            <a:spAutoFit/>
          </a:bodyPr>
          <a:lstStyle/>
          <a:p>
            <a:pPr>
              <a:lnSpc>
                <a:spcPts val="3639"/>
              </a:lnSpc>
            </a:pPr>
            <a:r>
              <a:rPr lang="en-US" sz="2599">
                <a:solidFill>
                  <a:srgbClr val="000000"/>
                </a:solidFill>
                <a:latin typeface="Poppins"/>
              </a:rPr>
              <a:t>Library Support Specialists provide access to necessary physical material including</a:t>
            </a:r>
          </a:p>
          <a:p>
            <a:pPr>
              <a:lnSpc>
                <a:spcPts val="3639"/>
              </a:lnSpc>
            </a:pPr>
            <a:r>
              <a:rPr lang="en-US" sz="2599">
                <a:solidFill>
                  <a:srgbClr val="000000"/>
                </a:solidFill>
                <a:latin typeface="Poppins"/>
              </a:rPr>
              <a:t>textbooks, circulating books, a very popular graphic novel collection, laptops, Chromebooks,</a:t>
            </a:r>
          </a:p>
          <a:p>
            <a:pPr>
              <a:lnSpc>
                <a:spcPts val="3639"/>
              </a:lnSpc>
            </a:pPr>
            <a:r>
              <a:rPr lang="en-US" sz="2599">
                <a:solidFill>
                  <a:srgbClr val="000000"/>
                </a:solidFill>
                <a:latin typeface="Poppins"/>
              </a:rPr>
              <a:t>WiFi hotspots, graphing calculators, phone chargers, DRC tablets with assistive technology,</a:t>
            </a:r>
          </a:p>
          <a:p>
            <a:pPr>
              <a:lnSpc>
                <a:spcPts val="3639"/>
              </a:lnSpc>
            </a:pPr>
            <a:r>
              <a:rPr lang="en-US" sz="2599">
                <a:solidFill>
                  <a:srgbClr val="000000"/>
                </a:solidFill>
                <a:latin typeface="Poppins"/>
              </a:rPr>
              <a:t>headphones with built in microphones, and San Mateo County Park passes. </a:t>
            </a:r>
          </a:p>
          <a:p>
            <a:pPr>
              <a:lnSpc>
                <a:spcPts val="3639"/>
              </a:lnSpc>
            </a:pPr>
          </a:p>
          <a:p>
            <a:pPr>
              <a:lnSpc>
                <a:spcPts val="3639"/>
              </a:lnSpc>
              <a:spcBef>
                <a:spcPct val="0"/>
              </a:spcBef>
            </a:pPr>
            <a:r>
              <a:rPr lang="en-US" sz="2599">
                <a:solidFill>
                  <a:srgbClr val="000000"/>
                </a:solidFill>
                <a:latin typeface="Poppins"/>
              </a:rPr>
              <a:t>Besides ordering, cataloging, and processing reserves for the Library, they also catalog and process reserves for the Learning Center. Furthermore, they train and supervise our student workers, who help students sign up for study room, print, and check out material.</a:t>
            </a:r>
          </a:p>
        </p:txBody>
      </p:sp>
      <p:sp>
        <p:nvSpPr>
          <p:cNvPr name="TextBox 12" id="12"/>
          <p:cNvSpPr txBox="true"/>
          <p:nvPr/>
        </p:nvSpPr>
        <p:spPr>
          <a:xfrm rot="0">
            <a:off x="2472386" y="1511943"/>
            <a:ext cx="8994026" cy="1006519"/>
          </a:xfrm>
          <a:prstGeom prst="rect">
            <a:avLst/>
          </a:prstGeom>
        </p:spPr>
        <p:txBody>
          <a:bodyPr anchor="t" rtlCol="false" tIns="0" lIns="0" bIns="0" rIns="0">
            <a:spAutoFit/>
          </a:bodyPr>
          <a:lstStyle/>
          <a:p>
            <a:pPr>
              <a:lnSpc>
                <a:spcPts val="3773"/>
              </a:lnSpc>
            </a:pPr>
            <a:r>
              <a:rPr lang="en-US" sz="3811" spc="-38">
                <a:solidFill>
                  <a:srgbClr val="FFFFFF"/>
                </a:solidFill>
                <a:latin typeface="Poppins Semi-Bold"/>
              </a:rPr>
              <a:t>WHO WE ARE: LIBRARY SUPPORT SPECIALISTS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366076" cy="8633964"/>
            <a:chOff x="0" y="0"/>
            <a:chExt cx="1940036" cy="2273966"/>
          </a:xfrm>
        </p:grpSpPr>
        <p:sp>
          <p:nvSpPr>
            <p:cNvPr name="Freeform 3" id="3"/>
            <p:cNvSpPr/>
            <p:nvPr/>
          </p:nvSpPr>
          <p:spPr>
            <a:xfrm flipH="false" flipV="false" rot="0">
              <a:off x="0" y="0"/>
              <a:ext cx="1940036" cy="2273966"/>
            </a:xfrm>
            <a:custGeom>
              <a:avLst/>
              <a:gdLst/>
              <a:ahLst/>
              <a:cxnLst/>
              <a:rect r="r" b="b" t="t" l="l"/>
              <a:pathLst>
                <a:path h="2273966" w="1940036">
                  <a:moveTo>
                    <a:pt x="0" y="0"/>
                  </a:moveTo>
                  <a:lnTo>
                    <a:pt x="1940036" y="0"/>
                  </a:lnTo>
                  <a:lnTo>
                    <a:pt x="1940036" y="2273966"/>
                  </a:lnTo>
                  <a:lnTo>
                    <a:pt x="0" y="2273966"/>
                  </a:lnTo>
                  <a:close/>
                </a:path>
              </a:pathLst>
            </a:custGeom>
            <a:solidFill>
              <a:srgbClr val="8C9B33"/>
            </a:solidFill>
          </p:spPr>
        </p:sp>
        <p:sp>
          <p:nvSpPr>
            <p:cNvPr name="TextBox 4" id="4"/>
            <p:cNvSpPr txBox="true"/>
            <p:nvPr/>
          </p:nvSpPr>
          <p:spPr>
            <a:xfrm>
              <a:off x="0" y="-38100"/>
              <a:ext cx="1940036" cy="231206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5168642"/>
            <a:ext cx="7366076" cy="3465322"/>
            <a:chOff x="0" y="0"/>
            <a:chExt cx="1940036" cy="912677"/>
          </a:xfrm>
        </p:grpSpPr>
        <p:sp>
          <p:nvSpPr>
            <p:cNvPr name="Freeform 6" id="6"/>
            <p:cNvSpPr/>
            <p:nvPr/>
          </p:nvSpPr>
          <p:spPr>
            <a:xfrm flipH="false" flipV="false" rot="0">
              <a:off x="0" y="0"/>
              <a:ext cx="1940036" cy="912677"/>
            </a:xfrm>
            <a:custGeom>
              <a:avLst/>
              <a:gdLst/>
              <a:ahLst/>
              <a:cxnLst/>
              <a:rect r="r" b="b" t="t" l="l"/>
              <a:pathLst>
                <a:path h="912677" w="1940036">
                  <a:moveTo>
                    <a:pt x="0" y="0"/>
                  </a:moveTo>
                  <a:lnTo>
                    <a:pt x="1940036" y="0"/>
                  </a:lnTo>
                  <a:lnTo>
                    <a:pt x="1940036" y="912677"/>
                  </a:lnTo>
                  <a:lnTo>
                    <a:pt x="0" y="912677"/>
                  </a:lnTo>
                  <a:close/>
                </a:path>
              </a:pathLst>
            </a:custGeom>
            <a:solidFill>
              <a:srgbClr val="C8D590"/>
            </a:solidFill>
          </p:spPr>
        </p:sp>
        <p:sp>
          <p:nvSpPr>
            <p:cNvPr name="TextBox 7" id="7"/>
            <p:cNvSpPr txBox="true"/>
            <p:nvPr/>
          </p:nvSpPr>
          <p:spPr>
            <a:xfrm>
              <a:off x="0" y="-38100"/>
              <a:ext cx="1940036" cy="950777"/>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882957" y="1483335"/>
            <a:ext cx="5801166" cy="8803665"/>
            <a:chOff x="0" y="0"/>
            <a:chExt cx="7734888" cy="11738220"/>
          </a:xfrm>
        </p:grpSpPr>
        <p:pic>
          <p:nvPicPr>
            <p:cNvPr name="Picture 9" id="9"/>
            <p:cNvPicPr>
              <a:picLocks noChangeAspect="true"/>
            </p:cNvPicPr>
            <p:nvPr/>
          </p:nvPicPr>
          <p:blipFill>
            <a:blip r:embed="rId2"/>
            <a:srcRect l="8930" t="0" r="8930" b="0"/>
            <a:stretch>
              <a:fillRect/>
            </a:stretch>
          </p:blipFill>
          <p:spPr>
            <a:xfrm flipH="false" flipV="false">
              <a:off x="0" y="0"/>
              <a:ext cx="7734888" cy="11738220"/>
            </a:xfrm>
            <a:prstGeom prst="rect">
              <a:avLst/>
            </a:prstGeom>
          </p:spPr>
        </p:pic>
      </p:grpSp>
      <p:grpSp>
        <p:nvGrpSpPr>
          <p:cNvPr name="Group 10" id="10"/>
          <p:cNvGrpSpPr/>
          <p:nvPr/>
        </p:nvGrpSpPr>
        <p:grpSpPr>
          <a:xfrm rot="0">
            <a:off x="13125583" y="9936747"/>
            <a:ext cx="4133717" cy="3306072"/>
            <a:chOff x="0" y="0"/>
            <a:chExt cx="1088716" cy="870735"/>
          </a:xfrm>
        </p:grpSpPr>
        <p:sp>
          <p:nvSpPr>
            <p:cNvPr name="Freeform 11" id="11"/>
            <p:cNvSpPr/>
            <p:nvPr/>
          </p:nvSpPr>
          <p:spPr>
            <a:xfrm flipH="false" flipV="false" rot="0">
              <a:off x="0" y="0"/>
              <a:ext cx="1088716" cy="870735"/>
            </a:xfrm>
            <a:custGeom>
              <a:avLst/>
              <a:gdLst/>
              <a:ahLst/>
              <a:cxnLst/>
              <a:rect r="r" b="b" t="t" l="l"/>
              <a:pathLst>
                <a:path h="870735" w="1088716">
                  <a:moveTo>
                    <a:pt x="0" y="0"/>
                  </a:moveTo>
                  <a:lnTo>
                    <a:pt x="1088716" y="0"/>
                  </a:lnTo>
                  <a:lnTo>
                    <a:pt x="1088716" y="870735"/>
                  </a:lnTo>
                  <a:lnTo>
                    <a:pt x="0" y="870735"/>
                  </a:lnTo>
                  <a:close/>
                </a:path>
              </a:pathLst>
            </a:custGeom>
            <a:solidFill>
              <a:srgbClr val="C8D590"/>
            </a:solidFill>
          </p:spPr>
        </p:sp>
        <p:sp>
          <p:nvSpPr>
            <p:cNvPr name="TextBox 12" id="12"/>
            <p:cNvSpPr txBox="true"/>
            <p:nvPr/>
          </p:nvSpPr>
          <p:spPr>
            <a:xfrm>
              <a:off x="0" y="-38100"/>
              <a:ext cx="1088716" cy="908835"/>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8394776" y="1508255"/>
            <a:ext cx="8718189" cy="1903095"/>
          </a:xfrm>
          <a:prstGeom prst="rect">
            <a:avLst/>
          </a:prstGeom>
        </p:spPr>
        <p:txBody>
          <a:bodyPr anchor="t" rtlCol="false" tIns="0" lIns="0" bIns="0" rIns="0">
            <a:spAutoFit/>
          </a:bodyPr>
          <a:lstStyle/>
          <a:p>
            <a:pPr>
              <a:lnSpc>
                <a:spcPts val="7260"/>
              </a:lnSpc>
            </a:pPr>
            <a:r>
              <a:rPr lang="en-US" sz="6600" spc="-66">
                <a:solidFill>
                  <a:srgbClr val="8C9B33"/>
                </a:solidFill>
                <a:latin typeface="Poppins Semi-Bold"/>
              </a:rPr>
              <a:t>OUTREACH AND COMMUNITY EVENTS</a:t>
            </a:r>
          </a:p>
        </p:txBody>
      </p:sp>
      <p:sp>
        <p:nvSpPr>
          <p:cNvPr name="TextBox 14" id="14"/>
          <p:cNvSpPr txBox="true"/>
          <p:nvPr/>
        </p:nvSpPr>
        <p:spPr>
          <a:xfrm rot="0">
            <a:off x="8394776" y="3611176"/>
            <a:ext cx="8718189" cy="5913120"/>
          </a:xfrm>
          <a:prstGeom prst="rect">
            <a:avLst/>
          </a:prstGeom>
        </p:spPr>
        <p:txBody>
          <a:bodyPr anchor="t" rtlCol="false" tIns="0" lIns="0" bIns="0" rIns="0">
            <a:spAutoFit/>
          </a:bodyPr>
          <a:lstStyle/>
          <a:p>
            <a:pPr>
              <a:lnSpc>
                <a:spcPts val="1679"/>
              </a:lnSpc>
            </a:pPr>
          </a:p>
          <a:p>
            <a:pPr algn="just" marL="582930" indent="-291465" lvl="1">
              <a:lnSpc>
                <a:spcPts val="3779"/>
              </a:lnSpc>
              <a:buFont typeface="Arial"/>
              <a:buChar char="•"/>
            </a:pPr>
            <a:r>
              <a:rPr lang="en-US" sz="2700" spc="-27">
                <a:solidFill>
                  <a:srgbClr val="000000"/>
                </a:solidFill>
                <a:latin typeface="Poppins"/>
              </a:rPr>
              <a:t>Therapy Dogs, and sometimes a peacock, each semester for Finals</a:t>
            </a:r>
          </a:p>
          <a:p>
            <a:pPr algn="just" marL="582930" indent="-291465" lvl="1">
              <a:lnSpc>
                <a:spcPts val="3779"/>
              </a:lnSpc>
              <a:buFont typeface="Arial"/>
              <a:buChar char="•"/>
            </a:pPr>
            <a:r>
              <a:rPr lang="en-US" sz="2700" spc="-27">
                <a:solidFill>
                  <a:srgbClr val="000000"/>
                </a:solidFill>
                <a:latin typeface="Poppins"/>
              </a:rPr>
              <a:t>Movie screenings with Q&amp;A</a:t>
            </a:r>
          </a:p>
          <a:p>
            <a:pPr algn="just" marL="1165860" indent="-388620" lvl="2">
              <a:lnSpc>
                <a:spcPts val="3779"/>
              </a:lnSpc>
              <a:buFont typeface="Arial"/>
              <a:buChar char="⚬"/>
            </a:pPr>
            <a:r>
              <a:rPr lang="en-US" sz="2700" spc="-27">
                <a:solidFill>
                  <a:srgbClr val="000000"/>
                </a:solidFill>
                <a:latin typeface="Poppins"/>
              </a:rPr>
              <a:t>Sansón and Me March 19th, 6pm to 9pm in the Grove!</a:t>
            </a:r>
          </a:p>
          <a:p>
            <a:pPr algn="just" marL="582930" indent="-291465" lvl="1">
              <a:lnSpc>
                <a:spcPts val="3779"/>
              </a:lnSpc>
              <a:buFont typeface="Arial"/>
              <a:buChar char="•"/>
            </a:pPr>
            <a:r>
              <a:rPr lang="en-US" sz="2700" spc="-27">
                <a:solidFill>
                  <a:srgbClr val="000000"/>
                </a:solidFill>
                <a:latin typeface="Poppins"/>
              </a:rPr>
              <a:t>Puzzles, coloring, button making and soon Cricut</a:t>
            </a:r>
          </a:p>
          <a:p>
            <a:pPr algn="just" marL="582930" indent="-291465" lvl="1">
              <a:lnSpc>
                <a:spcPts val="3779"/>
              </a:lnSpc>
              <a:buFont typeface="Arial"/>
              <a:buChar char="•"/>
            </a:pPr>
            <a:r>
              <a:rPr lang="en-US" sz="2700" spc="-27">
                <a:solidFill>
                  <a:srgbClr val="000000"/>
                </a:solidFill>
                <a:latin typeface="Poppins"/>
              </a:rPr>
              <a:t>Partnering with Peninsula Public Libraries as part of their Comic Art Fest</a:t>
            </a:r>
          </a:p>
          <a:p>
            <a:pPr algn="just" marL="582930" indent="-291465" lvl="1">
              <a:lnSpc>
                <a:spcPts val="3779"/>
              </a:lnSpc>
              <a:buFont typeface="Arial"/>
              <a:buChar char="•"/>
            </a:pPr>
            <a:r>
              <a:rPr lang="en-US" sz="2700" spc="-27">
                <a:solidFill>
                  <a:srgbClr val="000000"/>
                </a:solidFill>
                <a:latin typeface="Poppins"/>
              </a:rPr>
              <a:t>Tabling at welcoming events</a:t>
            </a:r>
          </a:p>
          <a:p>
            <a:pPr algn="just" marL="582930" indent="-291465" lvl="1">
              <a:lnSpc>
                <a:spcPts val="3779"/>
              </a:lnSpc>
              <a:buFont typeface="Arial"/>
              <a:buChar char="•"/>
            </a:pPr>
            <a:r>
              <a:rPr lang="en-US" sz="2700" spc="-27">
                <a:solidFill>
                  <a:srgbClr val="000000"/>
                </a:solidFill>
                <a:latin typeface="Poppins"/>
              </a:rPr>
              <a:t>Super Saturday support for Spanish speaking students</a:t>
            </a:r>
          </a:p>
          <a:p>
            <a:pPr algn="just">
              <a:lnSpc>
                <a:spcPts val="3779"/>
              </a:lnSpc>
            </a:pP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1028700"/>
            <a:ext cx="1318665" cy="1017962"/>
            <a:chOff x="0" y="0"/>
            <a:chExt cx="789674" cy="609600"/>
          </a:xfrm>
        </p:grpSpPr>
        <p:sp>
          <p:nvSpPr>
            <p:cNvPr name="Freeform 3" id="3"/>
            <p:cNvSpPr/>
            <p:nvPr/>
          </p:nvSpPr>
          <p:spPr>
            <a:xfrm flipH="false" flipV="false" rot="0">
              <a:off x="0" y="0"/>
              <a:ext cx="789674" cy="609600"/>
            </a:xfrm>
            <a:custGeom>
              <a:avLst/>
              <a:gdLst/>
              <a:ahLst/>
              <a:cxnLst/>
              <a:rect r="r" b="b" t="t" l="l"/>
              <a:pathLst>
                <a:path h="609600" w="789674">
                  <a:moveTo>
                    <a:pt x="203200" y="0"/>
                  </a:moveTo>
                  <a:lnTo>
                    <a:pt x="789674" y="0"/>
                  </a:lnTo>
                  <a:lnTo>
                    <a:pt x="586474" y="609600"/>
                  </a:lnTo>
                  <a:lnTo>
                    <a:pt x="0" y="609600"/>
                  </a:lnTo>
                  <a:lnTo>
                    <a:pt x="203200" y="0"/>
                  </a:lnTo>
                  <a:close/>
                </a:path>
              </a:pathLst>
            </a:custGeom>
            <a:solidFill>
              <a:srgbClr val="C8D590"/>
            </a:solidFill>
          </p:spPr>
        </p:sp>
        <p:sp>
          <p:nvSpPr>
            <p:cNvPr name="TextBox 4" id="4"/>
            <p:cNvSpPr txBox="true"/>
            <p:nvPr/>
          </p:nvSpPr>
          <p:spPr>
            <a:xfrm>
              <a:off x="101600" y="-38100"/>
              <a:ext cx="586474" cy="6477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919784" y="1043160"/>
            <a:ext cx="13520944" cy="998601"/>
          </a:xfrm>
          <a:prstGeom prst="rect">
            <a:avLst/>
          </a:prstGeom>
        </p:spPr>
        <p:txBody>
          <a:bodyPr anchor="t" rtlCol="false" tIns="0" lIns="0" bIns="0" rIns="0">
            <a:spAutoFit/>
          </a:bodyPr>
          <a:lstStyle/>
          <a:p>
            <a:pPr>
              <a:lnSpc>
                <a:spcPts val="7293"/>
              </a:lnSpc>
            </a:pPr>
            <a:r>
              <a:rPr lang="en-US" sz="6630" spc="-66">
                <a:solidFill>
                  <a:srgbClr val="000000"/>
                </a:solidFill>
                <a:latin typeface="Poppins Semi-Bold"/>
              </a:rPr>
              <a:t>Accomplishments</a:t>
            </a:r>
          </a:p>
        </p:txBody>
      </p:sp>
      <p:grpSp>
        <p:nvGrpSpPr>
          <p:cNvPr name="Group 6" id="6"/>
          <p:cNvGrpSpPr/>
          <p:nvPr/>
        </p:nvGrpSpPr>
        <p:grpSpPr>
          <a:xfrm rot="0">
            <a:off x="1338870" y="2740531"/>
            <a:ext cx="3978826" cy="1577320"/>
            <a:chOff x="0" y="0"/>
            <a:chExt cx="5305101" cy="2103094"/>
          </a:xfrm>
        </p:grpSpPr>
        <p:grpSp>
          <p:nvGrpSpPr>
            <p:cNvPr name="Group 7" id="7"/>
            <p:cNvGrpSpPr/>
            <p:nvPr/>
          </p:nvGrpSpPr>
          <p:grpSpPr>
            <a:xfrm rot="0">
              <a:off x="0" y="0"/>
              <a:ext cx="5305101" cy="2103094"/>
              <a:chOff x="0" y="0"/>
              <a:chExt cx="1537730" cy="609600"/>
            </a:xfrm>
          </p:grpSpPr>
          <p:sp>
            <p:nvSpPr>
              <p:cNvPr name="Freeform 8" id="8"/>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9" id="9"/>
              <p:cNvSpPr txBox="true"/>
              <p:nvPr/>
            </p:nvSpPr>
            <p:spPr>
              <a:xfrm>
                <a:off x="101600" y="-38100"/>
                <a:ext cx="1334530" cy="647700"/>
              </a:xfrm>
              <a:prstGeom prst="rect">
                <a:avLst/>
              </a:prstGeom>
            </p:spPr>
            <p:txBody>
              <a:bodyPr anchor="ctr" rtlCol="false" tIns="50800" lIns="50800" bIns="50800" rIns="50800"/>
              <a:lstStyle/>
              <a:p>
                <a:pPr algn="ctr">
                  <a:lnSpc>
                    <a:spcPts val="2660"/>
                  </a:lnSpc>
                </a:pPr>
              </a:p>
            </p:txBody>
          </p:sp>
        </p:grpSp>
        <p:sp>
          <p:nvSpPr>
            <p:cNvPr name="TextBox 10" id="10"/>
            <p:cNvSpPr txBox="true"/>
            <p:nvPr/>
          </p:nvSpPr>
          <p:spPr>
            <a:xfrm rot="0">
              <a:off x="747943" y="522682"/>
              <a:ext cx="3958414" cy="1058155"/>
            </a:xfrm>
            <a:prstGeom prst="rect">
              <a:avLst/>
            </a:prstGeom>
          </p:spPr>
          <p:txBody>
            <a:bodyPr anchor="t" rtlCol="false" tIns="0" lIns="0" bIns="0" rIns="0">
              <a:spAutoFit/>
            </a:bodyPr>
            <a:lstStyle/>
            <a:p>
              <a:pPr algn="ctr">
                <a:lnSpc>
                  <a:spcPts val="3190"/>
                </a:lnSpc>
                <a:spcBef>
                  <a:spcPct val="0"/>
                </a:spcBef>
              </a:pPr>
              <a:r>
                <a:rPr lang="en-US" sz="2278">
                  <a:solidFill>
                    <a:srgbClr val="FFFFFF"/>
                  </a:solidFill>
                  <a:latin typeface="Poppins"/>
                </a:rPr>
                <a:t>Redesigned Library Website</a:t>
              </a:r>
            </a:p>
          </p:txBody>
        </p:sp>
      </p:grpSp>
      <p:grpSp>
        <p:nvGrpSpPr>
          <p:cNvPr name="Group 11" id="11"/>
          <p:cNvGrpSpPr/>
          <p:nvPr/>
        </p:nvGrpSpPr>
        <p:grpSpPr>
          <a:xfrm rot="0">
            <a:off x="776627" y="4900064"/>
            <a:ext cx="3842429" cy="1531882"/>
            <a:chOff x="0" y="0"/>
            <a:chExt cx="5123239" cy="2042509"/>
          </a:xfrm>
        </p:grpSpPr>
        <p:grpSp>
          <p:nvGrpSpPr>
            <p:cNvPr name="Group 12" id="12"/>
            <p:cNvGrpSpPr/>
            <p:nvPr/>
          </p:nvGrpSpPr>
          <p:grpSpPr>
            <a:xfrm rot="0">
              <a:off x="0" y="0"/>
              <a:ext cx="5123239" cy="2030998"/>
              <a:chOff x="0" y="0"/>
              <a:chExt cx="1537730" cy="609600"/>
            </a:xfrm>
          </p:grpSpPr>
          <p:sp>
            <p:nvSpPr>
              <p:cNvPr name="Freeform 13" id="13"/>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14" id="14"/>
              <p:cNvSpPr txBox="true"/>
              <p:nvPr/>
            </p:nvSpPr>
            <p:spPr>
              <a:xfrm>
                <a:off x="101600" y="-38100"/>
                <a:ext cx="1334530" cy="6477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722303" y="-4159"/>
              <a:ext cx="3822717" cy="2046669"/>
            </a:xfrm>
            <a:prstGeom prst="rect">
              <a:avLst/>
            </a:prstGeom>
          </p:spPr>
          <p:txBody>
            <a:bodyPr anchor="t" rtlCol="false" tIns="0" lIns="0" bIns="0" rIns="0">
              <a:spAutoFit/>
            </a:bodyPr>
            <a:lstStyle/>
            <a:p>
              <a:pPr algn="ctr">
                <a:lnSpc>
                  <a:spcPts val="3081"/>
                </a:lnSpc>
                <a:spcBef>
                  <a:spcPct val="0"/>
                </a:spcBef>
              </a:pPr>
              <a:r>
                <a:rPr lang="en-US" sz="2200">
                  <a:solidFill>
                    <a:srgbClr val="FFFFFF"/>
                  </a:solidFill>
                  <a:latin typeface="Poppins"/>
                </a:rPr>
                <a:t>Awarded Vending Commission Award for Anti-stress Activities</a:t>
              </a:r>
            </a:p>
          </p:txBody>
        </p:sp>
      </p:grpSp>
      <p:grpSp>
        <p:nvGrpSpPr>
          <p:cNvPr name="Group 16" id="16"/>
          <p:cNvGrpSpPr/>
          <p:nvPr/>
        </p:nvGrpSpPr>
        <p:grpSpPr>
          <a:xfrm rot="0">
            <a:off x="13776370" y="2803715"/>
            <a:ext cx="3660060" cy="1450952"/>
            <a:chOff x="0" y="0"/>
            <a:chExt cx="4880080" cy="1934603"/>
          </a:xfrm>
        </p:grpSpPr>
        <p:grpSp>
          <p:nvGrpSpPr>
            <p:cNvPr name="Group 17" id="17"/>
            <p:cNvGrpSpPr/>
            <p:nvPr/>
          </p:nvGrpSpPr>
          <p:grpSpPr>
            <a:xfrm rot="0">
              <a:off x="0" y="0"/>
              <a:ext cx="4880080" cy="1934603"/>
              <a:chOff x="0" y="0"/>
              <a:chExt cx="1537730" cy="609600"/>
            </a:xfrm>
          </p:grpSpPr>
          <p:sp>
            <p:nvSpPr>
              <p:cNvPr name="Freeform 18" id="18"/>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19" id="19"/>
              <p:cNvSpPr txBox="true"/>
              <p:nvPr/>
            </p:nvSpPr>
            <p:spPr>
              <a:xfrm>
                <a:off x="101600" y="-38100"/>
                <a:ext cx="1334530" cy="647700"/>
              </a:xfrm>
              <a:prstGeom prst="rect">
                <a:avLst/>
              </a:prstGeom>
            </p:spPr>
            <p:txBody>
              <a:bodyPr anchor="ctr" rtlCol="false" tIns="50800" lIns="50800" bIns="50800" rIns="50800"/>
              <a:lstStyle/>
              <a:p>
                <a:pPr algn="ctr">
                  <a:lnSpc>
                    <a:spcPts val="2660"/>
                  </a:lnSpc>
                </a:pPr>
              </a:p>
            </p:txBody>
          </p:sp>
        </p:grpSp>
        <p:sp>
          <p:nvSpPr>
            <p:cNvPr name="TextBox 20" id="20"/>
            <p:cNvSpPr txBox="true"/>
            <p:nvPr/>
          </p:nvSpPr>
          <p:spPr>
            <a:xfrm rot="0">
              <a:off x="619398" y="230846"/>
              <a:ext cx="3641283" cy="1460720"/>
            </a:xfrm>
            <a:prstGeom prst="rect">
              <a:avLst/>
            </a:prstGeom>
          </p:spPr>
          <p:txBody>
            <a:bodyPr anchor="t" rtlCol="false" tIns="0" lIns="0" bIns="0" rIns="0">
              <a:spAutoFit/>
            </a:bodyPr>
            <a:lstStyle/>
            <a:p>
              <a:pPr algn="ctr">
                <a:lnSpc>
                  <a:spcPts val="2934"/>
                </a:lnSpc>
                <a:spcBef>
                  <a:spcPct val="0"/>
                </a:spcBef>
              </a:pPr>
              <a:r>
                <a:rPr lang="en-US" sz="2096">
                  <a:solidFill>
                    <a:srgbClr val="FFFFFF"/>
                  </a:solidFill>
                  <a:latin typeface="Poppins"/>
                </a:rPr>
                <a:t>Noche de Familia and Super Saturday Participation</a:t>
              </a:r>
            </a:p>
          </p:txBody>
        </p:sp>
      </p:grpSp>
      <p:grpSp>
        <p:nvGrpSpPr>
          <p:cNvPr name="Group 21" id="21"/>
          <p:cNvGrpSpPr/>
          <p:nvPr/>
        </p:nvGrpSpPr>
        <p:grpSpPr>
          <a:xfrm rot="0">
            <a:off x="4886811" y="4900064"/>
            <a:ext cx="3793445" cy="1503830"/>
            <a:chOff x="0" y="0"/>
            <a:chExt cx="5057927" cy="2005107"/>
          </a:xfrm>
        </p:grpSpPr>
        <p:grpSp>
          <p:nvGrpSpPr>
            <p:cNvPr name="Group 22" id="22"/>
            <p:cNvGrpSpPr/>
            <p:nvPr/>
          </p:nvGrpSpPr>
          <p:grpSpPr>
            <a:xfrm rot="0">
              <a:off x="0" y="0"/>
              <a:ext cx="5057927" cy="2005107"/>
              <a:chOff x="0" y="0"/>
              <a:chExt cx="1537730" cy="609600"/>
            </a:xfrm>
          </p:grpSpPr>
          <p:sp>
            <p:nvSpPr>
              <p:cNvPr name="Freeform 23" id="23"/>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24" id="24"/>
              <p:cNvSpPr txBox="true"/>
              <p:nvPr/>
            </p:nvSpPr>
            <p:spPr>
              <a:xfrm>
                <a:off x="101600" y="-38100"/>
                <a:ext cx="1334530" cy="64770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641971" y="495223"/>
              <a:ext cx="3773985" cy="1011960"/>
            </a:xfrm>
            <a:prstGeom prst="rect">
              <a:avLst/>
            </a:prstGeom>
          </p:spPr>
          <p:txBody>
            <a:bodyPr anchor="t" rtlCol="false" tIns="0" lIns="0" bIns="0" rIns="0">
              <a:spAutoFit/>
            </a:bodyPr>
            <a:lstStyle/>
            <a:p>
              <a:pPr algn="ctr">
                <a:lnSpc>
                  <a:spcPts val="3041"/>
                </a:lnSpc>
                <a:spcBef>
                  <a:spcPct val="0"/>
                </a:spcBef>
              </a:pPr>
              <a:r>
                <a:rPr lang="en-US" sz="2172">
                  <a:solidFill>
                    <a:srgbClr val="FFFFFF"/>
                  </a:solidFill>
                  <a:latin typeface="Poppins"/>
                </a:rPr>
                <a:t>Support Cañada de Noche</a:t>
              </a:r>
            </a:p>
          </p:txBody>
        </p:sp>
      </p:grpSp>
      <p:grpSp>
        <p:nvGrpSpPr>
          <p:cNvPr name="Group 26" id="26"/>
          <p:cNvGrpSpPr/>
          <p:nvPr/>
        </p:nvGrpSpPr>
        <p:grpSpPr>
          <a:xfrm rot="0">
            <a:off x="13048460" y="4889758"/>
            <a:ext cx="3819443" cy="1514136"/>
            <a:chOff x="0" y="0"/>
            <a:chExt cx="5092590" cy="2018848"/>
          </a:xfrm>
        </p:grpSpPr>
        <p:grpSp>
          <p:nvGrpSpPr>
            <p:cNvPr name="Group 27" id="27"/>
            <p:cNvGrpSpPr/>
            <p:nvPr/>
          </p:nvGrpSpPr>
          <p:grpSpPr>
            <a:xfrm rot="0">
              <a:off x="0" y="0"/>
              <a:ext cx="5092590" cy="2018848"/>
              <a:chOff x="0" y="0"/>
              <a:chExt cx="1537730" cy="609600"/>
            </a:xfrm>
          </p:grpSpPr>
          <p:sp>
            <p:nvSpPr>
              <p:cNvPr name="Freeform 28" id="28"/>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29" id="29"/>
              <p:cNvSpPr txBox="true"/>
              <p:nvPr/>
            </p:nvSpPr>
            <p:spPr>
              <a:xfrm>
                <a:off x="101600" y="-38100"/>
                <a:ext cx="1334530" cy="647700"/>
              </a:xfrm>
              <a:prstGeom prst="rect">
                <a:avLst/>
              </a:prstGeom>
            </p:spPr>
            <p:txBody>
              <a:bodyPr anchor="ctr" rtlCol="false" tIns="50800" lIns="50800" bIns="50800" rIns="50800"/>
              <a:lstStyle/>
              <a:p>
                <a:pPr algn="ctr">
                  <a:lnSpc>
                    <a:spcPts val="2660"/>
                  </a:lnSpc>
                </a:pPr>
              </a:p>
            </p:txBody>
          </p:sp>
        </p:grpSp>
        <p:sp>
          <p:nvSpPr>
            <p:cNvPr name="TextBox 30" id="30"/>
            <p:cNvSpPr txBox="true"/>
            <p:nvPr/>
          </p:nvSpPr>
          <p:spPr>
            <a:xfrm rot="0">
              <a:off x="864503" y="291653"/>
              <a:ext cx="3427701" cy="1378392"/>
            </a:xfrm>
            <a:prstGeom prst="rect">
              <a:avLst/>
            </a:prstGeom>
          </p:spPr>
          <p:txBody>
            <a:bodyPr anchor="t" rtlCol="false" tIns="0" lIns="0" bIns="0" rIns="0">
              <a:spAutoFit/>
            </a:bodyPr>
            <a:lstStyle/>
            <a:p>
              <a:pPr algn="ctr">
                <a:lnSpc>
                  <a:spcPts val="2762"/>
                </a:lnSpc>
                <a:spcBef>
                  <a:spcPct val="0"/>
                </a:spcBef>
              </a:pPr>
              <a:r>
                <a:rPr lang="en-US" sz="1973">
                  <a:solidFill>
                    <a:srgbClr val="FFFFFF"/>
                  </a:solidFill>
                  <a:latin typeface="Poppins"/>
                </a:rPr>
                <a:t>Documentary Screening in Spring 2023</a:t>
              </a:r>
            </a:p>
          </p:txBody>
        </p:sp>
      </p:grpSp>
      <p:grpSp>
        <p:nvGrpSpPr>
          <p:cNvPr name="Group 31" id="31"/>
          <p:cNvGrpSpPr/>
          <p:nvPr/>
        </p:nvGrpSpPr>
        <p:grpSpPr>
          <a:xfrm rot="0">
            <a:off x="8962317" y="4889758"/>
            <a:ext cx="3819443" cy="1514136"/>
            <a:chOff x="0" y="0"/>
            <a:chExt cx="5092590" cy="2018848"/>
          </a:xfrm>
        </p:grpSpPr>
        <p:grpSp>
          <p:nvGrpSpPr>
            <p:cNvPr name="Group 32" id="32"/>
            <p:cNvGrpSpPr/>
            <p:nvPr/>
          </p:nvGrpSpPr>
          <p:grpSpPr>
            <a:xfrm rot="0">
              <a:off x="0" y="0"/>
              <a:ext cx="5092590" cy="2018848"/>
              <a:chOff x="0" y="0"/>
              <a:chExt cx="1537730" cy="609600"/>
            </a:xfrm>
          </p:grpSpPr>
          <p:sp>
            <p:nvSpPr>
              <p:cNvPr name="Freeform 33" id="33"/>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34" id="34"/>
              <p:cNvSpPr txBox="true"/>
              <p:nvPr/>
            </p:nvSpPr>
            <p:spPr>
              <a:xfrm>
                <a:off x="101600" y="-38100"/>
                <a:ext cx="1334530" cy="6477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678429" y="-46059"/>
              <a:ext cx="3799849" cy="2044292"/>
            </a:xfrm>
            <a:prstGeom prst="rect">
              <a:avLst/>
            </a:prstGeom>
          </p:spPr>
          <p:txBody>
            <a:bodyPr anchor="t" rtlCol="false" tIns="0" lIns="0" bIns="0" rIns="0">
              <a:spAutoFit/>
            </a:bodyPr>
            <a:lstStyle/>
            <a:p>
              <a:pPr algn="ctr">
                <a:lnSpc>
                  <a:spcPts val="3062"/>
                </a:lnSpc>
                <a:spcBef>
                  <a:spcPct val="0"/>
                </a:spcBef>
              </a:pPr>
              <a:r>
                <a:rPr lang="en-US" sz="2187">
                  <a:solidFill>
                    <a:srgbClr val="FFFFFF"/>
                  </a:solidFill>
                  <a:latin typeface="Poppins"/>
                </a:rPr>
                <a:t>Offer ACCEL, Interior Design, EOPS/CARE, and DRC Tech Support</a:t>
              </a:r>
            </a:p>
          </p:txBody>
        </p:sp>
      </p:grpSp>
      <p:grpSp>
        <p:nvGrpSpPr>
          <p:cNvPr name="Group 36" id="36"/>
          <p:cNvGrpSpPr/>
          <p:nvPr/>
        </p:nvGrpSpPr>
        <p:grpSpPr>
          <a:xfrm rot="0">
            <a:off x="-31986" y="9831287"/>
            <a:ext cx="18351972" cy="455713"/>
            <a:chOff x="0" y="0"/>
            <a:chExt cx="4833441" cy="120023"/>
          </a:xfrm>
        </p:grpSpPr>
        <p:sp>
          <p:nvSpPr>
            <p:cNvPr name="Freeform 37" id="37"/>
            <p:cNvSpPr/>
            <p:nvPr/>
          </p:nvSpPr>
          <p:spPr>
            <a:xfrm flipH="false" flipV="false" rot="0">
              <a:off x="0" y="0"/>
              <a:ext cx="4833441" cy="120023"/>
            </a:xfrm>
            <a:custGeom>
              <a:avLst/>
              <a:gdLst/>
              <a:ahLst/>
              <a:cxnLst/>
              <a:rect r="r" b="b" t="t" l="l"/>
              <a:pathLst>
                <a:path h="120023" w="4833441">
                  <a:moveTo>
                    <a:pt x="0" y="0"/>
                  </a:moveTo>
                  <a:lnTo>
                    <a:pt x="4833441" y="0"/>
                  </a:lnTo>
                  <a:lnTo>
                    <a:pt x="4833441" y="120023"/>
                  </a:lnTo>
                  <a:lnTo>
                    <a:pt x="0" y="120023"/>
                  </a:lnTo>
                  <a:close/>
                </a:path>
              </a:pathLst>
            </a:custGeom>
            <a:solidFill>
              <a:srgbClr val="8C9B33"/>
            </a:solidFill>
          </p:spPr>
        </p:sp>
        <p:sp>
          <p:nvSpPr>
            <p:cNvPr name="TextBox 38" id="38"/>
            <p:cNvSpPr txBox="true"/>
            <p:nvPr/>
          </p:nvSpPr>
          <p:spPr>
            <a:xfrm>
              <a:off x="0" y="-38100"/>
              <a:ext cx="4833441" cy="158123"/>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5449388" y="2858214"/>
            <a:ext cx="3819443" cy="1514136"/>
            <a:chOff x="0" y="0"/>
            <a:chExt cx="5092590" cy="2018848"/>
          </a:xfrm>
        </p:grpSpPr>
        <p:grpSp>
          <p:nvGrpSpPr>
            <p:cNvPr name="Group 40" id="40"/>
            <p:cNvGrpSpPr/>
            <p:nvPr/>
          </p:nvGrpSpPr>
          <p:grpSpPr>
            <a:xfrm rot="0">
              <a:off x="0" y="0"/>
              <a:ext cx="5092590" cy="2018848"/>
              <a:chOff x="0" y="0"/>
              <a:chExt cx="1537730" cy="609600"/>
            </a:xfrm>
          </p:grpSpPr>
          <p:sp>
            <p:nvSpPr>
              <p:cNvPr name="Freeform 41" id="41"/>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42" id="42"/>
              <p:cNvSpPr txBox="true"/>
              <p:nvPr/>
            </p:nvSpPr>
            <p:spPr>
              <a:xfrm>
                <a:off x="101600" y="-38100"/>
                <a:ext cx="1334530" cy="647700"/>
              </a:xfrm>
              <a:prstGeom prst="rect">
                <a:avLst/>
              </a:prstGeom>
            </p:spPr>
            <p:txBody>
              <a:bodyPr anchor="ctr" rtlCol="false" tIns="41909" lIns="41909" bIns="41909" rIns="41909"/>
              <a:lstStyle/>
              <a:p>
                <a:pPr algn="ctr">
                  <a:lnSpc>
                    <a:spcPts val="2659"/>
                  </a:lnSpc>
                </a:pPr>
              </a:p>
            </p:txBody>
          </p:sp>
        </p:grpSp>
        <p:sp>
          <p:nvSpPr>
            <p:cNvPr name="TextBox 43" id="43"/>
            <p:cNvSpPr txBox="true"/>
            <p:nvPr/>
          </p:nvSpPr>
          <p:spPr>
            <a:xfrm rot="0">
              <a:off x="646371" y="210404"/>
              <a:ext cx="3799849" cy="1531365"/>
            </a:xfrm>
            <a:prstGeom prst="rect">
              <a:avLst/>
            </a:prstGeom>
          </p:spPr>
          <p:txBody>
            <a:bodyPr anchor="t" rtlCol="false" tIns="0" lIns="0" bIns="0" rIns="0">
              <a:spAutoFit/>
            </a:bodyPr>
            <a:lstStyle/>
            <a:p>
              <a:pPr algn="ctr">
                <a:lnSpc>
                  <a:spcPts val="3062"/>
                </a:lnSpc>
                <a:spcBef>
                  <a:spcPct val="0"/>
                </a:spcBef>
              </a:pPr>
              <a:r>
                <a:rPr lang="en-US" sz="2187">
                  <a:solidFill>
                    <a:srgbClr val="FFFFFF"/>
                  </a:solidFill>
                  <a:latin typeface="Poppins"/>
                </a:rPr>
                <a:t>New Library Management System</a:t>
              </a:r>
            </a:p>
          </p:txBody>
        </p:sp>
      </p:grpSp>
      <p:grpSp>
        <p:nvGrpSpPr>
          <p:cNvPr name="Group 44" id="44"/>
          <p:cNvGrpSpPr/>
          <p:nvPr/>
        </p:nvGrpSpPr>
        <p:grpSpPr>
          <a:xfrm rot="0">
            <a:off x="9553779" y="2803715"/>
            <a:ext cx="3819443" cy="1514136"/>
            <a:chOff x="0" y="0"/>
            <a:chExt cx="5092590" cy="2018848"/>
          </a:xfrm>
        </p:grpSpPr>
        <p:grpSp>
          <p:nvGrpSpPr>
            <p:cNvPr name="Group 45" id="45"/>
            <p:cNvGrpSpPr/>
            <p:nvPr/>
          </p:nvGrpSpPr>
          <p:grpSpPr>
            <a:xfrm rot="0">
              <a:off x="0" y="0"/>
              <a:ext cx="5092590" cy="2018848"/>
              <a:chOff x="0" y="0"/>
              <a:chExt cx="1537730" cy="609600"/>
            </a:xfrm>
          </p:grpSpPr>
          <p:sp>
            <p:nvSpPr>
              <p:cNvPr name="Freeform 46" id="46"/>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47" id="47"/>
              <p:cNvSpPr txBox="true"/>
              <p:nvPr/>
            </p:nvSpPr>
            <p:spPr>
              <a:xfrm>
                <a:off x="101600" y="-38100"/>
                <a:ext cx="1334530" cy="647700"/>
              </a:xfrm>
              <a:prstGeom prst="rect">
                <a:avLst/>
              </a:prstGeom>
            </p:spPr>
            <p:txBody>
              <a:bodyPr anchor="ctr" rtlCol="false" tIns="41909" lIns="41909" bIns="41909" rIns="41909"/>
              <a:lstStyle/>
              <a:p>
                <a:pPr algn="ctr">
                  <a:lnSpc>
                    <a:spcPts val="2659"/>
                  </a:lnSpc>
                </a:pPr>
              </a:p>
            </p:txBody>
          </p:sp>
        </p:grpSp>
        <p:sp>
          <p:nvSpPr>
            <p:cNvPr name="TextBox 48" id="48"/>
            <p:cNvSpPr txBox="true"/>
            <p:nvPr/>
          </p:nvSpPr>
          <p:spPr>
            <a:xfrm rot="0">
              <a:off x="646371" y="210404"/>
              <a:ext cx="3799849" cy="1531365"/>
            </a:xfrm>
            <a:prstGeom prst="rect">
              <a:avLst/>
            </a:prstGeom>
          </p:spPr>
          <p:txBody>
            <a:bodyPr anchor="t" rtlCol="false" tIns="0" lIns="0" bIns="0" rIns="0">
              <a:spAutoFit/>
            </a:bodyPr>
            <a:lstStyle/>
            <a:p>
              <a:pPr algn="ctr">
                <a:lnSpc>
                  <a:spcPts val="3062"/>
                </a:lnSpc>
                <a:spcBef>
                  <a:spcPct val="0"/>
                </a:spcBef>
              </a:pPr>
              <a:r>
                <a:rPr lang="en-US" sz="2187">
                  <a:solidFill>
                    <a:srgbClr val="FFFFFF"/>
                  </a:solidFill>
                  <a:latin typeface="Poppins"/>
                </a:rPr>
                <a:t>Starting Online Reference and Instruction Options</a:t>
              </a:r>
            </a:p>
          </p:txBody>
        </p:sp>
      </p:grpSp>
      <p:grpSp>
        <p:nvGrpSpPr>
          <p:cNvPr name="Group 49" id="49"/>
          <p:cNvGrpSpPr/>
          <p:nvPr/>
        </p:nvGrpSpPr>
        <p:grpSpPr>
          <a:xfrm rot="0">
            <a:off x="232197" y="7127271"/>
            <a:ext cx="3819443" cy="1514136"/>
            <a:chOff x="0" y="0"/>
            <a:chExt cx="5092590" cy="2018848"/>
          </a:xfrm>
        </p:grpSpPr>
        <p:grpSp>
          <p:nvGrpSpPr>
            <p:cNvPr name="Group 50" id="50"/>
            <p:cNvGrpSpPr/>
            <p:nvPr/>
          </p:nvGrpSpPr>
          <p:grpSpPr>
            <a:xfrm rot="0">
              <a:off x="0" y="0"/>
              <a:ext cx="5092590" cy="2018848"/>
              <a:chOff x="0" y="0"/>
              <a:chExt cx="1537730" cy="609600"/>
            </a:xfrm>
          </p:grpSpPr>
          <p:sp>
            <p:nvSpPr>
              <p:cNvPr name="Freeform 51" id="51"/>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52" id="52"/>
              <p:cNvSpPr txBox="true"/>
              <p:nvPr/>
            </p:nvSpPr>
            <p:spPr>
              <a:xfrm>
                <a:off x="101600" y="-38100"/>
                <a:ext cx="1334530" cy="647700"/>
              </a:xfrm>
              <a:prstGeom prst="rect">
                <a:avLst/>
              </a:prstGeom>
            </p:spPr>
            <p:txBody>
              <a:bodyPr anchor="ctr" rtlCol="false" tIns="41909" lIns="41909" bIns="41909" rIns="41909"/>
              <a:lstStyle/>
              <a:p>
                <a:pPr algn="ctr">
                  <a:lnSpc>
                    <a:spcPts val="2659"/>
                  </a:lnSpc>
                </a:pPr>
              </a:p>
            </p:txBody>
          </p:sp>
        </p:grpSp>
        <p:sp>
          <p:nvSpPr>
            <p:cNvPr name="TextBox 53" id="53"/>
            <p:cNvSpPr txBox="true"/>
            <p:nvPr/>
          </p:nvSpPr>
          <p:spPr>
            <a:xfrm rot="0">
              <a:off x="646371" y="210404"/>
              <a:ext cx="3799849" cy="1531365"/>
            </a:xfrm>
            <a:prstGeom prst="rect">
              <a:avLst/>
            </a:prstGeom>
          </p:spPr>
          <p:txBody>
            <a:bodyPr anchor="t" rtlCol="false" tIns="0" lIns="0" bIns="0" rIns="0">
              <a:spAutoFit/>
            </a:bodyPr>
            <a:lstStyle/>
            <a:p>
              <a:pPr algn="ctr">
                <a:lnSpc>
                  <a:spcPts val="3062"/>
                </a:lnSpc>
                <a:spcBef>
                  <a:spcPct val="0"/>
                </a:spcBef>
              </a:pPr>
              <a:r>
                <a:rPr lang="en-US" sz="2187">
                  <a:solidFill>
                    <a:srgbClr val="FFFFFF"/>
                  </a:solidFill>
                  <a:latin typeface="Poppins"/>
                </a:rPr>
                <a:t>Increasing Technology Loan Program</a:t>
              </a:r>
            </a:p>
          </p:txBody>
        </p:sp>
      </p:grpSp>
      <p:grpSp>
        <p:nvGrpSpPr>
          <p:cNvPr name="Group 54" id="54"/>
          <p:cNvGrpSpPr/>
          <p:nvPr/>
        </p:nvGrpSpPr>
        <p:grpSpPr>
          <a:xfrm rot="0">
            <a:off x="4325098" y="7127271"/>
            <a:ext cx="3819443" cy="1514136"/>
            <a:chOff x="0" y="0"/>
            <a:chExt cx="1537730" cy="609600"/>
          </a:xfrm>
        </p:grpSpPr>
        <p:sp>
          <p:nvSpPr>
            <p:cNvPr name="Freeform 55" id="55"/>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56" id="56"/>
            <p:cNvSpPr txBox="true"/>
            <p:nvPr/>
          </p:nvSpPr>
          <p:spPr>
            <a:xfrm>
              <a:off x="101600" y="-38100"/>
              <a:ext cx="1334530" cy="647700"/>
            </a:xfrm>
            <a:prstGeom prst="rect">
              <a:avLst/>
            </a:prstGeom>
          </p:spPr>
          <p:txBody>
            <a:bodyPr anchor="ctr" rtlCol="false" tIns="41909" lIns="41909" bIns="41909" rIns="41909"/>
            <a:lstStyle/>
            <a:p>
              <a:pPr algn="ctr">
                <a:lnSpc>
                  <a:spcPts val="2659"/>
                </a:lnSpc>
              </a:pPr>
            </a:p>
          </p:txBody>
        </p:sp>
      </p:grpSp>
      <p:sp>
        <p:nvSpPr>
          <p:cNvPr name="TextBox 57" id="57"/>
          <p:cNvSpPr txBox="true"/>
          <p:nvPr/>
        </p:nvSpPr>
        <p:spPr>
          <a:xfrm rot="0">
            <a:off x="4809876" y="7460753"/>
            <a:ext cx="2849887" cy="780498"/>
          </a:xfrm>
          <a:prstGeom prst="rect">
            <a:avLst/>
          </a:prstGeom>
        </p:spPr>
        <p:txBody>
          <a:bodyPr anchor="t" rtlCol="false" tIns="0" lIns="0" bIns="0" rIns="0">
            <a:spAutoFit/>
          </a:bodyPr>
          <a:lstStyle/>
          <a:p>
            <a:pPr algn="ctr">
              <a:lnSpc>
                <a:spcPts val="3062"/>
              </a:lnSpc>
              <a:spcBef>
                <a:spcPct val="0"/>
              </a:spcBef>
            </a:pPr>
            <a:r>
              <a:rPr lang="en-US" sz="2187">
                <a:solidFill>
                  <a:srgbClr val="FFFFFF"/>
                </a:solidFill>
                <a:latin typeface="Poppins"/>
              </a:rPr>
              <a:t>Supporting ZTC/OER Program</a:t>
            </a:r>
          </a:p>
        </p:txBody>
      </p:sp>
      <p:grpSp>
        <p:nvGrpSpPr>
          <p:cNvPr name="Group 58" id="58"/>
          <p:cNvGrpSpPr/>
          <p:nvPr/>
        </p:nvGrpSpPr>
        <p:grpSpPr>
          <a:xfrm rot="0">
            <a:off x="8420766" y="7165894"/>
            <a:ext cx="3819443" cy="1514136"/>
            <a:chOff x="0" y="0"/>
            <a:chExt cx="1537730" cy="609600"/>
          </a:xfrm>
        </p:grpSpPr>
        <p:sp>
          <p:nvSpPr>
            <p:cNvPr name="Freeform 59" id="59"/>
            <p:cNvSpPr/>
            <p:nvPr/>
          </p:nvSpPr>
          <p:spPr>
            <a:xfrm flipH="false" flipV="false" rot="0">
              <a:off x="0" y="0"/>
              <a:ext cx="1537730" cy="609600"/>
            </a:xfrm>
            <a:custGeom>
              <a:avLst/>
              <a:gdLst/>
              <a:ahLst/>
              <a:cxnLst/>
              <a:rect r="r" b="b" t="t" l="l"/>
              <a:pathLst>
                <a:path h="609600" w="1537730">
                  <a:moveTo>
                    <a:pt x="203200" y="0"/>
                  </a:moveTo>
                  <a:lnTo>
                    <a:pt x="1537730" y="0"/>
                  </a:lnTo>
                  <a:lnTo>
                    <a:pt x="1334530" y="609600"/>
                  </a:lnTo>
                  <a:lnTo>
                    <a:pt x="0" y="609600"/>
                  </a:lnTo>
                  <a:lnTo>
                    <a:pt x="203200" y="0"/>
                  </a:lnTo>
                  <a:close/>
                </a:path>
              </a:pathLst>
            </a:custGeom>
            <a:solidFill>
              <a:srgbClr val="8C9B33"/>
            </a:solidFill>
          </p:spPr>
        </p:sp>
        <p:sp>
          <p:nvSpPr>
            <p:cNvPr name="TextBox 60" id="60"/>
            <p:cNvSpPr txBox="true"/>
            <p:nvPr/>
          </p:nvSpPr>
          <p:spPr>
            <a:xfrm>
              <a:off x="101600" y="-38100"/>
              <a:ext cx="1334530" cy="647700"/>
            </a:xfrm>
            <a:prstGeom prst="rect">
              <a:avLst/>
            </a:prstGeom>
          </p:spPr>
          <p:txBody>
            <a:bodyPr anchor="ctr" rtlCol="false" tIns="41909" lIns="41909" bIns="41909" rIns="41909"/>
            <a:lstStyle/>
            <a:p>
              <a:pPr algn="ctr">
                <a:lnSpc>
                  <a:spcPts val="2659"/>
                </a:lnSpc>
              </a:pPr>
            </a:p>
          </p:txBody>
        </p:sp>
      </p:grpSp>
      <p:sp>
        <p:nvSpPr>
          <p:cNvPr name="TextBox 61" id="61"/>
          <p:cNvSpPr txBox="true"/>
          <p:nvPr/>
        </p:nvSpPr>
        <p:spPr>
          <a:xfrm rot="0">
            <a:off x="8905544" y="7460753"/>
            <a:ext cx="2849887" cy="780498"/>
          </a:xfrm>
          <a:prstGeom prst="rect">
            <a:avLst/>
          </a:prstGeom>
        </p:spPr>
        <p:txBody>
          <a:bodyPr anchor="t" rtlCol="false" tIns="0" lIns="0" bIns="0" rIns="0">
            <a:spAutoFit/>
          </a:bodyPr>
          <a:lstStyle/>
          <a:p>
            <a:pPr algn="ctr">
              <a:lnSpc>
                <a:spcPts val="3062"/>
              </a:lnSpc>
              <a:spcBef>
                <a:spcPct val="0"/>
              </a:spcBef>
            </a:pPr>
            <a:r>
              <a:rPr lang="en-US" sz="2187">
                <a:solidFill>
                  <a:srgbClr val="FFFFFF"/>
                </a:solidFill>
                <a:latin typeface="Poppins"/>
              </a:rPr>
              <a:t>Adding More Library Databases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9863" y="307744"/>
            <a:ext cx="10838368" cy="988695"/>
          </a:xfrm>
          <a:prstGeom prst="rect">
            <a:avLst/>
          </a:prstGeom>
        </p:spPr>
        <p:txBody>
          <a:bodyPr anchor="t" rtlCol="false" tIns="0" lIns="0" bIns="0" rIns="0">
            <a:spAutoFit/>
          </a:bodyPr>
          <a:lstStyle/>
          <a:p>
            <a:pPr>
              <a:lnSpc>
                <a:spcPts val="7260"/>
              </a:lnSpc>
            </a:pPr>
            <a:r>
              <a:rPr lang="en-US" sz="6600" spc="-66">
                <a:solidFill>
                  <a:srgbClr val="8C9B33"/>
                </a:solidFill>
                <a:latin typeface="Poppins Semi-Bold"/>
              </a:rPr>
              <a:t>LIBR 100: ENROLLMENT</a:t>
            </a:r>
          </a:p>
        </p:txBody>
      </p:sp>
      <p:grpSp>
        <p:nvGrpSpPr>
          <p:cNvPr name="Group 3" id="3"/>
          <p:cNvGrpSpPr/>
          <p:nvPr/>
        </p:nvGrpSpPr>
        <p:grpSpPr>
          <a:xfrm rot="0">
            <a:off x="16998445" y="-495913"/>
            <a:ext cx="1289555" cy="6304968"/>
            <a:chOff x="0" y="0"/>
            <a:chExt cx="339636" cy="1660568"/>
          </a:xfrm>
        </p:grpSpPr>
        <p:sp>
          <p:nvSpPr>
            <p:cNvPr name="Freeform 4" id="4"/>
            <p:cNvSpPr/>
            <p:nvPr/>
          </p:nvSpPr>
          <p:spPr>
            <a:xfrm flipH="false" flipV="false" rot="0">
              <a:off x="0" y="0"/>
              <a:ext cx="339636" cy="1660568"/>
            </a:xfrm>
            <a:custGeom>
              <a:avLst/>
              <a:gdLst/>
              <a:ahLst/>
              <a:cxnLst/>
              <a:rect r="r" b="b" t="t" l="l"/>
              <a:pathLst>
                <a:path h="1660568" w="339636">
                  <a:moveTo>
                    <a:pt x="0" y="0"/>
                  </a:moveTo>
                  <a:lnTo>
                    <a:pt x="339636" y="0"/>
                  </a:lnTo>
                  <a:lnTo>
                    <a:pt x="339636" y="1660568"/>
                  </a:lnTo>
                  <a:lnTo>
                    <a:pt x="0" y="1660568"/>
                  </a:lnTo>
                  <a:close/>
                </a:path>
              </a:pathLst>
            </a:custGeom>
            <a:solidFill>
              <a:srgbClr val="8C9B33"/>
            </a:solidFill>
          </p:spPr>
        </p:sp>
        <p:sp>
          <p:nvSpPr>
            <p:cNvPr name="TextBox 5" id="5"/>
            <p:cNvSpPr txBox="true"/>
            <p:nvPr/>
          </p:nvSpPr>
          <p:spPr>
            <a:xfrm>
              <a:off x="0" y="-38100"/>
              <a:ext cx="339636" cy="169866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05309" y="9970511"/>
            <a:ext cx="7443412" cy="514787"/>
            <a:chOff x="0" y="0"/>
            <a:chExt cx="1960405" cy="135582"/>
          </a:xfrm>
        </p:grpSpPr>
        <p:sp>
          <p:nvSpPr>
            <p:cNvPr name="Freeform 7" id="7"/>
            <p:cNvSpPr/>
            <p:nvPr/>
          </p:nvSpPr>
          <p:spPr>
            <a:xfrm flipH="false" flipV="false" rot="0">
              <a:off x="0" y="0"/>
              <a:ext cx="1960405" cy="135582"/>
            </a:xfrm>
            <a:custGeom>
              <a:avLst/>
              <a:gdLst/>
              <a:ahLst/>
              <a:cxnLst/>
              <a:rect r="r" b="b" t="t" l="l"/>
              <a:pathLst>
                <a:path h="135582" w="1960405">
                  <a:moveTo>
                    <a:pt x="0" y="0"/>
                  </a:moveTo>
                  <a:lnTo>
                    <a:pt x="1960405" y="0"/>
                  </a:lnTo>
                  <a:lnTo>
                    <a:pt x="1960405" y="135582"/>
                  </a:lnTo>
                  <a:lnTo>
                    <a:pt x="0" y="135582"/>
                  </a:lnTo>
                  <a:close/>
                </a:path>
              </a:pathLst>
            </a:custGeom>
            <a:solidFill>
              <a:srgbClr val="C8D590"/>
            </a:solidFill>
          </p:spPr>
        </p:sp>
        <p:sp>
          <p:nvSpPr>
            <p:cNvPr name="TextBox 8" id="8"/>
            <p:cNvSpPr txBox="true"/>
            <p:nvPr/>
          </p:nvSpPr>
          <p:spPr>
            <a:xfrm>
              <a:off x="0" y="-38100"/>
              <a:ext cx="1960405" cy="173682"/>
            </a:xfrm>
            <a:prstGeom prst="rect">
              <a:avLst/>
            </a:prstGeom>
          </p:spPr>
          <p:txBody>
            <a:bodyPr anchor="ctr" rtlCol="false" tIns="50800" lIns="50800" bIns="50800" rIns="50800"/>
            <a:lstStyle/>
            <a:p>
              <a:pPr algn="ctr">
                <a:lnSpc>
                  <a:spcPts val="2659"/>
                </a:lnSpc>
              </a:pPr>
            </a:p>
          </p:txBody>
        </p:sp>
      </p:grpSp>
      <p:pic>
        <p:nvPicPr>
          <p:cNvPr name="Picture 9" id="9"/>
          <p:cNvPicPr>
            <a:picLocks noChangeAspect="true"/>
          </p:cNvPicPr>
          <p:nvPr/>
        </p:nvPicPr>
        <p:blipFill>
          <a:blip r:embed="rId2"/>
          <a:stretch>
            <a:fillRect/>
          </a:stretch>
        </p:blipFill>
        <p:spPr>
          <a:xfrm rot="0">
            <a:off x="7681340" y="781838"/>
            <a:ext cx="8371455" cy="8723323"/>
          </a:xfrm>
          <a:prstGeom prst="rect">
            <a:avLst/>
          </a:prstGeom>
        </p:spPr>
      </p:pic>
      <p:sp>
        <p:nvSpPr>
          <p:cNvPr name="TextBox 10" id="10"/>
          <p:cNvSpPr txBox="true"/>
          <p:nvPr/>
        </p:nvSpPr>
        <p:spPr>
          <a:xfrm rot="0">
            <a:off x="614466" y="1615830"/>
            <a:ext cx="6623637" cy="7968615"/>
          </a:xfrm>
          <a:prstGeom prst="rect">
            <a:avLst/>
          </a:prstGeom>
        </p:spPr>
        <p:txBody>
          <a:bodyPr anchor="t" rtlCol="false" tIns="0" lIns="0" bIns="0" rIns="0">
            <a:spAutoFit/>
          </a:bodyPr>
          <a:lstStyle/>
          <a:p>
            <a:pPr>
              <a:lnSpc>
                <a:spcPts val="3359"/>
              </a:lnSpc>
            </a:pPr>
            <a:r>
              <a:rPr lang="en-US" sz="2400">
                <a:solidFill>
                  <a:srgbClr val="000000"/>
                </a:solidFill>
                <a:latin typeface="Poppins"/>
              </a:rPr>
              <a:t>Enrollment in Library Science was down 58.9% in 2022-2023 compared to five years ago in 2018-2019. Library Science enrollment was at a five-year high in 2018-2019 with 168 enrollments and a five-year low of 65 enrollments in 2020-2021. </a:t>
            </a:r>
          </a:p>
          <a:p>
            <a:pPr>
              <a:lnSpc>
                <a:spcPts val="3359"/>
              </a:lnSpc>
            </a:pPr>
          </a:p>
          <a:p>
            <a:pPr>
              <a:lnSpc>
                <a:spcPts val="3359"/>
              </a:lnSpc>
            </a:pPr>
            <a:r>
              <a:rPr lang="en-US" sz="2400">
                <a:solidFill>
                  <a:srgbClr val="000000"/>
                </a:solidFill>
                <a:latin typeface="Poppins"/>
              </a:rPr>
              <a:t>Since the 2019 uncoupling from ESL 400 due to enrollment and registration concerns, LIBR 100’s enrollment and number of sections has dropped. </a:t>
            </a:r>
          </a:p>
          <a:p>
            <a:pPr>
              <a:lnSpc>
                <a:spcPts val="3359"/>
              </a:lnSpc>
            </a:pPr>
          </a:p>
          <a:p>
            <a:pPr>
              <a:lnSpc>
                <a:spcPts val="3359"/>
              </a:lnSpc>
            </a:pPr>
            <a:r>
              <a:rPr lang="en-US" sz="2400">
                <a:solidFill>
                  <a:srgbClr val="000000"/>
                </a:solidFill>
                <a:latin typeface="Poppins"/>
              </a:rPr>
              <a:t>We have also moved to all online, asynchronous, courses and made LIBR 100 a late start class. This gives the Librarians more time to market and recruit students to LIBR 100 through class visits, email outreach to other faculty, etc.</a:t>
            </a:r>
          </a:p>
          <a:p>
            <a:pPr>
              <a:lnSpc>
                <a:spcPts val="335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9863" y="307744"/>
            <a:ext cx="10838368" cy="1903095"/>
          </a:xfrm>
          <a:prstGeom prst="rect">
            <a:avLst/>
          </a:prstGeom>
        </p:spPr>
        <p:txBody>
          <a:bodyPr anchor="t" rtlCol="false" tIns="0" lIns="0" bIns="0" rIns="0">
            <a:spAutoFit/>
          </a:bodyPr>
          <a:lstStyle/>
          <a:p>
            <a:pPr>
              <a:lnSpc>
                <a:spcPts val="7260"/>
              </a:lnSpc>
            </a:pPr>
            <a:r>
              <a:rPr lang="en-US" sz="6600" spc="-66">
                <a:solidFill>
                  <a:srgbClr val="8C9B33"/>
                </a:solidFill>
                <a:latin typeface="Poppins Semi-Bold"/>
              </a:rPr>
              <a:t>LIBR 100: ONLINE SUCCESS RATE</a:t>
            </a:r>
          </a:p>
        </p:txBody>
      </p:sp>
      <p:grpSp>
        <p:nvGrpSpPr>
          <p:cNvPr name="Group 3" id="3"/>
          <p:cNvGrpSpPr/>
          <p:nvPr/>
        </p:nvGrpSpPr>
        <p:grpSpPr>
          <a:xfrm rot="0">
            <a:off x="16998445" y="-495913"/>
            <a:ext cx="1289555" cy="6304968"/>
            <a:chOff x="0" y="0"/>
            <a:chExt cx="339636" cy="1660568"/>
          </a:xfrm>
        </p:grpSpPr>
        <p:sp>
          <p:nvSpPr>
            <p:cNvPr name="Freeform 4" id="4"/>
            <p:cNvSpPr/>
            <p:nvPr/>
          </p:nvSpPr>
          <p:spPr>
            <a:xfrm flipH="false" flipV="false" rot="0">
              <a:off x="0" y="0"/>
              <a:ext cx="339636" cy="1660568"/>
            </a:xfrm>
            <a:custGeom>
              <a:avLst/>
              <a:gdLst/>
              <a:ahLst/>
              <a:cxnLst/>
              <a:rect r="r" b="b" t="t" l="l"/>
              <a:pathLst>
                <a:path h="1660568" w="339636">
                  <a:moveTo>
                    <a:pt x="0" y="0"/>
                  </a:moveTo>
                  <a:lnTo>
                    <a:pt x="339636" y="0"/>
                  </a:lnTo>
                  <a:lnTo>
                    <a:pt x="339636" y="1660568"/>
                  </a:lnTo>
                  <a:lnTo>
                    <a:pt x="0" y="1660568"/>
                  </a:lnTo>
                  <a:close/>
                </a:path>
              </a:pathLst>
            </a:custGeom>
            <a:solidFill>
              <a:srgbClr val="8C9B33"/>
            </a:solidFill>
          </p:spPr>
        </p:sp>
        <p:sp>
          <p:nvSpPr>
            <p:cNvPr name="TextBox 5" id="5"/>
            <p:cNvSpPr txBox="true"/>
            <p:nvPr/>
          </p:nvSpPr>
          <p:spPr>
            <a:xfrm>
              <a:off x="0" y="-38100"/>
              <a:ext cx="339636" cy="169866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05309" y="9970511"/>
            <a:ext cx="7443412" cy="514787"/>
            <a:chOff x="0" y="0"/>
            <a:chExt cx="1960405" cy="135582"/>
          </a:xfrm>
        </p:grpSpPr>
        <p:sp>
          <p:nvSpPr>
            <p:cNvPr name="Freeform 7" id="7"/>
            <p:cNvSpPr/>
            <p:nvPr/>
          </p:nvSpPr>
          <p:spPr>
            <a:xfrm flipH="false" flipV="false" rot="0">
              <a:off x="0" y="0"/>
              <a:ext cx="1960405" cy="135582"/>
            </a:xfrm>
            <a:custGeom>
              <a:avLst/>
              <a:gdLst/>
              <a:ahLst/>
              <a:cxnLst/>
              <a:rect r="r" b="b" t="t" l="l"/>
              <a:pathLst>
                <a:path h="135582" w="1960405">
                  <a:moveTo>
                    <a:pt x="0" y="0"/>
                  </a:moveTo>
                  <a:lnTo>
                    <a:pt x="1960405" y="0"/>
                  </a:lnTo>
                  <a:lnTo>
                    <a:pt x="1960405" y="135582"/>
                  </a:lnTo>
                  <a:lnTo>
                    <a:pt x="0" y="135582"/>
                  </a:lnTo>
                  <a:close/>
                </a:path>
              </a:pathLst>
            </a:custGeom>
            <a:solidFill>
              <a:srgbClr val="C8D590"/>
            </a:solidFill>
          </p:spPr>
        </p:sp>
        <p:sp>
          <p:nvSpPr>
            <p:cNvPr name="TextBox 8" id="8"/>
            <p:cNvSpPr txBox="true"/>
            <p:nvPr/>
          </p:nvSpPr>
          <p:spPr>
            <a:xfrm>
              <a:off x="0" y="-38100"/>
              <a:ext cx="1960405" cy="173682"/>
            </a:xfrm>
            <a:prstGeom prst="rect">
              <a:avLst/>
            </a:prstGeom>
          </p:spPr>
          <p:txBody>
            <a:bodyPr anchor="ctr" rtlCol="false" tIns="50800" lIns="50800" bIns="50800" rIns="50800"/>
            <a:lstStyle/>
            <a:p>
              <a:pPr algn="ctr">
                <a:lnSpc>
                  <a:spcPts val="2659"/>
                </a:lnSpc>
              </a:pPr>
            </a:p>
          </p:txBody>
        </p:sp>
      </p:grpSp>
      <p:pic>
        <p:nvPicPr>
          <p:cNvPr name="Picture 9" id="9"/>
          <p:cNvPicPr>
            <a:picLocks noChangeAspect="true"/>
          </p:cNvPicPr>
          <p:nvPr/>
        </p:nvPicPr>
        <p:blipFill>
          <a:blip r:embed="rId2"/>
          <a:stretch>
            <a:fillRect/>
          </a:stretch>
        </p:blipFill>
        <p:spPr>
          <a:xfrm rot="0">
            <a:off x="7689145" y="781838"/>
            <a:ext cx="8363650" cy="8723323"/>
          </a:xfrm>
          <a:prstGeom prst="rect">
            <a:avLst/>
          </a:prstGeom>
        </p:spPr>
      </p:pic>
      <p:sp>
        <p:nvSpPr>
          <p:cNvPr name="TextBox 10" id="10"/>
          <p:cNvSpPr txBox="true"/>
          <p:nvPr/>
        </p:nvSpPr>
        <p:spPr>
          <a:xfrm rot="0">
            <a:off x="439863" y="2218741"/>
            <a:ext cx="6821809" cy="7751770"/>
          </a:xfrm>
          <a:prstGeom prst="rect">
            <a:avLst/>
          </a:prstGeom>
        </p:spPr>
        <p:txBody>
          <a:bodyPr anchor="t" rtlCol="false" tIns="0" lIns="0" bIns="0" rIns="0">
            <a:spAutoFit/>
          </a:bodyPr>
          <a:lstStyle/>
          <a:p>
            <a:pPr>
              <a:lnSpc>
                <a:spcPts val="3103"/>
              </a:lnSpc>
            </a:pPr>
            <a:r>
              <a:rPr lang="en-US" sz="2216">
                <a:solidFill>
                  <a:srgbClr val="000000"/>
                </a:solidFill>
                <a:latin typeface="Poppins"/>
              </a:rPr>
              <a:t>Our success rate for our online courses is higher than for our in-person courses. LIBR 100 classes have been primarily offered online for the last five academic years. </a:t>
            </a:r>
          </a:p>
          <a:p>
            <a:pPr>
              <a:lnSpc>
                <a:spcPts val="3103"/>
              </a:lnSpc>
            </a:pPr>
          </a:p>
          <a:p>
            <a:pPr>
              <a:lnSpc>
                <a:spcPts val="3103"/>
              </a:lnSpc>
            </a:pPr>
            <a:r>
              <a:rPr lang="en-US" sz="2216">
                <a:solidFill>
                  <a:srgbClr val="000000"/>
                </a:solidFill>
                <a:latin typeface="Poppins"/>
              </a:rPr>
              <a:t>When face-to-face sections were offered, the success rate was slightly higher than online success. However, the most recent success rates in online Library Science sections surpassed the face-to-face success rates by five or more percentage points. </a:t>
            </a:r>
          </a:p>
          <a:p>
            <a:pPr>
              <a:lnSpc>
                <a:spcPts val="3103"/>
              </a:lnSpc>
            </a:pPr>
          </a:p>
          <a:p>
            <a:pPr>
              <a:lnSpc>
                <a:spcPts val="3103"/>
              </a:lnSpc>
            </a:pPr>
            <a:r>
              <a:rPr lang="en-US" sz="2216">
                <a:solidFill>
                  <a:srgbClr val="000000"/>
                </a:solidFill>
                <a:latin typeface="Poppins"/>
              </a:rPr>
              <a:t>This could be because students don’t miss classes in an asynchronous online course and are able to make up work from previous weeks. </a:t>
            </a:r>
          </a:p>
          <a:p>
            <a:pPr>
              <a:lnSpc>
                <a:spcPts val="3103"/>
              </a:lnSpc>
            </a:pPr>
            <a:r>
              <a:rPr lang="en-US" sz="2216">
                <a:solidFill>
                  <a:srgbClr val="000000"/>
                </a:solidFill>
                <a:latin typeface="Poppins"/>
              </a:rPr>
              <a:t>Since we have moved to all online courses, we will continue to work with students and student support programs to ensure our students' success. </a:t>
            </a:r>
          </a:p>
          <a:p>
            <a:pPr>
              <a:lnSpc>
                <a:spcPts val="3103"/>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998445" y="-495913"/>
            <a:ext cx="1289555" cy="6304968"/>
            <a:chOff x="0" y="0"/>
            <a:chExt cx="339636" cy="1660568"/>
          </a:xfrm>
        </p:grpSpPr>
        <p:sp>
          <p:nvSpPr>
            <p:cNvPr name="Freeform 3" id="3"/>
            <p:cNvSpPr/>
            <p:nvPr/>
          </p:nvSpPr>
          <p:spPr>
            <a:xfrm flipH="false" flipV="false" rot="0">
              <a:off x="0" y="0"/>
              <a:ext cx="339636" cy="1660568"/>
            </a:xfrm>
            <a:custGeom>
              <a:avLst/>
              <a:gdLst/>
              <a:ahLst/>
              <a:cxnLst/>
              <a:rect r="r" b="b" t="t" l="l"/>
              <a:pathLst>
                <a:path h="1660568" w="339636">
                  <a:moveTo>
                    <a:pt x="0" y="0"/>
                  </a:moveTo>
                  <a:lnTo>
                    <a:pt x="339636" y="0"/>
                  </a:lnTo>
                  <a:lnTo>
                    <a:pt x="339636" y="1660568"/>
                  </a:lnTo>
                  <a:lnTo>
                    <a:pt x="0" y="1660568"/>
                  </a:lnTo>
                  <a:close/>
                </a:path>
              </a:pathLst>
            </a:custGeom>
            <a:solidFill>
              <a:srgbClr val="8C9B33"/>
            </a:solidFill>
          </p:spPr>
        </p:sp>
        <p:sp>
          <p:nvSpPr>
            <p:cNvPr name="TextBox 4" id="4"/>
            <p:cNvSpPr txBox="true"/>
            <p:nvPr/>
          </p:nvSpPr>
          <p:spPr>
            <a:xfrm>
              <a:off x="0" y="-38100"/>
              <a:ext cx="339636" cy="16986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05309" y="9970511"/>
            <a:ext cx="7443412" cy="514787"/>
            <a:chOff x="0" y="0"/>
            <a:chExt cx="1960405" cy="135582"/>
          </a:xfrm>
        </p:grpSpPr>
        <p:sp>
          <p:nvSpPr>
            <p:cNvPr name="Freeform 6" id="6"/>
            <p:cNvSpPr/>
            <p:nvPr/>
          </p:nvSpPr>
          <p:spPr>
            <a:xfrm flipH="false" flipV="false" rot="0">
              <a:off x="0" y="0"/>
              <a:ext cx="1960405" cy="135582"/>
            </a:xfrm>
            <a:custGeom>
              <a:avLst/>
              <a:gdLst/>
              <a:ahLst/>
              <a:cxnLst/>
              <a:rect r="r" b="b" t="t" l="l"/>
              <a:pathLst>
                <a:path h="135582" w="1960405">
                  <a:moveTo>
                    <a:pt x="0" y="0"/>
                  </a:moveTo>
                  <a:lnTo>
                    <a:pt x="1960405" y="0"/>
                  </a:lnTo>
                  <a:lnTo>
                    <a:pt x="1960405" y="135582"/>
                  </a:lnTo>
                  <a:lnTo>
                    <a:pt x="0" y="135582"/>
                  </a:lnTo>
                  <a:close/>
                </a:path>
              </a:pathLst>
            </a:custGeom>
            <a:solidFill>
              <a:srgbClr val="C8D590"/>
            </a:solidFill>
          </p:spPr>
        </p:sp>
        <p:sp>
          <p:nvSpPr>
            <p:cNvPr name="TextBox 7" id="7"/>
            <p:cNvSpPr txBox="true"/>
            <p:nvPr/>
          </p:nvSpPr>
          <p:spPr>
            <a:xfrm>
              <a:off x="0" y="-38100"/>
              <a:ext cx="1960405" cy="173682"/>
            </a:xfrm>
            <a:prstGeom prst="rect">
              <a:avLst/>
            </a:prstGeom>
          </p:spPr>
          <p:txBody>
            <a:bodyPr anchor="ctr" rtlCol="false" tIns="50800" lIns="50800" bIns="50800" rIns="50800"/>
            <a:lstStyle/>
            <a:p>
              <a:pPr algn="ctr">
                <a:lnSpc>
                  <a:spcPts val="2659"/>
                </a:lnSpc>
              </a:pPr>
            </a:p>
          </p:txBody>
        </p:sp>
      </p:grpSp>
      <p:pic>
        <p:nvPicPr>
          <p:cNvPr name="Picture 8" id="8"/>
          <p:cNvPicPr>
            <a:picLocks noChangeAspect="true"/>
          </p:cNvPicPr>
          <p:nvPr/>
        </p:nvPicPr>
        <p:blipFill>
          <a:blip r:embed="rId2"/>
          <a:stretch>
            <a:fillRect/>
          </a:stretch>
        </p:blipFill>
        <p:spPr>
          <a:xfrm rot="0">
            <a:off x="2945658" y="1815838"/>
            <a:ext cx="10088790" cy="8767534"/>
          </a:xfrm>
          <a:prstGeom prst="rect">
            <a:avLst/>
          </a:prstGeom>
        </p:spPr>
      </p:pic>
      <p:sp>
        <p:nvSpPr>
          <p:cNvPr name="TextBox 9" id="9"/>
          <p:cNvSpPr txBox="true"/>
          <p:nvPr/>
        </p:nvSpPr>
        <p:spPr>
          <a:xfrm rot="0">
            <a:off x="439863" y="307744"/>
            <a:ext cx="14912445" cy="988695"/>
          </a:xfrm>
          <a:prstGeom prst="rect">
            <a:avLst/>
          </a:prstGeom>
        </p:spPr>
        <p:txBody>
          <a:bodyPr anchor="t" rtlCol="false" tIns="0" lIns="0" bIns="0" rIns="0">
            <a:spAutoFit/>
          </a:bodyPr>
          <a:lstStyle/>
          <a:p>
            <a:pPr>
              <a:lnSpc>
                <a:spcPts val="7260"/>
              </a:lnSpc>
            </a:pPr>
            <a:r>
              <a:rPr lang="en-US" sz="6600" spc="-66">
                <a:solidFill>
                  <a:srgbClr val="8C9B33"/>
                </a:solidFill>
                <a:latin typeface="Poppins Semi-Bold"/>
              </a:rPr>
              <a:t>LIBR 100: RACE AND ETHNICITY</a:t>
            </a:r>
          </a:p>
        </p:txBody>
      </p:sp>
      <p:sp>
        <p:nvSpPr>
          <p:cNvPr name="TextBox 10" id="10"/>
          <p:cNvSpPr txBox="true"/>
          <p:nvPr/>
        </p:nvSpPr>
        <p:spPr>
          <a:xfrm rot="0">
            <a:off x="4973816" y="1659322"/>
            <a:ext cx="7100483" cy="634365"/>
          </a:xfrm>
          <a:prstGeom prst="rect">
            <a:avLst/>
          </a:prstGeom>
        </p:spPr>
        <p:txBody>
          <a:bodyPr anchor="t" rtlCol="false" tIns="0" lIns="0" bIns="0" rIns="0">
            <a:spAutoFit/>
          </a:bodyPr>
          <a:lstStyle/>
          <a:p>
            <a:pPr>
              <a:lnSpc>
                <a:spcPts val="4620"/>
              </a:lnSpc>
            </a:pPr>
            <a:r>
              <a:rPr lang="en-US" sz="4200" spc="-42">
                <a:solidFill>
                  <a:srgbClr val="000000"/>
                </a:solidFill>
                <a:latin typeface="Poppins Semi-Bold"/>
              </a:rPr>
              <a:t>HEADCOUNT 18/19 - 22/23</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6998445" y="-495913"/>
            <a:ext cx="1289555" cy="6304968"/>
            <a:chOff x="0" y="0"/>
            <a:chExt cx="339636" cy="1660568"/>
          </a:xfrm>
        </p:grpSpPr>
        <p:sp>
          <p:nvSpPr>
            <p:cNvPr name="Freeform 3" id="3"/>
            <p:cNvSpPr/>
            <p:nvPr/>
          </p:nvSpPr>
          <p:spPr>
            <a:xfrm flipH="false" flipV="false" rot="0">
              <a:off x="0" y="0"/>
              <a:ext cx="339636" cy="1660568"/>
            </a:xfrm>
            <a:custGeom>
              <a:avLst/>
              <a:gdLst/>
              <a:ahLst/>
              <a:cxnLst/>
              <a:rect r="r" b="b" t="t" l="l"/>
              <a:pathLst>
                <a:path h="1660568" w="339636">
                  <a:moveTo>
                    <a:pt x="0" y="0"/>
                  </a:moveTo>
                  <a:lnTo>
                    <a:pt x="339636" y="0"/>
                  </a:lnTo>
                  <a:lnTo>
                    <a:pt x="339636" y="1660568"/>
                  </a:lnTo>
                  <a:lnTo>
                    <a:pt x="0" y="1660568"/>
                  </a:lnTo>
                  <a:close/>
                </a:path>
              </a:pathLst>
            </a:custGeom>
            <a:solidFill>
              <a:srgbClr val="8C9B33"/>
            </a:solidFill>
          </p:spPr>
        </p:sp>
        <p:sp>
          <p:nvSpPr>
            <p:cNvPr name="TextBox 4" id="4"/>
            <p:cNvSpPr txBox="true"/>
            <p:nvPr/>
          </p:nvSpPr>
          <p:spPr>
            <a:xfrm>
              <a:off x="0" y="-38100"/>
              <a:ext cx="339636" cy="169866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05309" y="9970511"/>
            <a:ext cx="7443412" cy="514787"/>
            <a:chOff x="0" y="0"/>
            <a:chExt cx="1960405" cy="135582"/>
          </a:xfrm>
        </p:grpSpPr>
        <p:sp>
          <p:nvSpPr>
            <p:cNvPr name="Freeform 6" id="6"/>
            <p:cNvSpPr/>
            <p:nvPr/>
          </p:nvSpPr>
          <p:spPr>
            <a:xfrm flipH="false" flipV="false" rot="0">
              <a:off x="0" y="0"/>
              <a:ext cx="1960405" cy="135582"/>
            </a:xfrm>
            <a:custGeom>
              <a:avLst/>
              <a:gdLst/>
              <a:ahLst/>
              <a:cxnLst/>
              <a:rect r="r" b="b" t="t" l="l"/>
              <a:pathLst>
                <a:path h="135582" w="1960405">
                  <a:moveTo>
                    <a:pt x="0" y="0"/>
                  </a:moveTo>
                  <a:lnTo>
                    <a:pt x="1960405" y="0"/>
                  </a:lnTo>
                  <a:lnTo>
                    <a:pt x="1960405" y="135582"/>
                  </a:lnTo>
                  <a:lnTo>
                    <a:pt x="0" y="135582"/>
                  </a:lnTo>
                  <a:close/>
                </a:path>
              </a:pathLst>
            </a:custGeom>
            <a:solidFill>
              <a:srgbClr val="C8D590"/>
            </a:solidFill>
          </p:spPr>
        </p:sp>
        <p:sp>
          <p:nvSpPr>
            <p:cNvPr name="TextBox 7" id="7"/>
            <p:cNvSpPr txBox="true"/>
            <p:nvPr/>
          </p:nvSpPr>
          <p:spPr>
            <a:xfrm>
              <a:off x="0" y="-38100"/>
              <a:ext cx="1960405" cy="173682"/>
            </a:xfrm>
            <a:prstGeom prst="rect">
              <a:avLst/>
            </a:prstGeom>
          </p:spPr>
          <p:txBody>
            <a:bodyPr anchor="ctr" rtlCol="false" tIns="50800" lIns="50800" bIns="50800" rIns="50800"/>
            <a:lstStyle/>
            <a:p>
              <a:pPr algn="ctr">
                <a:lnSpc>
                  <a:spcPts val="2659"/>
                </a:lnSpc>
              </a:pPr>
            </a:p>
          </p:txBody>
        </p:sp>
      </p:grpSp>
      <p:graphicFrame>
        <p:nvGraphicFramePr>
          <p:cNvPr name="Table 8" id="8"/>
          <p:cNvGraphicFramePr>
            <a:graphicFrameLocks noGrp="true"/>
          </p:cNvGraphicFramePr>
          <p:nvPr/>
        </p:nvGraphicFramePr>
        <p:xfrm>
          <a:off x="536317" y="2285577"/>
          <a:ext cx="13047615" cy="3714793"/>
        </p:xfrm>
        <a:graphic>
          <a:graphicData uri="http://schemas.openxmlformats.org/drawingml/2006/table">
            <a:tbl>
              <a:tblPr/>
              <a:tblGrid>
                <a:gridCol w="1421921"/>
                <a:gridCol w="1421921"/>
                <a:gridCol w="1421921"/>
                <a:gridCol w="1421921"/>
                <a:gridCol w="1421921"/>
                <a:gridCol w="1421921"/>
                <a:gridCol w="1421921"/>
                <a:gridCol w="1421921"/>
                <a:gridCol w="1672249"/>
              </a:tblGrid>
              <a:tr h="1140408">
                <a:tc>
                  <a:txBody>
                    <a:bodyPr anchor="t" rtlCol="false"/>
                    <a:lstStyle/>
                    <a:p>
                      <a:pPr algn="ctr">
                        <a:lnSpc>
                          <a:spcPts val="2239"/>
                        </a:lnSpc>
                        <a:defRPr/>
                      </a:pP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solidFill>
                      <a:srgbClr val="FFEBCD"/>
                    </a:solidFill>
                  </a:tcPr>
                </a:tc>
                <a:tc>
                  <a:txBody>
                    <a:bodyPr anchor="t" rtlCol="false"/>
                    <a:lstStyle/>
                    <a:p>
                      <a:pPr algn="ctr">
                        <a:lnSpc>
                          <a:spcPts val="2239"/>
                        </a:lnSpc>
                        <a:defRPr/>
                      </a:pPr>
                      <a:r>
                        <a:rPr lang="en-US" sz="1599">
                          <a:solidFill>
                            <a:srgbClr val="000000"/>
                          </a:solidFill>
                          <a:latin typeface="Open Sans Bold"/>
                        </a:rPr>
                        <a:t>African American</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solidFill>
                      <a:srgbClr val="FFEBCD"/>
                    </a:solidFill>
                  </a:tcPr>
                </a:tc>
                <a:tc>
                  <a:txBody>
                    <a:bodyPr anchor="t" rtlCol="false"/>
                    <a:lstStyle/>
                    <a:p>
                      <a:pPr algn="ctr">
                        <a:lnSpc>
                          <a:spcPts val="2239"/>
                        </a:lnSpc>
                        <a:defRPr/>
                      </a:pPr>
                      <a:r>
                        <a:rPr lang="en-US" sz="1599">
                          <a:solidFill>
                            <a:srgbClr val="000000"/>
                          </a:solidFill>
                          <a:latin typeface="Open Sans Bold"/>
                        </a:rPr>
                        <a:t>Asian</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solidFill>
                      <a:srgbClr val="FFEBCD"/>
                    </a:solidFill>
                  </a:tcPr>
                </a:tc>
                <a:tc>
                  <a:txBody>
                    <a:bodyPr anchor="t" rtlCol="false"/>
                    <a:lstStyle/>
                    <a:p>
                      <a:pPr algn="ctr">
                        <a:lnSpc>
                          <a:spcPts val="2239"/>
                        </a:lnSpc>
                        <a:defRPr/>
                      </a:pPr>
                      <a:r>
                        <a:rPr lang="en-US" sz="1599">
                          <a:solidFill>
                            <a:srgbClr val="000000"/>
                          </a:solidFill>
                          <a:latin typeface="Open Sans Bold"/>
                        </a:rPr>
                        <a:t>Filipino</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solidFill>
                      <a:srgbClr val="FFEBCD"/>
                    </a:solidFill>
                  </a:tcPr>
                </a:tc>
                <a:tc>
                  <a:txBody>
                    <a:bodyPr anchor="t" rtlCol="false"/>
                    <a:lstStyle/>
                    <a:p>
                      <a:pPr algn="ctr">
                        <a:lnSpc>
                          <a:spcPts val="2239"/>
                        </a:lnSpc>
                        <a:defRPr/>
                      </a:pPr>
                      <a:r>
                        <a:rPr lang="en-US" sz="1599">
                          <a:solidFill>
                            <a:srgbClr val="000000"/>
                          </a:solidFill>
                          <a:latin typeface="Open Sans Bold"/>
                        </a:rPr>
                        <a:t>Hispanic</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solidFill>
                      <a:srgbClr val="FFEBCD"/>
                    </a:solidFill>
                  </a:tcPr>
                </a:tc>
                <a:tc>
                  <a:txBody>
                    <a:bodyPr anchor="t" rtlCol="false"/>
                    <a:lstStyle/>
                    <a:p>
                      <a:pPr algn="ctr">
                        <a:lnSpc>
                          <a:spcPts val="2239"/>
                        </a:lnSpc>
                        <a:defRPr/>
                      </a:pPr>
                      <a:r>
                        <a:rPr lang="en-US" sz="1599">
                          <a:solidFill>
                            <a:srgbClr val="000000"/>
                          </a:solidFill>
                          <a:latin typeface="Open Sans Bold"/>
                        </a:rPr>
                        <a:t>Pacific Islander</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solidFill>
                      <a:srgbClr val="FFEBCD"/>
                    </a:solidFill>
                  </a:tcPr>
                </a:tc>
                <a:tc>
                  <a:txBody>
                    <a:bodyPr anchor="t" rtlCol="false"/>
                    <a:lstStyle/>
                    <a:p>
                      <a:pPr algn="ctr">
                        <a:lnSpc>
                          <a:spcPts val="2239"/>
                        </a:lnSpc>
                        <a:defRPr/>
                      </a:pPr>
                      <a:r>
                        <a:rPr lang="en-US" sz="1599">
                          <a:solidFill>
                            <a:srgbClr val="000000"/>
                          </a:solidFill>
                          <a:latin typeface="Open Sans Bold"/>
                        </a:rPr>
                        <a:t>White</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solidFill>
                      <a:srgbClr val="FFEBCD"/>
                    </a:solidFill>
                  </a:tcPr>
                </a:tc>
                <a:tc>
                  <a:txBody>
                    <a:bodyPr anchor="t" rtlCol="false"/>
                    <a:lstStyle/>
                    <a:p>
                      <a:pPr algn="ctr">
                        <a:lnSpc>
                          <a:spcPts val="2239"/>
                        </a:lnSpc>
                        <a:defRPr/>
                      </a:pPr>
                      <a:r>
                        <a:rPr lang="en-US" sz="1599">
                          <a:solidFill>
                            <a:srgbClr val="000000"/>
                          </a:solidFill>
                          <a:latin typeface="Open Sans Bold"/>
                        </a:rPr>
                        <a:t>Multi Race</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solidFill>
                      <a:srgbClr val="FFEBCD"/>
                    </a:solidFill>
                  </a:tcPr>
                </a:tc>
                <a:tc>
                  <a:txBody>
                    <a:bodyPr anchor="t" rtlCol="false"/>
                    <a:lstStyle/>
                    <a:p>
                      <a:pPr algn="ctr">
                        <a:lnSpc>
                          <a:spcPts val="2239"/>
                        </a:lnSpc>
                        <a:defRPr/>
                      </a:pPr>
                      <a:r>
                        <a:rPr lang="en-US" sz="1599">
                          <a:solidFill>
                            <a:srgbClr val="000000"/>
                          </a:solidFill>
                          <a:latin typeface="Open Sans Bold"/>
                        </a:rPr>
                        <a:t>Unreported</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solidFill>
                      <a:srgbClr val="FFEBCD"/>
                    </a:solidFill>
                  </a:tcPr>
                </a:tc>
              </a:tr>
              <a:tr h="1433978">
                <a:tc>
                  <a:txBody>
                    <a:bodyPr anchor="t" rtlCol="false"/>
                    <a:lstStyle/>
                    <a:p>
                      <a:pPr algn="ctr">
                        <a:lnSpc>
                          <a:spcPts val="2239"/>
                        </a:lnSpc>
                        <a:defRPr/>
                      </a:pPr>
                      <a:r>
                        <a:rPr lang="en-US" sz="1599">
                          <a:solidFill>
                            <a:srgbClr val="000000"/>
                          </a:solidFill>
                          <a:latin typeface="Open Sans Bold"/>
                        </a:rPr>
                        <a:t>LIBR 100</a:t>
                      </a:r>
                      <a:endParaRPr lang="en-US" sz="1100"/>
                    </a:p>
                    <a:p>
                      <a:pPr algn="ctr">
                        <a:lnSpc>
                          <a:spcPts val="2239"/>
                        </a:lnSpc>
                      </a:pPr>
                      <a:r>
                        <a:rPr lang="en-US" sz="1599">
                          <a:solidFill>
                            <a:srgbClr val="000000"/>
                          </a:solidFill>
                          <a:latin typeface="Open Sans Bold"/>
                        </a:rPr>
                        <a:t>(18/19-22/23)</a:t>
                      </a:r>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88%</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85%</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43%</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74%</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80%</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78%</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92%</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82%</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r>
              <a:tr h="1140408">
                <a:tc>
                  <a:txBody>
                    <a:bodyPr anchor="t" rtlCol="false"/>
                    <a:lstStyle/>
                    <a:p>
                      <a:pPr algn="ctr">
                        <a:lnSpc>
                          <a:spcPts val="2239"/>
                        </a:lnSpc>
                        <a:defRPr/>
                      </a:pPr>
                      <a:r>
                        <a:rPr lang="en-US" sz="1599">
                          <a:solidFill>
                            <a:srgbClr val="000000"/>
                          </a:solidFill>
                          <a:latin typeface="Open Sans Bold"/>
                        </a:rPr>
                        <a:t>College</a:t>
                      </a:r>
                      <a:endParaRPr lang="en-US" sz="1100"/>
                    </a:p>
                    <a:p>
                      <a:pPr algn="ctr">
                        <a:lnSpc>
                          <a:spcPts val="2239"/>
                        </a:lnSpc>
                      </a:pPr>
                      <a:r>
                        <a:rPr lang="en-US" sz="1599">
                          <a:solidFill>
                            <a:srgbClr val="000000"/>
                          </a:solidFill>
                          <a:latin typeface="Open Sans Bold"/>
                        </a:rPr>
                        <a:t>(22/23)</a:t>
                      </a:r>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64.8%</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83.7%</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71.9%</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64.6%</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59.1%</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78.5%</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74.3%</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Open Sans"/>
                        </a:rPr>
                        <a:t>70.6%</a:t>
                      </a:r>
                      <a:endParaRPr lang="en-US" sz="1100"/>
                    </a:p>
                  </a:txBody>
                  <a:tcPr marL="190500" marR="190500" marT="190500" marB="190500" anchor="ctr">
                    <a:lnL cmpd="sng" algn="ctr" cap="flat" w="38100">
                      <a:solidFill>
                        <a:srgbClr val="FFD699"/>
                      </a:solidFill>
                      <a:prstDash val="solid"/>
                      <a:round/>
                      <a:headEnd type="none" w="med" len="med"/>
                      <a:tailEnd type="none" w="med" len="med"/>
                    </a:lnL>
                    <a:lnR cmpd="sng" algn="ctr" cap="flat" w="38100">
                      <a:solidFill>
                        <a:srgbClr val="FFD699"/>
                      </a:solidFill>
                      <a:prstDash val="solid"/>
                      <a:round/>
                      <a:headEnd type="none" w="med" len="med"/>
                      <a:tailEnd type="none" w="med" len="med"/>
                    </a:lnR>
                    <a:lnT cmpd="sng" algn="ctr" cap="flat" w="38100">
                      <a:solidFill>
                        <a:srgbClr val="FFD699"/>
                      </a:solidFill>
                      <a:prstDash val="solid"/>
                      <a:round/>
                      <a:headEnd type="none" w="med" len="med"/>
                      <a:tailEnd type="none" w="med" len="med"/>
                    </a:lnT>
                    <a:lnB cmpd="sng" algn="ctr" cap="flat" w="38100">
                      <a:solidFill>
                        <a:srgbClr val="FFD699"/>
                      </a:solidFill>
                      <a:prstDash val="solid"/>
                      <a:round/>
                      <a:headEnd type="none" w="med" len="med"/>
                      <a:tailEnd type="none" w="med" len="med"/>
                    </a:lnB>
                  </a:tcPr>
                </a:tc>
              </a:tr>
            </a:tbl>
          </a:graphicData>
        </a:graphic>
      </p:graphicFrame>
      <p:sp>
        <p:nvSpPr>
          <p:cNvPr name="TextBox 9" id="9"/>
          <p:cNvSpPr txBox="true"/>
          <p:nvPr/>
        </p:nvSpPr>
        <p:spPr>
          <a:xfrm rot="0">
            <a:off x="439863" y="307744"/>
            <a:ext cx="14912445" cy="988695"/>
          </a:xfrm>
          <a:prstGeom prst="rect">
            <a:avLst/>
          </a:prstGeom>
        </p:spPr>
        <p:txBody>
          <a:bodyPr anchor="t" rtlCol="false" tIns="0" lIns="0" bIns="0" rIns="0">
            <a:spAutoFit/>
          </a:bodyPr>
          <a:lstStyle/>
          <a:p>
            <a:pPr>
              <a:lnSpc>
                <a:spcPts val="7260"/>
              </a:lnSpc>
            </a:pPr>
            <a:r>
              <a:rPr lang="en-US" sz="6600" spc="-66">
                <a:solidFill>
                  <a:srgbClr val="8C9B33"/>
                </a:solidFill>
                <a:latin typeface="Poppins Semi-Bold"/>
              </a:rPr>
              <a:t>LIBR 100: RACE AND ETHNICITY</a:t>
            </a:r>
          </a:p>
        </p:txBody>
      </p:sp>
      <p:sp>
        <p:nvSpPr>
          <p:cNvPr name="TextBox 10" id="10"/>
          <p:cNvSpPr txBox="true"/>
          <p:nvPr/>
        </p:nvSpPr>
        <p:spPr>
          <a:xfrm rot="0">
            <a:off x="439863" y="1559217"/>
            <a:ext cx="4664463" cy="634365"/>
          </a:xfrm>
          <a:prstGeom prst="rect">
            <a:avLst/>
          </a:prstGeom>
        </p:spPr>
        <p:txBody>
          <a:bodyPr anchor="t" rtlCol="false" tIns="0" lIns="0" bIns="0" rIns="0">
            <a:spAutoFit/>
          </a:bodyPr>
          <a:lstStyle/>
          <a:p>
            <a:pPr>
              <a:lnSpc>
                <a:spcPts val="4620"/>
              </a:lnSpc>
            </a:pPr>
            <a:r>
              <a:rPr lang="en-US" sz="4200" spc="-42">
                <a:solidFill>
                  <a:srgbClr val="8C9B33"/>
                </a:solidFill>
                <a:latin typeface="Poppins Semi-Bold"/>
              </a:rPr>
              <a:t>SUCCESS RATE</a:t>
            </a:r>
          </a:p>
        </p:txBody>
      </p:sp>
      <p:sp>
        <p:nvSpPr>
          <p:cNvPr name="TextBox 11" id="11"/>
          <p:cNvSpPr txBox="true"/>
          <p:nvPr/>
        </p:nvSpPr>
        <p:spPr>
          <a:xfrm rot="0">
            <a:off x="439863" y="6389391"/>
            <a:ext cx="15318041" cy="3342920"/>
          </a:xfrm>
          <a:prstGeom prst="rect">
            <a:avLst/>
          </a:prstGeom>
        </p:spPr>
        <p:txBody>
          <a:bodyPr anchor="t" rtlCol="false" tIns="0" lIns="0" bIns="0" rIns="0">
            <a:spAutoFit/>
          </a:bodyPr>
          <a:lstStyle/>
          <a:p>
            <a:pPr>
              <a:lnSpc>
                <a:spcPts val="2644"/>
              </a:lnSpc>
            </a:pPr>
            <a:r>
              <a:rPr lang="en-US" sz="1888">
                <a:solidFill>
                  <a:srgbClr val="000000"/>
                </a:solidFill>
                <a:latin typeface="Poppins"/>
              </a:rPr>
              <a:t>The success rate for Filipino students was very low, 43%. While we only had 7 Filipino students in the last five years enrolled in LIBR 100, this is still a concerning success gap. Looking for professional development around Filipino students might help the Librarians address this gap. We are also increasing our resources related to Filipino students, in Spring 2023 we purchased an online encyclopedia, The SAGE Encyclopedia of Filipina/x/o American Studies, we also purchased a handful physical books about Filipino Americans or written by Filipino Americans. Finally, Fall 2023 is the first year we’ve included a display on Filipino American History Month.   </a:t>
            </a:r>
          </a:p>
          <a:p>
            <a:pPr>
              <a:lnSpc>
                <a:spcPts val="2644"/>
              </a:lnSpc>
            </a:pPr>
            <a:r>
              <a:rPr lang="en-US" sz="1888">
                <a:solidFill>
                  <a:srgbClr val="000000"/>
                </a:solidFill>
                <a:latin typeface="Poppins"/>
              </a:rPr>
              <a:t> </a:t>
            </a:r>
          </a:p>
          <a:p>
            <a:pPr>
              <a:lnSpc>
                <a:spcPts val="2644"/>
              </a:lnSpc>
            </a:pPr>
            <a:r>
              <a:rPr lang="en-US" sz="1888">
                <a:solidFill>
                  <a:srgbClr val="000000"/>
                </a:solidFill>
                <a:latin typeface="Poppins"/>
              </a:rPr>
              <a:t>Similarly, Hispanic identifying students had the second lowest success rate at 74%. This is higher than the College average success rate for this population. In the long term, we’d like to explore adding a Spanish language section of LIBR 100. </a:t>
            </a:r>
          </a:p>
          <a:p>
            <a:pPr>
              <a:lnSpc>
                <a:spcPts val="2644"/>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DAF-NBcmnas</dc:identifier>
  <dcterms:modified xsi:type="dcterms:W3CDTF">2011-08-01T06:04:30Z</dcterms:modified>
  <cp:revision>1</cp:revision>
  <dc:title>IPC Presentation</dc:title>
</cp:coreProperties>
</file>