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6" r:id="rId5"/>
    <p:sldId id="278" r:id="rId6"/>
    <p:sldId id="261" r:id="rId7"/>
    <p:sldId id="279" r:id="rId8"/>
    <p:sldId id="264" r:id="rId9"/>
    <p:sldId id="295" r:id="rId10"/>
    <p:sldId id="258" r:id="rId11"/>
    <p:sldId id="293" r:id="rId12"/>
    <p:sldId id="285" r:id="rId13"/>
    <p:sldId id="294" r:id="rId14"/>
    <p:sldId id="283" r:id="rId15"/>
    <p:sldId id="281" r:id="rId16"/>
    <p:sldId id="28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1C370-6A3F-453A-8FAA-AC3595BB1D4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AE81F-7D9F-4CA5-84F8-D05839AC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www.comparably.com/salaries/salaries-for-certified-clinical-medical-assistant-in-san-francisco-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635443"/>
            <a:ext cx="7766936" cy="1646302"/>
          </a:xfrm>
        </p:spPr>
        <p:txBody>
          <a:bodyPr/>
          <a:lstStyle/>
          <a:p>
            <a:r>
              <a:rPr lang="en-US" sz="3600" dirty="0"/>
              <a:t>Medical Assisting </a:t>
            </a:r>
            <a:r>
              <a:rPr lang="en-US" sz="3600" dirty="0" smtClean="0"/>
              <a:t>Program</a:t>
            </a:r>
            <a:br>
              <a:rPr lang="en-US" sz="3600" dirty="0" smtClean="0"/>
            </a:br>
            <a:r>
              <a:rPr lang="en-US" sz="3600" dirty="0" smtClean="0"/>
              <a:t>Review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0535" y="3635197"/>
            <a:ext cx="3704476" cy="1518694"/>
          </a:xfrm>
        </p:spPr>
        <p:txBody>
          <a:bodyPr>
            <a:normAutofit fontScale="55000" lnSpcReduction="20000"/>
          </a:bodyPr>
          <a:lstStyle/>
          <a:p>
            <a:endParaRPr lang="en-US" sz="2000" b="1" dirty="0" smtClean="0">
              <a:latin typeface="+mj-lt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latin typeface="+mj-lt"/>
                <a:cs typeface="Calibri" panose="020F0502020204030204" pitchFamily="34" charset="0"/>
              </a:rPr>
              <a:t>March 2024</a:t>
            </a:r>
          </a:p>
          <a:p>
            <a:r>
              <a:rPr lang="en-US" sz="3000" b="1" dirty="0">
                <a:latin typeface="+mj-lt"/>
                <a:cs typeface="Calibri" panose="020F0502020204030204" pitchFamily="34" charset="0"/>
              </a:rPr>
              <a:t>Dr. Ritu Malhotra </a:t>
            </a:r>
          </a:p>
          <a:p>
            <a:r>
              <a:rPr lang="en-US" sz="3000" b="1" dirty="0">
                <a:latin typeface="+mj-lt"/>
                <a:cs typeface="Calibri" panose="020F0502020204030204" pitchFamily="34" charset="0"/>
              </a:rPr>
              <a:t>Faculty and Program coordinator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9DBB2-6311-461A-8BB6-3B89C2E07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13" y="177959"/>
            <a:ext cx="3895976" cy="1749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38E5F-D4FA-4926-AB53-5A8B6DE35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63" y="2975215"/>
            <a:ext cx="2541445" cy="232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To Aid Further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056" y="1790298"/>
            <a:ext cx="4257962" cy="401013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 smtClean="0"/>
              <a:t>To increase enrollment and student support -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/>
              <a:t>Latest equipment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Curriculum expansion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/>
              <a:t>New </a:t>
            </a:r>
            <a:r>
              <a:rPr lang="en-US" sz="1400" dirty="0"/>
              <a:t>hires( faculty and assistants</a:t>
            </a:r>
            <a:r>
              <a:rPr lang="en-US" sz="1400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Technology Integration and additional </a:t>
            </a:r>
            <a:r>
              <a:rPr lang="en-US" sz="1400" dirty="0" smtClean="0"/>
              <a:t>software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/>
              <a:t>Increased professional development opportunities 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Student Support Services (tutoring, mentoring, and career counseling) </a:t>
            </a:r>
          </a:p>
          <a:p>
            <a:pPr marL="342900" lvl="1" indent="-342900"/>
            <a:r>
              <a:rPr lang="en-US" dirty="0"/>
              <a:t>Marketing and </a:t>
            </a:r>
            <a:r>
              <a:rPr lang="en-US" dirty="0" smtClean="0"/>
              <a:t>outreach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F42B3-035F-4E03-A1F3-7EF0FFEDD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31" y="4149309"/>
            <a:ext cx="1647825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64" y="1550153"/>
            <a:ext cx="2724728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25C1-B9AE-44E1-B289-0DF4B841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890" y="665986"/>
            <a:ext cx="4904509" cy="1239520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To aid Further success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B9F53-6EA1-4EB6-94A6-8818E3F5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068" y="1905506"/>
            <a:ext cx="4726485" cy="4135855"/>
          </a:xfrm>
        </p:spPr>
        <p:txBody>
          <a:bodyPr anchor="t">
            <a:noAutofit/>
          </a:bodyPr>
          <a:lstStyle/>
          <a:p>
            <a:pPr marL="342900" lvl="1" indent="-342900"/>
            <a:r>
              <a:rPr lang="en-US" dirty="0" smtClean="0"/>
              <a:t>Immediate support –</a:t>
            </a:r>
            <a:endParaRPr lang="en-US" dirty="0"/>
          </a:p>
          <a:p>
            <a:pPr marL="685800" lvl="2">
              <a:buFont typeface="Wingdings" panose="05000000000000000000" pitchFamily="2" charset="2"/>
              <a:buChar char="q"/>
            </a:pPr>
            <a:r>
              <a:rPr lang="en-US" dirty="0" smtClean="0"/>
              <a:t>Course scheduling </a:t>
            </a:r>
          </a:p>
          <a:p>
            <a:pPr marL="1200150" lvl="3" indent="-285750">
              <a:buFont typeface="Wingdings" panose="05000000000000000000" pitchFamily="2" charset="2"/>
              <a:buChar char="v"/>
            </a:pPr>
            <a:r>
              <a:rPr lang="en-US" dirty="0" smtClean="0"/>
              <a:t>Increased </a:t>
            </a:r>
            <a:r>
              <a:rPr lang="en-US" dirty="0" smtClean="0"/>
              <a:t>flexibility to </a:t>
            </a:r>
            <a:r>
              <a:rPr lang="en-US" dirty="0"/>
              <a:t>include evening and weekend classes</a:t>
            </a:r>
          </a:p>
          <a:p>
            <a:pPr marL="1200150" lvl="3" indent="-285750">
              <a:buFont typeface="Wingdings" panose="05000000000000000000" pitchFamily="2" charset="2"/>
              <a:buChar char="v"/>
            </a:pPr>
            <a:r>
              <a:rPr lang="en-US" dirty="0" smtClean="0"/>
              <a:t>Online </a:t>
            </a:r>
            <a:r>
              <a:rPr lang="en-US" dirty="0"/>
              <a:t>and Hybrid Courses: to address remote learning needs, </a:t>
            </a:r>
          </a:p>
          <a:p>
            <a:pPr marL="1200150" lvl="3" indent="-285750">
              <a:buFont typeface="Wingdings" panose="05000000000000000000" pitchFamily="2" charset="2"/>
              <a:buChar char="v"/>
            </a:pPr>
            <a:r>
              <a:rPr lang="en-US" dirty="0" smtClean="0"/>
              <a:t>Accelerated </a:t>
            </a:r>
            <a:r>
              <a:rPr lang="en-US" dirty="0"/>
              <a:t>Programs: shorter completion time</a:t>
            </a:r>
          </a:p>
          <a:p>
            <a:pPr marL="685800" lvl="2">
              <a:buFont typeface="Wingdings" panose="05000000000000000000" pitchFamily="2" charset="2"/>
              <a:buChar char="q"/>
            </a:pPr>
            <a:r>
              <a:rPr lang="en-US" dirty="0" smtClean="0"/>
              <a:t>Continued partnership and contracts with clerkship training sites.</a:t>
            </a:r>
            <a:endParaRPr lang="en-US" dirty="0"/>
          </a:p>
          <a:p>
            <a:pPr marL="685800" lvl="2">
              <a:buFont typeface="Wingdings" panose="05000000000000000000" pitchFamily="2" charset="2"/>
              <a:buChar char="q"/>
            </a:pPr>
            <a:r>
              <a:rPr lang="en-US" dirty="0" smtClean="0"/>
              <a:t>Additions </a:t>
            </a:r>
            <a:r>
              <a:rPr lang="en-US" dirty="0"/>
              <a:t>to program: Phlebotomy and EKG Technician </a:t>
            </a:r>
          </a:p>
          <a:p>
            <a:pPr marL="685800" lvl="2">
              <a:buFont typeface="Wingdings" panose="05000000000000000000" pitchFamily="2" charset="2"/>
              <a:buChar char="q"/>
            </a:pPr>
            <a:r>
              <a:rPr lang="en-US" dirty="0" smtClean="0"/>
              <a:t>Develop </a:t>
            </a:r>
            <a:r>
              <a:rPr lang="en-US" dirty="0"/>
              <a:t>bridge programs for adult school pathways </a:t>
            </a:r>
            <a:r>
              <a:rPr lang="en-US" dirty="0" smtClean="0"/>
              <a:t>for ESL students.</a:t>
            </a:r>
            <a:endParaRPr lang="en-US" dirty="0"/>
          </a:p>
          <a:p>
            <a:pPr marL="685800" lvl="2">
              <a:buFont typeface="Wingdings" panose="05000000000000000000" pitchFamily="2" charset="2"/>
              <a:buChar char="q"/>
            </a:pPr>
            <a:r>
              <a:rPr lang="en-US" dirty="0" smtClean="0"/>
              <a:t>Simulation lab and virtual learning devices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70ED3-F048-442E-B5AB-A9D003EB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915FD3-3AEC-4DCB-8133-A4652C367D8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EF42B3-035F-4E03-A1F3-7EF0FFEDD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29" y="4356689"/>
            <a:ext cx="1647825" cy="1495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64" y="1550153"/>
            <a:ext cx="2724728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1767-3D17-4155-82DE-559EE0BB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947" y="227709"/>
            <a:ext cx="9218115" cy="1047385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                          </a:t>
            </a:r>
            <a:r>
              <a:rPr lang="en-US" dirty="0" smtClean="0">
                <a:solidFill>
                  <a:srgbClr val="92D050"/>
                </a:solidFill>
              </a:rPr>
              <a:t>Simulation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Lab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F9221-F03B-4DAC-A1DD-B30FFC29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915FD3-3AEC-4DCB-8133-A4652C367D8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4" name="Picture 23" descr="A group of people in a room&#10;&#10;Description automatically generated">
            <a:extLst>
              <a:ext uri="{FF2B5EF4-FFF2-40B4-BE49-F238E27FC236}">
                <a16:creationId xmlns:a16="http://schemas.microsoft.com/office/drawing/2014/main" id="{5547B0B8-A4E6-4B93-AFAF-3FDDF886E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47" y="3968511"/>
            <a:ext cx="5293895" cy="225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852AF8-D27B-4257-B9F3-16F118B55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03" y="4475340"/>
            <a:ext cx="1647825" cy="1495425"/>
          </a:xfrm>
          <a:prstGeom prst="rect">
            <a:avLst/>
          </a:prstGeom>
        </p:spPr>
      </p:pic>
      <p:pic>
        <p:nvPicPr>
          <p:cNvPr id="28" name="Picture 27" descr="A group of people in a room&#10;&#10;Description automatically generated">
            <a:extLst>
              <a:ext uri="{FF2B5EF4-FFF2-40B4-BE49-F238E27FC236}">
                <a16:creationId xmlns:a16="http://schemas.microsoft.com/office/drawing/2014/main" id="{D7BB9924-F62E-4C43-BB17-7AB25E35F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08" y="1353800"/>
            <a:ext cx="3685508" cy="239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 descr="A picture containing person&#10;&#10;Description automatically generated">
            <a:extLst>
              <a:ext uri="{FF2B5EF4-FFF2-40B4-BE49-F238E27FC236}">
                <a16:creationId xmlns:a16="http://schemas.microsoft.com/office/drawing/2014/main" id="{2BE17FF7-EA98-4D24-9780-8043AC805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91" y="1501541"/>
            <a:ext cx="3267145" cy="2030931"/>
          </a:xfrm>
        </p:spPr>
      </p:pic>
    </p:spTree>
    <p:extLst>
      <p:ext uri="{BB962C8B-B14F-4D97-AF65-F5344CB8AC3E}">
        <p14:creationId xmlns:p14="http://schemas.microsoft.com/office/powerpoint/2010/main" val="32754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AF21-FBE6-4EF1-9581-A23907EA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1607127"/>
            <a:ext cx="8072582" cy="1108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B14E0-2336-442D-8F85-ACB8435F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915FD3-3AEC-4DCB-8133-A4652C367D81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Image result for Thank you any questions">
            <a:extLst>
              <a:ext uri="{FF2B5EF4-FFF2-40B4-BE49-F238E27FC236}">
                <a16:creationId xmlns:a16="http://schemas.microsoft.com/office/drawing/2014/main" id="{71C48AB7-BF3D-4186-AD0A-80F45AEA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74" y="1265382"/>
            <a:ext cx="2863272" cy="27247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D73131-157F-456D-A43D-CBBAE6B2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390" y="4094424"/>
            <a:ext cx="16478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FB68-3C6C-4911-A146-57BA5CA5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413" y="837399"/>
            <a:ext cx="2642250" cy="732783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1028" name="Picture 4" descr="Image result for agenda">
            <a:extLst>
              <a:ext uri="{FF2B5EF4-FFF2-40B4-BE49-F238E27FC236}">
                <a16:creationId xmlns:a16="http://schemas.microsoft.com/office/drawing/2014/main" id="{74C1F18A-E4FE-41EE-ADA8-96E556545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09" y="1717040"/>
            <a:ext cx="2859116" cy="35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3797-EC15-435D-826D-6833E5658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251" y="1570182"/>
            <a:ext cx="4311650" cy="453851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Overview of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 Job outlook + Demand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Value </a:t>
            </a:r>
            <a:r>
              <a:rPr lang="en-US" sz="1600" dirty="0">
                <a:solidFill>
                  <a:schemeClr val="tx1"/>
                </a:solidFill>
              </a:rPr>
              <a:t>of the </a:t>
            </a:r>
            <a:r>
              <a:rPr lang="en-US" sz="1600" dirty="0" smtClean="0">
                <a:solidFill>
                  <a:schemeClr val="tx1"/>
                </a:solidFill>
              </a:rPr>
              <a:t>program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Journey so far and continued Strategies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Enrollment </a:t>
            </a:r>
            <a:r>
              <a:rPr lang="en-US" sz="1600" dirty="0">
                <a:solidFill>
                  <a:schemeClr val="tx1"/>
                </a:solidFill>
              </a:rPr>
              <a:t>trends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Recruitment and continuation of  Clerkship </a:t>
            </a: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raining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community Partnership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 Aid further success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Questions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94B1F7-BEA2-4B97-BA57-80EA2DA0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6" y="4911062"/>
            <a:ext cx="1647825" cy="1495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64934-6B04-4DCD-B363-E73D726E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FD3-3AEC-4DCB-8133-A4652C367D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6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5871"/>
          </a:xfrm>
        </p:spPr>
        <p:txBody>
          <a:bodyPr>
            <a:noAutofit/>
          </a:bodyPr>
          <a:lstStyle/>
          <a:p>
            <a:r>
              <a:rPr lang="en-US" dirty="0" smtClean="0"/>
              <a:t>                Demand for Medical Assistants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582" y="1542472"/>
            <a:ext cx="2570628" cy="31773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Medical assistant graduates play </a:t>
            </a:r>
            <a:r>
              <a:rPr lang="en-US" sz="1600" b="1" dirty="0">
                <a:solidFill>
                  <a:schemeClr val="tx1"/>
                </a:solidFill>
              </a:rPr>
              <a:t>a </a:t>
            </a:r>
            <a:r>
              <a:rPr lang="en-US" sz="1600" b="1" dirty="0" smtClean="0">
                <a:solidFill>
                  <a:schemeClr val="tx1"/>
                </a:solidFill>
              </a:rPr>
              <a:t>crucial </a:t>
            </a:r>
            <a:r>
              <a:rPr lang="en-US" sz="1600" b="1" dirty="0">
                <a:solidFill>
                  <a:schemeClr val="tx1"/>
                </a:solidFill>
              </a:rPr>
              <a:t>role in healthcare </a:t>
            </a:r>
          </a:p>
          <a:p>
            <a:r>
              <a:rPr lang="en-US" sz="1500" dirty="0"/>
              <a:t>They are at the  core of urgent care’s clinical support workforce.</a:t>
            </a:r>
          </a:p>
          <a:p>
            <a:r>
              <a:rPr lang="en-US" sz="1500" dirty="0" smtClean="0"/>
              <a:t>They support physicians/healthcare </a:t>
            </a:r>
            <a:r>
              <a:rPr lang="en-US" sz="1500" dirty="0"/>
              <a:t>professionals with clinical and administrative tasks .</a:t>
            </a:r>
          </a:p>
          <a:p>
            <a:r>
              <a:rPr lang="en-US" sz="1500" dirty="0"/>
              <a:t>Lower costs </a:t>
            </a:r>
          </a:p>
          <a:p>
            <a:r>
              <a:rPr lang="en-US" sz="1500" dirty="0"/>
              <a:t>Improve quality of patient care and outcomes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31513" y="1542473"/>
            <a:ext cx="4343396" cy="38421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b="1" dirty="0" smtClean="0"/>
              <a:t>Demand for </a:t>
            </a:r>
            <a:r>
              <a:rPr lang="en-US" sz="1600" b="1" dirty="0"/>
              <a:t>M</a:t>
            </a:r>
            <a:r>
              <a:rPr lang="en-US" sz="1600" b="1" dirty="0" smtClean="0"/>
              <a:t>edical Assistants will outstrip supply by 2024 </a:t>
            </a:r>
          </a:p>
          <a:p>
            <a:pPr marL="0" indent="0">
              <a:buNone/>
            </a:pPr>
            <a:r>
              <a:rPr lang="en-US" sz="1600" dirty="0" smtClean="0"/>
              <a:t>According </a:t>
            </a:r>
            <a:r>
              <a:rPr lang="en-US" sz="1600" dirty="0"/>
              <a:t>to the Bureau of Labor Statistics, the job outlook for </a:t>
            </a:r>
            <a:r>
              <a:rPr lang="en-US" sz="1600" dirty="0" smtClean="0"/>
              <a:t>MA’s </a:t>
            </a:r>
            <a:r>
              <a:rPr lang="en-US" sz="1600" dirty="0"/>
              <a:t>is estimated to increase by 19% which is much faster than the average </a:t>
            </a:r>
            <a:r>
              <a:rPr lang="en-US" sz="1600" dirty="0" smtClean="0"/>
              <a:t>occupation from 2021-2031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13" y="3075708"/>
            <a:ext cx="2309499" cy="2096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380" y="3075709"/>
            <a:ext cx="2503055" cy="2096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B1A0A-71ED-479A-B5FD-F172A3223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825" y="4579515"/>
            <a:ext cx="1530157" cy="13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03611" cy="812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                                  </a:t>
            </a:r>
            <a:r>
              <a:rPr lang="en-US" dirty="0" smtClean="0">
                <a:solidFill>
                  <a:srgbClr val="92D050"/>
                </a:solidFill>
              </a:rPr>
              <a:t>Job </a:t>
            </a:r>
            <a:r>
              <a:rPr lang="en-US" dirty="0">
                <a:solidFill>
                  <a:srgbClr val="92D050"/>
                </a:solidFill>
              </a:rPr>
              <a:t>Outlook</a:t>
            </a:r>
          </a:p>
        </p:txBody>
      </p:sp>
      <p:pic>
        <p:nvPicPr>
          <p:cNvPr id="5" name="Picture 2" descr="Image result for job outlook">
            <a:extLst>
              <a:ext uri="{FF2B5EF4-FFF2-40B4-BE49-F238E27FC236}">
                <a16:creationId xmlns:a16="http://schemas.microsoft.com/office/drawing/2014/main" id="{9FDB9181-FB9D-422C-9F2A-126D51A079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35" y="1755630"/>
            <a:ext cx="2088110" cy="227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B1A0A-71ED-479A-B5FD-F172A3223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077" y="4353882"/>
            <a:ext cx="1527450" cy="13886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97745" y="1551909"/>
            <a:ext cx="272472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Regional compensation is 65% higher than national </a:t>
            </a:r>
            <a:r>
              <a:rPr lang="en-US" sz="1600" dirty="0" smtClean="0"/>
              <a:t>compensation</a:t>
            </a:r>
          </a:p>
          <a:p>
            <a:endParaRPr lang="en-US" sz="1600" dirty="0" smtClean="0"/>
          </a:p>
          <a:p>
            <a:r>
              <a:rPr lang="en-US" sz="1200" u="sng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https://www.comparably.com/salaries/salaries-for-certified-clinical-medical-assistant-in-san-francisco-ca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82" y="1755630"/>
            <a:ext cx="2540000" cy="227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malhotrar\OneDrive - San Mateo County Community College District\Desktop\Certified medical assistant salary - Comparably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55" y="4028110"/>
            <a:ext cx="3694545" cy="171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2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0" y="609600"/>
            <a:ext cx="8590511" cy="78509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                         </a:t>
            </a:r>
            <a:r>
              <a:rPr lang="en-US" dirty="0"/>
              <a:t>Value of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510" y="1394690"/>
            <a:ext cx="5153890" cy="47197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900" b="1" dirty="0"/>
              <a:t>T</a:t>
            </a:r>
            <a:r>
              <a:rPr lang="en-US" sz="1900" b="1" dirty="0" smtClean="0"/>
              <a:t>he medical </a:t>
            </a:r>
            <a:r>
              <a:rPr lang="en-US" sz="1900" b="1" dirty="0"/>
              <a:t>assisting program </a:t>
            </a:r>
            <a:r>
              <a:rPr lang="en-US" sz="1900" b="1" dirty="0" smtClean="0"/>
              <a:t>at </a:t>
            </a:r>
            <a:r>
              <a:rPr lang="en-US" sz="1900" b="1" dirty="0"/>
              <a:t>Cañada </a:t>
            </a:r>
            <a:r>
              <a:rPr lang="en-US" sz="1900" b="1" dirty="0" smtClean="0"/>
              <a:t>College is </a:t>
            </a:r>
            <a:r>
              <a:rPr lang="en-US" sz="1900" b="1" dirty="0"/>
              <a:t>not just about education; </a:t>
            </a:r>
            <a:r>
              <a:rPr lang="en-US" sz="1900" b="1" dirty="0" smtClean="0"/>
              <a:t>it's </a:t>
            </a:r>
            <a:r>
              <a:rPr lang="en-US" sz="1900" b="1" dirty="0"/>
              <a:t>about </a:t>
            </a:r>
            <a:r>
              <a:rPr lang="en-US" sz="1900" b="1" dirty="0" smtClean="0">
                <a:solidFill>
                  <a:schemeClr val="tx2"/>
                </a:solidFill>
              </a:rPr>
              <a:t>transformation.</a:t>
            </a:r>
          </a:p>
          <a:p>
            <a:pPr marL="0" indent="0">
              <a:buNone/>
            </a:pPr>
            <a:r>
              <a:rPr lang="en-US" sz="1900" b="1" dirty="0" smtClean="0"/>
              <a:t>WE </a:t>
            </a:r>
            <a:r>
              <a:rPr lang="en-US" sz="1900" b="1" dirty="0"/>
              <a:t>CHANGE LIVES</a:t>
            </a:r>
            <a:r>
              <a:rPr lang="en-US" sz="1900" b="1" dirty="0" smtClean="0"/>
              <a:t>!</a:t>
            </a:r>
          </a:p>
          <a:p>
            <a:r>
              <a:rPr lang="en-US" sz="1600" dirty="0" smtClean="0"/>
              <a:t>We </a:t>
            </a:r>
            <a:r>
              <a:rPr lang="en-US" sz="1600" dirty="0"/>
              <a:t>serve a diverse student </a:t>
            </a:r>
            <a:r>
              <a:rPr lang="en-US" sz="1600" dirty="0" smtClean="0"/>
              <a:t>body.. </a:t>
            </a:r>
            <a:endParaRPr lang="en-US" sz="1600" dirty="0"/>
          </a:p>
          <a:p>
            <a:r>
              <a:rPr lang="en-US" sz="1600" dirty="0" smtClean="0"/>
              <a:t>It is an </a:t>
            </a:r>
            <a:r>
              <a:rPr lang="en-US" sz="1600" u="sng" dirty="0" smtClean="0"/>
              <a:t>invaluable </a:t>
            </a:r>
            <a:r>
              <a:rPr lang="en-US" sz="1600" u="sng" dirty="0"/>
              <a:t>entry </a:t>
            </a:r>
            <a:r>
              <a:rPr lang="en-US" sz="1600" u="sng" dirty="0" smtClean="0"/>
              <a:t>point</a:t>
            </a:r>
            <a:r>
              <a:rPr lang="en-US" sz="1600" dirty="0" smtClean="0"/>
              <a:t> into a healthcare career </a:t>
            </a:r>
          </a:p>
          <a:p>
            <a:r>
              <a:rPr lang="en-US" sz="1600" dirty="0" smtClean="0"/>
              <a:t>Graduates from the program receive a versatility in opportunity. </a:t>
            </a:r>
          </a:p>
          <a:p>
            <a:r>
              <a:rPr lang="en-US" sz="1600" dirty="0" smtClean="0"/>
              <a:t>Serve </a:t>
            </a:r>
            <a:r>
              <a:rPr lang="en-US" sz="1600" dirty="0"/>
              <a:t>as a stepping stone in pursuing further education </a:t>
            </a:r>
            <a:endParaRPr lang="en-US" sz="1600" dirty="0" smtClean="0"/>
          </a:p>
          <a:p>
            <a:pPr marL="400050" lvl="1" indent="0">
              <a:buNone/>
            </a:pPr>
            <a:r>
              <a:rPr lang="en-US" sz="1300" u="sng" dirty="0" smtClean="0">
                <a:solidFill>
                  <a:schemeClr val="tx1"/>
                </a:solidFill>
              </a:rPr>
              <a:t>Future </a:t>
            </a:r>
            <a:r>
              <a:rPr lang="en-US" sz="1300" u="sng" dirty="0">
                <a:solidFill>
                  <a:schemeClr val="tx1"/>
                </a:solidFill>
              </a:rPr>
              <a:t>Career Pathways :</a:t>
            </a:r>
          </a:p>
          <a:p>
            <a:pPr lvl="3"/>
            <a:r>
              <a:rPr lang="en-US" sz="1500" dirty="0">
                <a:solidFill>
                  <a:schemeClr val="tx1"/>
                </a:solidFill>
              </a:rPr>
              <a:t>Registered Nurse</a:t>
            </a:r>
          </a:p>
          <a:p>
            <a:pPr lvl="3"/>
            <a:r>
              <a:rPr lang="en-US" sz="1500" dirty="0">
                <a:solidFill>
                  <a:schemeClr val="tx1"/>
                </a:solidFill>
              </a:rPr>
              <a:t>Radiology Technician</a:t>
            </a:r>
          </a:p>
          <a:p>
            <a:pPr lvl="3"/>
            <a:r>
              <a:rPr lang="en-US" sz="1500" dirty="0">
                <a:solidFill>
                  <a:schemeClr val="tx1"/>
                </a:solidFill>
              </a:rPr>
              <a:t>Ultrasound Technician</a:t>
            </a:r>
          </a:p>
          <a:p>
            <a:pPr lvl="3"/>
            <a:r>
              <a:rPr lang="en-US" sz="1500" dirty="0">
                <a:solidFill>
                  <a:schemeClr val="tx1"/>
                </a:solidFill>
              </a:rPr>
              <a:t>Anesthesia Technician</a:t>
            </a:r>
          </a:p>
          <a:p>
            <a:pPr lvl="3"/>
            <a:r>
              <a:rPr lang="en-US" sz="1500" dirty="0">
                <a:solidFill>
                  <a:schemeClr val="tx1"/>
                </a:solidFill>
              </a:rPr>
              <a:t>Physician Assistant</a:t>
            </a:r>
          </a:p>
          <a:p>
            <a:pPr lvl="3"/>
            <a:r>
              <a:rPr lang="en-US" sz="1500" dirty="0">
                <a:solidFill>
                  <a:schemeClr val="tx1"/>
                </a:solidFill>
              </a:rPr>
              <a:t>Nurse Practitioner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18" y="1394691"/>
            <a:ext cx="2207490" cy="2004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B1A0A-71ED-479A-B5FD-F172A3223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9" y="4547557"/>
            <a:ext cx="1530157" cy="13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Degree and certificate offerings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124" y="1413164"/>
            <a:ext cx="6491858" cy="4636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6B1A0A-71ED-479A-B5FD-F172A3223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04" y="4520137"/>
            <a:ext cx="1527450" cy="13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68" y="749304"/>
            <a:ext cx="8596668" cy="1320800"/>
          </a:xfrm>
        </p:spPr>
        <p:txBody>
          <a:bodyPr>
            <a:noAutofit/>
          </a:bodyPr>
          <a:lstStyle/>
          <a:p>
            <a:r>
              <a:rPr lang="en-US" dirty="0" smtClean="0"/>
              <a:t>                Program’s enrollment</a:t>
            </a:r>
            <a:r>
              <a:rPr lang="en-US" dirty="0"/>
              <a:t> </a:t>
            </a:r>
            <a:r>
              <a:rPr lang="en-US" dirty="0" smtClean="0"/>
              <a:t>trends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520" y="1671782"/>
            <a:ext cx="2551989" cy="3260436"/>
          </a:xfrm>
        </p:spPr>
        <p:txBody>
          <a:bodyPr>
            <a:noAutofit/>
          </a:bodyPr>
          <a:lstStyle/>
          <a:p>
            <a:r>
              <a:rPr lang="en-US" sz="1600" u="sng" dirty="0" smtClean="0"/>
              <a:t>Impressive </a:t>
            </a:r>
            <a:r>
              <a:rPr lang="en-US" sz="1600" u="sng" dirty="0"/>
              <a:t>Growth in e</a:t>
            </a:r>
            <a:r>
              <a:rPr lang="en-US" sz="1600" u="sng" dirty="0" smtClean="0"/>
              <a:t>nrollment: </a:t>
            </a:r>
            <a:r>
              <a:rPr lang="en-US" sz="1600" dirty="0" smtClean="0"/>
              <a:t>Almost 35</a:t>
            </a:r>
            <a:r>
              <a:rPr lang="en-US" sz="1600" dirty="0"/>
              <a:t>% increase in enrollment rates since </a:t>
            </a:r>
            <a:r>
              <a:rPr lang="en-US" sz="1600" dirty="0" smtClean="0"/>
              <a:t>2018</a:t>
            </a:r>
            <a:r>
              <a:rPr lang="en-US" sz="1600" dirty="0"/>
              <a:t> </a:t>
            </a:r>
          </a:p>
          <a:p>
            <a:r>
              <a:rPr lang="en-US" sz="1600" u="sng" dirty="0" smtClean="0"/>
              <a:t>Notable Increase in Headcount: </a:t>
            </a:r>
            <a:r>
              <a:rPr lang="en-US" sz="1600" dirty="0" smtClean="0"/>
              <a:t>Impressive increase of almost 52% since 2018.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r>
              <a:rPr lang="en-US" sz="1600" dirty="0" smtClean="0"/>
              <a:t> </a:t>
            </a:r>
            <a:endParaRPr lang="en-US" sz="1600" dirty="0" smtClean="0">
              <a:latin typeface="Franklin Gothic Book" panose="020B0503020102020204" pitchFamily="34" charset="0"/>
            </a:endParaRPr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8753" y="1409704"/>
            <a:ext cx="3093736" cy="2225692"/>
          </a:xfrm>
          <a:prstGeom prst="rect">
            <a:avLst/>
          </a:prstGeom>
        </p:spPr>
      </p:pic>
      <p:pic>
        <p:nvPicPr>
          <p:cNvPr id="5" name="Picture 4" descr="C:\Users\malhotrar\OneDrive - San Mateo County Community College District\Desktop\Snap shot-MEDA FTE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99" y="3856409"/>
            <a:ext cx="2974109" cy="215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B1A0A-71ED-479A-B5FD-F172A3223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362" y="4136732"/>
            <a:ext cx="1530157" cy="13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04" y="278403"/>
            <a:ext cx="8411248" cy="737598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 Continued Program </a:t>
            </a:r>
            <a:r>
              <a:rPr lang="en-US" sz="3600" dirty="0"/>
              <a:t>Strategies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9164" y="1385455"/>
            <a:ext cx="4164387" cy="372225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STRATEGIES Implemented and need ongoing implementation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-Flexible course scheduling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-Blend </a:t>
            </a:r>
            <a:r>
              <a:rPr lang="en-US" sz="1600" dirty="0">
                <a:solidFill>
                  <a:schemeClr val="tx1"/>
                </a:solidFill>
              </a:rPr>
              <a:t>Instructional delivery and assessment </a:t>
            </a:r>
            <a:r>
              <a:rPr lang="en-US" sz="1600" dirty="0" smtClean="0">
                <a:solidFill>
                  <a:schemeClr val="tx1"/>
                </a:solidFill>
              </a:rPr>
              <a:t>methods.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-telehealth </a:t>
            </a:r>
            <a:r>
              <a:rPr lang="en-US" sz="1600" dirty="0">
                <a:solidFill>
                  <a:schemeClr val="tx1"/>
                </a:solidFill>
              </a:rPr>
              <a:t>training </a:t>
            </a:r>
          </a:p>
          <a:p>
            <a:r>
              <a:rPr lang="en-US" sz="1600" dirty="0">
                <a:solidFill>
                  <a:schemeClr val="tx1"/>
                </a:solidFill>
              </a:rPr>
              <a:t>-virtual learning </a:t>
            </a:r>
            <a:r>
              <a:rPr lang="en-US" sz="1600" dirty="0" smtClean="0">
                <a:solidFill>
                  <a:schemeClr val="tx1"/>
                </a:solidFill>
              </a:rPr>
              <a:t>resources/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-simulation-based </a:t>
            </a:r>
            <a:r>
              <a:rPr lang="en-US" sz="1600" dirty="0" smtClean="0">
                <a:solidFill>
                  <a:schemeClr val="tx1"/>
                </a:solidFill>
              </a:rPr>
              <a:t>training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B1A0A-71ED-479A-B5FD-F172A3223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65" y="4374852"/>
            <a:ext cx="1530157" cy="1388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236" y="1385454"/>
            <a:ext cx="1972094" cy="20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169B-5E96-4E50-AA43-962B9654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710" y="467360"/>
            <a:ext cx="8127999" cy="1012654"/>
          </a:xfrm>
        </p:spPr>
        <p:txBody>
          <a:bodyPr anchor="ctr">
            <a:no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      Clerkship </a:t>
            </a:r>
            <a:r>
              <a:rPr lang="en-US" dirty="0">
                <a:solidFill>
                  <a:srgbClr val="92D050"/>
                </a:solidFill>
              </a:rPr>
              <a:t>Training and Partnership</a:t>
            </a:r>
          </a:p>
        </p:txBody>
      </p:sp>
      <p:pic>
        <p:nvPicPr>
          <p:cNvPr id="2050" name="Picture 2" descr="Image result for kaiser permanente logo">
            <a:extLst>
              <a:ext uri="{FF2B5EF4-FFF2-40B4-BE49-F238E27FC236}">
                <a16:creationId xmlns:a16="http://schemas.microsoft.com/office/drawing/2014/main" id="{64C1ADC4-EE65-4AEA-9438-CFEB2E98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38" y="3311114"/>
            <a:ext cx="1505089" cy="11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99A70-4C33-4E6A-BCF2-2178AD40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29" y="1745673"/>
            <a:ext cx="3225373" cy="3648364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Stanford -University Healthcare Alliance</a:t>
            </a:r>
          </a:p>
          <a:p>
            <a:r>
              <a:rPr lang="en-US" sz="1600" dirty="0">
                <a:solidFill>
                  <a:schemeClr val="tx1"/>
                </a:solidFill>
              </a:rPr>
              <a:t>Kaiser </a:t>
            </a:r>
            <a:r>
              <a:rPr lang="en-US" sz="1600" dirty="0" smtClean="0">
                <a:solidFill>
                  <a:schemeClr val="tx1"/>
                </a:solidFill>
              </a:rPr>
              <a:t>Permanente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Sutter Health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Bay Area Vascular</a:t>
            </a:r>
          </a:p>
          <a:p>
            <a:r>
              <a:rPr lang="en-US" sz="1600" dirty="0">
                <a:solidFill>
                  <a:schemeClr val="tx1"/>
                </a:solidFill>
              </a:rPr>
              <a:t>Peninsula Urology Center</a:t>
            </a:r>
          </a:p>
          <a:p>
            <a:r>
              <a:rPr lang="en-US" sz="1600" dirty="0">
                <a:solidFill>
                  <a:schemeClr val="tx1"/>
                </a:solidFill>
              </a:rPr>
              <a:t>Old Samaritan House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Concentra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C3CB6-7503-414C-B9A6-2435972C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915FD3-3AEC-4DCB-8133-A4652C367D8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6B6EA3-26E2-414F-BB4D-6F115F2A9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37" y="4868066"/>
            <a:ext cx="1647825" cy="1495425"/>
          </a:xfrm>
          <a:prstGeom prst="rect">
            <a:avLst/>
          </a:prstGeom>
        </p:spPr>
      </p:pic>
      <p:pic>
        <p:nvPicPr>
          <p:cNvPr id="2056" name="Picture 8" descr="Image result for university healthcare alliance">
            <a:extLst>
              <a:ext uri="{FF2B5EF4-FFF2-40B4-BE49-F238E27FC236}">
                <a16:creationId xmlns:a16="http://schemas.microsoft.com/office/drawing/2014/main" id="{52C780C6-34AC-4251-9F0B-A579D21C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10" y="2013527"/>
            <a:ext cx="1750171" cy="145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Concentra logo">
            <a:extLst>
              <a:ext uri="{FF2B5EF4-FFF2-40B4-BE49-F238E27FC236}">
                <a16:creationId xmlns:a16="http://schemas.microsoft.com/office/drawing/2014/main" id="{D243D3F0-E831-48AC-B4C4-09EC3949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3629419"/>
            <a:ext cx="1182473" cy="9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Old Samaritan House logo">
            <a:extLst>
              <a:ext uri="{FF2B5EF4-FFF2-40B4-BE49-F238E27FC236}">
                <a16:creationId xmlns:a16="http://schemas.microsoft.com/office/drawing/2014/main" id="{3AB128B0-021D-460A-B23C-DD4FC0A4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1597891"/>
            <a:ext cx="1002044" cy="9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Bay Area Vascular logo">
            <a:extLst>
              <a:ext uri="{FF2B5EF4-FFF2-40B4-BE49-F238E27FC236}">
                <a16:creationId xmlns:a16="http://schemas.microsoft.com/office/drawing/2014/main" id="{9298505B-AAAF-4ED2-9BB8-2A8FAFCC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02" y="2841405"/>
            <a:ext cx="1442800" cy="95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6291" y="4239491"/>
            <a:ext cx="1403928" cy="11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33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C7391F75892499FFF9D95D9BC7E92" ma:contentTypeVersion="17" ma:contentTypeDescription="Create a new document." ma:contentTypeScope="" ma:versionID="c1af4031ad083105ea7c6734bba29230">
  <xsd:schema xmlns:xsd="http://www.w3.org/2001/XMLSchema" xmlns:xs="http://www.w3.org/2001/XMLSchema" xmlns:p="http://schemas.microsoft.com/office/2006/metadata/properties" xmlns:ns3="f7cecc49-5108-473b-8f86-41dd5ee7db81" xmlns:ns4="c44f49d8-142f-4789-af9e-b63645abe378" targetNamespace="http://schemas.microsoft.com/office/2006/metadata/properties" ma:root="true" ma:fieldsID="364731efa0ea6fe4375add9110a5b17e" ns3:_="" ns4:_="">
    <xsd:import namespace="f7cecc49-5108-473b-8f86-41dd5ee7db81"/>
    <xsd:import namespace="c44f49d8-142f-4789-af9e-b63645abe3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ecc49-5108-473b-8f86-41dd5ee7d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f49d8-142f-4789-af9e-b63645abe37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72606-A47C-41B6-95C3-1950C608F0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F63A67-DE7F-4372-BDC1-8131C0539D49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f7cecc49-5108-473b-8f86-41dd5ee7db81"/>
    <ds:schemaRef ds:uri="http://schemas.microsoft.com/office/2006/documentManagement/types"/>
    <ds:schemaRef ds:uri="http://schemas.openxmlformats.org/package/2006/metadata/core-properties"/>
    <ds:schemaRef ds:uri="c44f49d8-142f-4789-af9e-b63645abe37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D1F234-0D4A-43BC-AB24-C2548550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ecc49-5108-473b-8f86-41dd5ee7db81"/>
    <ds:schemaRef ds:uri="c44f49d8-142f-4789-af9e-b63645abe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3944</TotalTime>
  <Words>450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Franklin Gothic Book</vt:lpstr>
      <vt:lpstr>Times New Roman</vt:lpstr>
      <vt:lpstr>Trebuchet MS</vt:lpstr>
      <vt:lpstr>Wingdings</vt:lpstr>
      <vt:lpstr>Wingdings 3</vt:lpstr>
      <vt:lpstr>Facet</vt:lpstr>
      <vt:lpstr>Medical Assisting Program Review </vt:lpstr>
      <vt:lpstr>Agenda</vt:lpstr>
      <vt:lpstr>                Demand for Medical Assistants</vt:lpstr>
      <vt:lpstr>                                  Job Outlook</vt:lpstr>
      <vt:lpstr>                         Value of the program</vt:lpstr>
      <vt:lpstr>            Degree and certificate offerings</vt:lpstr>
      <vt:lpstr>                Program’s enrollment trends </vt:lpstr>
      <vt:lpstr>               Continued Program Strategies </vt:lpstr>
      <vt:lpstr>      Clerkship Training and Partnership</vt:lpstr>
      <vt:lpstr>                         To Aid Further Success</vt:lpstr>
      <vt:lpstr>To aid Further success</vt:lpstr>
      <vt:lpstr>                           Simulation Lab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 New Position Request Presentation</dc:title>
  <dc:creator>Malhotra, Ritu</dc:creator>
  <cp:lastModifiedBy>Malhotra, Ritu</cp:lastModifiedBy>
  <cp:revision>104</cp:revision>
  <dcterms:created xsi:type="dcterms:W3CDTF">2023-11-14T03:50:02Z</dcterms:created>
  <dcterms:modified xsi:type="dcterms:W3CDTF">2024-03-15T16:24:44Z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0x010100B2AC7391F75892499FFF9D95D9BC7E92</vt:lpwstr>
  </property>
</Properties>
</file>