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17"/>
  </p:notesMasterIdLst>
  <p:sldIdLst>
    <p:sldId id="257" r:id="rId2"/>
    <p:sldId id="269" r:id="rId3"/>
    <p:sldId id="258" r:id="rId4"/>
    <p:sldId id="259" r:id="rId5"/>
    <p:sldId id="263" r:id="rId6"/>
    <p:sldId id="264" r:id="rId7"/>
    <p:sldId id="260" r:id="rId8"/>
    <p:sldId id="261" r:id="rId9"/>
    <p:sldId id="302" r:id="rId10"/>
    <p:sldId id="304" r:id="rId11"/>
    <p:sldId id="262" r:id="rId12"/>
    <p:sldId id="306" r:id="rId13"/>
    <p:sldId id="307" r:id="rId14"/>
    <p:sldId id="268" r:id="rId15"/>
    <p:sldId id="30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50" d="100"/>
          <a:sy n="50" d="100"/>
        </p:scale>
        <p:origin x="1284" y="3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6529AB-3BE1-4946-B048-89EE5289478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3273B1BC-B935-4297-AB04-F29AE9D82B06}">
      <dgm:prSet phldrT="[Text]" custT="1"/>
      <dgm:spPr/>
      <dgm:t>
        <a:bodyPr/>
        <a:lstStyle/>
        <a:p>
          <a:r>
            <a:rPr lang="en-US" sz="2000" dirty="0"/>
            <a:t>Rafael Rivera</a:t>
          </a:r>
        </a:p>
        <a:p>
          <a:r>
            <a:rPr lang="en-US" sz="2000" dirty="0"/>
            <a:t>Full Time Program Coordinator/Faculty</a:t>
          </a:r>
        </a:p>
        <a:p>
          <a:endParaRPr lang="en-US" sz="1900" dirty="0"/>
        </a:p>
      </dgm:t>
    </dgm:pt>
    <dgm:pt modelId="{33558D5E-A060-4885-96E2-7B24123DFAC3}" type="parTrans" cxnId="{353C751F-11FB-4C80-AA32-A32A96A9FDC1}">
      <dgm:prSet/>
      <dgm:spPr/>
      <dgm:t>
        <a:bodyPr/>
        <a:lstStyle/>
        <a:p>
          <a:endParaRPr lang="en-US"/>
        </a:p>
      </dgm:t>
    </dgm:pt>
    <dgm:pt modelId="{A277B55C-54FD-4B3A-9C59-9A59FC841F9F}" type="sibTrans" cxnId="{353C751F-11FB-4C80-AA32-A32A96A9FDC1}">
      <dgm:prSet/>
      <dgm:spPr/>
      <dgm:t>
        <a:bodyPr/>
        <a:lstStyle/>
        <a:p>
          <a:endParaRPr lang="en-US"/>
        </a:p>
      </dgm:t>
    </dgm:pt>
    <dgm:pt modelId="{620BF11F-C273-4852-B84E-47439E76A68F}">
      <dgm:prSet phldrT="[Text]" custT="1"/>
      <dgm:spPr/>
      <dgm:t>
        <a:bodyPr/>
        <a:lstStyle/>
        <a:p>
          <a:r>
            <a:rPr lang="en-US" sz="2000" dirty="0"/>
            <a:t>Lezlee Inman</a:t>
          </a:r>
        </a:p>
        <a:p>
          <a:r>
            <a:rPr lang="en-US" sz="2000" dirty="0"/>
            <a:t>Full Time Clinical Coordinator/Faculty</a:t>
          </a:r>
        </a:p>
      </dgm:t>
    </dgm:pt>
    <dgm:pt modelId="{271B4312-4BF1-4691-8FDE-89F67072C1F0}" type="parTrans" cxnId="{F1CB16D0-F1FC-4EE6-9E0D-8CB6DFF7390C}">
      <dgm:prSet/>
      <dgm:spPr/>
      <dgm:t>
        <a:bodyPr/>
        <a:lstStyle/>
        <a:p>
          <a:endParaRPr lang="en-US"/>
        </a:p>
      </dgm:t>
    </dgm:pt>
    <dgm:pt modelId="{A9B798BD-3913-4353-9D2F-40A9FF6073DF}" type="sibTrans" cxnId="{F1CB16D0-F1FC-4EE6-9E0D-8CB6DFF7390C}">
      <dgm:prSet/>
      <dgm:spPr/>
      <dgm:t>
        <a:bodyPr/>
        <a:lstStyle/>
        <a:p>
          <a:endParaRPr lang="en-US"/>
        </a:p>
      </dgm:t>
    </dgm:pt>
    <dgm:pt modelId="{70873B19-ED77-4D1E-83E0-F67D539824A2}">
      <dgm:prSet phldrT="[Text]" custT="1"/>
      <dgm:spPr/>
      <dgm:t>
        <a:bodyPr/>
        <a:lstStyle/>
        <a:p>
          <a:pPr lvl="0" defTabSz="622300">
            <a:lnSpc>
              <a:spcPct val="90000"/>
            </a:lnSpc>
            <a:spcBef>
              <a:spcPct val="0"/>
            </a:spcBef>
            <a:spcAft>
              <a:spcPct val="35000"/>
            </a:spcAft>
          </a:pPr>
          <a:r>
            <a:rPr lang="en-US" sz="1400" b="1" dirty="0"/>
            <a:t>Adjunct Clinical Coordinators</a:t>
          </a:r>
          <a:endParaRPr lang="en-US" sz="1400" dirty="0"/>
        </a:p>
        <a:p>
          <a:pPr lvl="0" defTabSz="622300">
            <a:lnSpc>
              <a:spcPct val="90000"/>
            </a:lnSpc>
            <a:spcBef>
              <a:spcPct val="0"/>
            </a:spcBef>
            <a:spcAft>
              <a:spcPct val="35000"/>
            </a:spcAft>
          </a:pPr>
          <a:r>
            <a:rPr lang="en-US" sz="1400" dirty="0"/>
            <a:t>Shivani Buch</a:t>
          </a:r>
        </a:p>
        <a:p>
          <a:pPr marL="0" marR="0" lvl="0" indent="0" defTabSz="914400" eaLnBrk="1" fontAlgn="auto" latinLnBrk="0" hangingPunct="1">
            <a:lnSpc>
              <a:spcPct val="100000"/>
            </a:lnSpc>
            <a:spcBef>
              <a:spcPts val="0"/>
            </a:spcBef>
            <a:spcAft>
              <a:spcPts val="0"/>
            </a:spcAft>
            <a:buClrTx/>
            <a:buSzTx/>
            <a:buFontTx/>
            <a:buNone/>
            <a:tabLst/>
            <a:defRPr/>
          </a:pPr>
          <a:r>
            <a:rPr lang="en-US" sz="1400" dirty="0"/>
            <a:t>Jennifer O’Laughlin</a:t>
          </a:r>
        </a:p>
        <a:p>
          <a:pPr marL="0" marR="0" lvl="0" indent="0" defTabSz="914400" eaLnBrk="1" fontAlgn="auto" latinLnBrk="0" hangingPunct="1">
            <a:lnSpc>
              <a:spcPct val="100000"/>
            </a:lnSpc>
            <a:spcBef>
              <a:spcPts val="0"/>
            </a:spcBef>
            <a:spcAft>
              <a:spcPts val="0"/>
            </a:spcAft>
            <a:buClrTx/>
            <a:buSzTx/>
            <a:buFontTx/>
            <a:buNone/>
            <a:tabLst/>
            <a:defRPr/>
          </a:pPr>
          <a:r>
            <a:rPr lang="en-US" sz="1400" dirty="0"/>
            <a:t>Christine Langley</a:t>
          </a:r>
        </a:p>
        <a:p>
          <a:pPr marL="0" marR="0" lvl="0" indent="0" defTabSz="914400" eaLnBrk="1" fontAlgn="auto" latinLnBrk="0" hangingPunct="1">
            <a:lnSpc>
              <a:spcPct val="100000"/>
            </a:lnSpc>
            <a:spcBef>
              <a:spcPts val="0"/>
            </a:spcBef>
            <a:spcAft>
              <a:spcPts val="0"/>
            </a:spcAft>
            <a:buClrTx/>
            <a:buSzTx/>
            <a:buFontTx/>
            <a:buNone/>
            <a:tabLst/>
            <a:defRPr/>
          </a:pPr>
          <a:r>
            <a:rPr lang="en-US" sz="1400" dirty="0"/>
            <a:t>Krissy Bassett</a:t>
          </a:r>
        </a:p>
        <a:p>
          <a:pPr marL="0" marR="0" lvl="0" indent="0" defTabSz="914400" eaLnBrk="1" fontAlgn="auto" latinLnBrk="0" hangingPunct="1">
            <a:lnSpc>
              <a:spcPct val="100000"/>
            </a:lnSpc>
            <a:spcBef>
              <a:spcPts val="0"/>
            </a:spcBef>
            <a:spcAft>
              <a:spcPts val="0"/>
            </a:spcAft>
            <a:buClrTx/>
            <a:buSzTx/>
            <a:buFontTx/>
            <a:buNone/>
            <a:tabLst/>
            <a:defRPr/>
          </a:pPr>
          <a:endParaRPr lang="en-US" sz="1400" dirty="0"/>
        </a:p>
        <a:p>
          <a:pPr marL="0" marR="0" lvl="0" indent="0" defTabSz="914400" eaLnBrk="1" fontAlgn="auto" latinLnBrk="0" hangingPunct="1">
            <a:lnSpc>
              <a:spcPct val="100000"/>
            </a:lnSpc>
            <a:spcBef>
              <a:spcPts val="0"/>
            </a:spcBef>
            <a:spcAft>
              <a:spcPts val="0"/>
            </a:spcAft>
            <a:buClrTx/>
            <a:buSzTx/>
            <a:buFontTx/>
            <a:buNone/>
            <a:tabLst/>
            <a:defRPr/>
          </a:pPr>
          <a:endParaRPr lang="en-US" sz="1400" dirty="0"/>
        </a:p>
        <a:p>
          <a:pPr lvl="0" defTabSz="622300">
            <a:lnSpc>
              <a:spcPct val="90000"/>
            </a:lnSpc>
            <a:spcBef>
              <a:spcPct val="0"/>
            </a:spcBef>
            <a:spcAft>
              <a:spcPct val="35000"/>
            </a:spcAft>
          </a:pPr>
          <a:endParaRPr lang="en-US" sz="1400" dirty="0"/>
        </a:p>
      </dgm:t>
    </dgm:pt>
    <dgm:pt modelId="{1B0C193A-C301-4A08-968F-7A44DD9807CC}" type="parTrans" cxnId="{5C10D91C-0E64-4EDB-BBDD-C92B266D14D3}">
      <dgm:prSet/>
      <dgm:spPr/>
      <dgm:t>
        <a:bodyPr/>
        <a:lstStyle/>
        <a:p>
          <a:endParaRPr lang="en-US"/>
        </a:p>
      </dgm:t>
    </dgm:pt>
    <dgm:pt modelId="{B27998B0-653A-40A5-A181-937392F71DD0}" type="sibTrans" cxnId="{5C10D91C-0E64-4EDB-BBDD-C92B266D14D3}">
      <dgm:prSet/>
      <dgm:spPr/>
      <dgm:t>
        <a:bodyPr/>
        <a:lstStyle/>
        <a:p>
          <a:endParaRPr lang="en-US"/>
        </a:p>
      </dgm:t>
    </dgm:pt>
    <dgm:pt modelId="{12EB4A9A-8795-4927-94C9-7156D0536C49}">
      <dgm:prSet phldrT="[Text]" custT="1"/>
      <dgm:spPr/>
      <dgm:t>
        <a:bodyPr/>
        <a:lstStyle/>
        <a:p>
          <a:r>
            <a:rPr lang="en-US" sz="1800" b="1" dirty="0"/>
            <a:t>16 Clinical Instructors</a:t>
          </a:r>
        </a:p>
        <a:p>
          <a:r>
            <a:rPr lang="en-US" sz="1800" b="0" dirty="0"/>
            <a:t>(Hospital Personnel)</a:t>
          </a:r>
        </a:p>
      </dgm:t>
    </dgm:pt>
    <dgm:pt modelId="{ECC40F68-4182-4DD1-9A36-BEE8953F7023}" type="parTrans" cxnId="{203D7E1A-31F6-41DC-B669-37EB845F764F}">
      <dgm:prSet/>
      <dgm:spPr/>
      <dgm:t>
        <a:bodyPr/>
        <a:lstStyle/>
        <a:p>
          <a:endParaRPr lang="en-US"/>
        </a:p>
      </dgm:t>
    </dgm:pt>
    <dgm:pt modelId="{86E8A9CD-3F3B-45C5-8BD9-8519B0524270}" type="sibTrans" cxnId="{203D7E1A-31F6-41DC-B669-37EB845F764F}">
      <dgm:prSet/>
      <dgm:spPr/>
      <dgm:t>
        <a:bodyPr/>
        <a:lstStyle/>
        <a:p>
          <a:endParaRPr lang="en-US"/>
        </a:p>
      </dgm:t>
    </dgm:pt>
    <dgm:pt modelId="{2224EB4B-93F8-43B5-88FB-E6448DAE6F0C}">
      <dgm:prSet phldrT="[Text]" custT="1"/>
      <dgm:spPr/>
      <dgm:t>
        <a:bodyPr/>
        <a:lstStyle/>
        <a:p>
          <a:pPr lvl="0" defTabSz="400050">
            <a:lnSpc>
              <a:spcPct val="90000"/>
            </a:lnSpc>
            <a:spcBef>
              <a:spcPct val="0"/>
            </a:spcBef>
            <a:spcAft>
              <a:spcPct val="35000"/>
            </a:spcAft>
          </a:pPr>
          <a:r>
            <a:rPr lang="en-US" sz="1500" b="1" dirty="0">
              <a:latin typeface="Arial" panose="020B0604020202020204" pitchFamily="34" charset="0"/>
              <a:cs typeface="Arial" panose="020B0604020202020204" pitchFamily="34" charset="0"/>
            </a:rPr>
            <a:t>Faculty</a:t>
          </a:r>
        </a:p>
        <a:p>
          <a:pPr lvl="0" defTabSz="400050">
            <a:lnSpc>
              <a:spcPct val="90000"/>
            </a:lnSpc>
            <a:spcBef>
              <a:spcPct val="0"/>
            </a:spcBef>
            <a:spcAft>
              <a:spcPct val="35000"/>
            </a:spcAft>
          </a:pPr>
          <a:r>
            <a:rPr lang="en-US" sz="1400" b="0" dirty="0">
              <a:latin typeface="+mn-lt"/>
              <a:cs typeface="Arial" panose="020B0604020202020204" pitchFamily="34" charset="0"/>
            </a:rPr>
            <a:t>Martin Partlan</a:t>
          </a:r>
        </a:p>
        <a:p>
          <a:pPr lvl="0" defTabSz="400050">
            <a:lnSpc>
              <a:spcPct val="90000"/>
            </a:lnSpc>
            <a:spcBef>
              <a:spcPct val="0"/>
            </a:spcBef>
            <a:spcAft>
              <a:spcPct val="35000"/>
            </a:spcAft>
          </a:pPr>
          <a:r>
            <a:rPr lang="en-US" sz="1400" b="1" dirty="0"/>
            <a:t>PART TIME FACULTY</a:t>
          </a:r>
          <a:endParaRPr lang="en-US" sz="1400" b="0" dirty="0"/>
        </a:p>
        <a:p>
          <a:pPr lvl="0" defTabSz="400050">
            <a:lnSpc>
              <a:spcPct val="90000"/>
            </a:lnSpc>
            <a:spcBef>
              <a:spcPct val="0"/>
            </a:spcBef>
            <a:spcAft>
              <a:spcPct val="35000"/>
            </a:spcAft>
          </a:pPr>
          <a:r>
            <a:rPr lang="en-US" sz="1400" b="0" dirty="0"/>
            <a:t>Jennifer O’Laughlin</a:t>
          </a:r>
        </a:p>
        <a:p>
          <a:pPr lvl="0" defTabSz="400050">
            <a:lnSpc>
              <a:spcPct val="90000"/>
            </a:lnSpc>
            <a:spcBef>
              <a:spcPct val="0"/>
            </a:spcBef>
            <a:spcAft>
              <a:spcPct val="35000"/>
            </a:spcAft>
          </a:pPr>
          <a:r>
            <a:rPr lang="en-US" sz="1400" b="0" dirty="0"/>
            <a:t>Sandy Frojelyn</a:t>
          </a:r>
        </a:p>
        <a:p>
          <a:pPr lvl="0" defTabSz="400050">
            <a:lnSpc>
              <a:spcPct val="90000"/>
            </a:lnSpc>
            <a:spcBef>
              <a:spcPct val="0"/>
            </a:spcBef>
            <a:spcAft>
              <a:spcPct val="35000"/>
            </a:spcAft>
          </a:pPr>
          <a:endParaRPr lang="en-US" sz="500" b="0" dirty="0"/>
        </a:p>
        <a:p>
          <a:pPr lvl="0" defTabSz="400050">
            <a:lnSpc>
              <a:spcPct val="90000"/>
            </a:lnSpc>
            <a:spcBef>
              <a:spcPct val="0"/>
            </a:spcBef>
            <a:spcAft>
              <a:spcPct val="35000"/>
            </a:spcAft>
          </a:pPr>
          <a:endParaRPr lang="en-US" sz="500" b="0" dirty="0"/>
        </a:p>
        <a:p>
          <a:pPr lvl="0" defTabSz="400050">
            <a:lnSpc>
              <a:spcPct val="90000"/>
            </a:lnSpc>
            <a:spcBef>
              <a:spcPct val="0"/>
            </a:spcBef>
            <a:spcAft>
              <a:spcPct val="35000"/>
            </a:spcAft>
          </a:pPr>
          <a:endParaRPr lang="en-US" sz="500" b="0" dirty="0"/>
        </a:p>
        <a:p>
          <a:pPr lvl="0" defTabSz="400050">
            <a:lnSpc>
              <a:spcPct val="90000"/>
            </a:lnSpc>
            <a:spcBef>
              <a:spcPct val="0"/>
            </a:spcBef>
            <a:spcAft>
              <a:spcPct val="35000"/>
            </a:spcAft>
          </a:pPr>
          <a:endParaRPr lang="en-US" sz="500" b="0" dirty="0"/>
        </a:p>
      </dgm:t>
    </dgm:pt>
    <dgm:pt modelId="{3E5B5556-6962-4475-A830-987940EC88B9}" type="parTrans" cxnId="{91227CA5-A09F-4BD3-B7EE-628550CE596A}">
      <dgm:prSet/>
      <dgm:spPr/>
      <dgm:t>
        <a:bodyPr/>
        <a:lstStyle/>
        <a:p>
          <a:endParaRPr lang="en-US"/>
        </a:p>
      </dgm:t>
    </dgm:pt>
    <dgm:pt modelId="{8AD7CD7C-FEB0-4008-B344-EEF75167F633}" type="sibTrans" cxnId="{91227CA5-A09F-4BD3-B7EE-628550CE596A}">
      <dgm:prSet/>
      <dgm:spPr/>
      <dgm:t>
        <a:bodyPr/>
        <a:lstStyle/>
        <a:p>
          <a:endParaRPr lang="en-US"/>
        </a:p>
      </dgm:t>
    </dgm:pt>
    <dgm:pt modelId="{13843FDD-90CC-4EA7-8F98-E8CBDB7A56FD}">
      <dgm:prSet phldrT="[Text]" custT="1"/>
      <dgm:spPr/>
      <dgm:t>
        <a:bodyPr/>
        <a:lstStyle/>
        <a:p>
          <a:r>
            <a:rPr lang="en-US" sz="1600" b="0" dirty="0"/>
            <a:t>Alejandra Valencia</a:t>
          </a:r>
        </a:p>
        <a:p>
          <a:r>
            <a:rPr lang="en-US" sz="1400" b="0" dirty="0"/>
            <a:t>Part-Time Office Assistant</a:t>
          </a:r>
        </a:p>
        <a:p>
          <a:endParaRPr lang="en-US" sz="1200" b="0" dirty="0"/>
        </a:p>
      </dgm:t>
    </dgm:pt>
    <dgm:pt modelId="{3A96DFB3-712A-4070-80D4-19B84A6E8880}" type="parTrans" cxnId="{A8201D96-1498-4852-A869-C22925D663DB}">
      <dgm:prSet/>
      <dgm:spPr/>
      <dgm:t>
        <a:bodyPr/>
        <a:lstStyle/>
        <a:p>
          <a:endParaRPr lang="en-US"/>
        </a:p>
      </dgm:t>
    </dgm:pt>
    <dgm:pt modelId="{E0ABDE5E-6886-4627-B3C7-54FCD3DBC6BE}" type="sibTrans" cxnId="{A8201D96-1498-4852-A869-C22925D663DB}">
      <dgm:prSet/>
      <dgm:spPr/>
      <dgm:t>
        <a:bodyPr/>
        <a:lstStyle/>
        <a:p>
          <a:endParaRPr lang="en-US"/>
        </a:p>
      </dgm:t>
    </dgm:pt>
    <dgm:pt modelId="{ED656162-976F-40A5-BE1E-21ACCB53B949}" type="pres">
      <dgm:prSet presAssocID="{FA6529AB-3BE1-4946-B048-89EE5289478C}" presName="hierChild1" presStyleCnt="0">
        <dgm:presLayoutVars>
          <dgm:chPref val="1"/>
          <dgm:dir/>
          <dgm:animOne val="branch"/>
          <dgm:animLvl val="lvl"/>
          <dgm:resizeHandles/>
        </dgm:presLayoutVars>
      </dgm:prSet>
      <dgm:spPr/>
    </dgm:pt>
    <dgm:pt modelId="{5A7682F7-D55F-4130-B20F-343B74537FA5}" type="pres">
      <dgm:prSet presAssocID="{3273B1BC-B935-4297-AB04-F29AE9D82B06}" presName="hierRoot1" presStyleCnt="0"/>
      <dgm:spPr/>
    </dgm:pt>
    <dgm:pt modelId="{8837E034-81FC-48B8-8C2E-4EB1EF9F0D87}" type="pres">
      <dgm:prSet presAssocID="{3273B1BC-B935-4297-AB04-F29AE9D82B06}" presName="composite" presStyleCnt="0"/>
      <dgm:spPr/>
    </dgm:pt>
    <dgm:pt modelId="{0B47A942-AD40-412B-B70B-CAE422E78381}" type="pres">
      <dgm:prSet presAssocID="{3273B1BC-B935-4297-AB04-F29AE9D82B06}" presName="background" presStyleLbl="node0" presStyleIdx="0" presStyleCnt="2"/>
      <dgm:spPr/>
    </dgm:pt>
    <dgm:pt modelId="{1A2D5B8B-E081-4085-A12C-8C54F98E711E}" type="pres">
      <dgm:prSet presAssocID="{3273B1BC-B935-4297-AB04-F29AE9D82B06}" presName="text" presStyleLbl="fgAcc0" presStyleIdx="0" presStyleCnt="2" custScaleX="238641" custScaleY="100276">
        <dgm:presLayoutVars>
          <dgm:chPref val="3"/>
        </dgm:presLayoutVars>
      </dgm:prSet>
      <dgm:spPr/>
    </dgm:pt>
    <dgm:pt modelId="{61710DCD-709B-4B08-9CB6-2BF3F5C10897}" type="pres">
      <dgm:prSet presAssocID="{3273B1BC-B935-4297-AB04-F29AE9D82B06}" presName="hierChild2" presStyleCnt="0"/>
      <dgm:spPr/>
    </dgm:pt>
    <dgm:pt modelId="{210A695B-A1AF-4F84-A7DF-0F2DB151DB87}" type="pres">
      <dgm:prSet presAssocID="{271B4312-4BF1-4691-8FDE-89F67072C1F0}" presName="Name10" presStyleLbl="parChTrans1D2" presStyleIdx="0" presStyleCnt="2"/>
      <dgm:spPr/>
    </dgm:pt>
    <dgm:pt modelId="{019306A7-1DE9-4A79-B008-E6229CB58F87}" type="pres">
      <dgm:prSet presAssocID="{620BF11F-C273-4852-B84E-47439E76A68F}" presName="hierRoot2" presStyleCnt="0"/>
      <dgm:spPr/>
    </dgm:pt>
    <dgm:pt modelId="{968726E3-B4C4-4431-B456-F01189E0DA35}" type="pres">
      <dgm:prSet presAssocID="{620BF11F-C273-4852-B84E-47439E76A68F}" presName="composite2" presStyleCnt="0"/>
      <dgm:spPr/>
    </dgm:pt>
    <dgm:pt modelId="{AFAA17FE-B93F-45AD-ADD5-14EA3705F610}" type="pres">
      <dgm:prSet presAssocID="{620BF11F-C273-4852-B84E-47439E76A68F}" presName="background2" presStyleLbl="node2" presStyleIdx="0" presStyleCnt="2"/>
      <dgm:spPr/>
    </dgm:pt>
    <dgm:pt modelId="{B9ADF9C1-6424-4199-AD27-87B1F0557907}" type="pres">
      <dgm:prSet presAssocID="{620BF11F-C273-4852-B84E-47439E76A68F}" presName="text2" presStyleLbl="fgAcc2" presStyleIdx="0" presStyleCnt="2" custScaleX="207793" custScaleY="75879" custLinFactNeighborX="81012" custLinFactNeighborY="1823">
        <dgm:presLayoutVars>
          <dgm:chPref val="3"/>
        </dgm:presLayoutVars>
      </dgm:prSet>
      <dgm:spPr/>
    </dgm:pt>
    <dgm:pt modelId="{3306D507-5754-4C5C-B04F-F8953ACF8B7C}" type="pres">
      <dgm:prSet presAssocID="{620BF11F-C273-4852-B84E-47439E76A68F}" presName="hierChild3" presStyleCnt="0"/>
      <dgm:spPr/>
    </dgm:pt>
    <dgm:pt modelId="{46D6B02D-7489-43D4-86B8-5E4EFF11AED2}" type="pres">
      <dgm:prSet presAssocID="{1B0C193A-C301-4A08-968F-7A44DD9807CC}" presName="Name17" presStyleLbl="parChTrans1D3" presStyleIdx="0" presStyleCnt="2"/>
      <dgm:spPr/>
    </dgm:pt>
    <dgm:pt modelId="{592B6530-0A4B-424D-8B9E-E5D439FB9DF2}" type="pres">
      <dgm:prSet presAssocID="{70873B19-ED77-4D1E-83E0-F67D539824A2}" presName="hierRoot3" presStyleCnt="0"/>
      <dgm:spPr/>
    </dgm:pt>
    <dgm:pt modelId="{A45896E0-9E1A-4CD8-A2BC-72E95354A36A}" type="pres">
      <dgm:prSet presAssocID="{70873B19-ED77-4D1E-83E0-F67D539824A2}" presName="composite3" presStyleCnt="0"/>
      <dgm:spPr/>
    </dgm:pt>
    <dgm:pt modelId="{9E55485B-AFB0-49AE-9BF1-B96F4BA91AE2}" type="pres">
      <dgm:prSet presAssocID="{70873B19-ED77-4D1E-83E0-F67D539824A2}" presName="background3" presStyleLbl="node3" presStyleIdx="0" presStyleCnt="2"/>
      <dgm:spPr/>
    </dgm:pt>
    <dgm:pt modelId="{918AF5E5-D8C2-41DB-8E96-ED119586BDAB}" type="pres">
      <dgm:prSet presAssocID="{70873B19-ED77-4D1E-83E0-F67D539824A2}" presName="text3" presStyleLbl="fgAcc3" presStyleIdx="0" presStyleCnt="2" custScaleX="151713" custScaleY="150802" custLinFactNeighborX="644" custLinFactNeighborY="-2498">
        <dgm:presLayoutVars>
          <dgm:chPref val="3"/>
        </dgm:presLayoutVars>
      </dgm:prSet>
      <dgm:spPr/>
    </dgm:pt>
    <dgm:pt modelId="{0D74D983-867E-4FB0-B061-49DA74D8F5DC}" type="pres">
      <dgm:prSet presAssocID="{70873B19-ED77-4D1E-83E0-F67D539824A2}" presName="hierChild4" presStyleCnt="0"/>
      <dgm:spPr/>
    </dgm:pt>
    <dgm:pt modelId="{22133B93-1ADA-4F19-827A-0F83EE0CBB02}" type="pres">
      <dgm:prSet presAssocID="{ECC40F68-4182-4DD1-9A36-BEE8953F7023}" presName="Name17" presStyleLbl="parChTrans1D3" presStyleIdx="1" presStyleCnt="2"/>
      <dgm:spPr/>
    </dgm:pt>
    <dgm:pt modelId="{49DA5CE5-0F24-4518-9F84-AB9F0128E3A4}" type="pres">
      <dgm:prSet presAssocID="{12EB4A9A-8795-4927-94C9-7156D0536C49}" presName="hierRoot3" presStyleCnt="0"/>
      <dgm:spPr/>
    </dgm:pt>
    <dgm:pt modelId="{C4ABBD83-78C8-4236-A1C2-870D502D333F}" type="pres">
      <dgm:prSet presAssocID="{12EB4A9A-8795-4927-94C9-7156D0536C49}" presName="composite3" presStyleCnt="0"/>
      <dgm:spPr/>
    </dgm:pt>
    <dgm:pt modelId="{539A698B-FCE8-45FB-8B6E-328673F7D8E6}" type="pres">
      <dgm:prSet presAssocID="{12EB4A9A-8795-4927-94C9-7156D0536C49}" presName="background3" presStyleLbl="node3" presStyleIdx="1" presStyleCnt="2"/>
      <dgm:spPr/>
    </dgm:pt>
    <dgm:pt modelId="{64498853-BB66-4A89-89F7-86BC29F17AE5}" type="pres">
      <dgm:prSet presAssocID="{12EB4A9A-8795-4927-94C9-7156D0536C49}" presName="text3" presStyleLbl="fgAcc3" presStyleIdx="1" presStyleCnt="2" custLinFactNeighborX="-7777" custLinFactNeighborY="-1374">
        <dgm:presLayoutVars>
          <dgm:chPref val="3"/>
        </dgm:presLayoutVars>
      </dgm:prSet>
      <dgm:spPr/>
    </dgm:pt>
    <dgm:pt modelId="{D69473B2-B579-4909-8F77-1034B021A636}" type="pres">
      <dgm:prSet presAssocID="{12EB4A9A-8795-4927-94C9-7156D0536C49}" presName="hierChild4" presStyleCnt="0"/>
      <dgm:spPr/>
    </dgm:pt>
    <dgm:pt modelId="{731E54E4-F51A-4592-B7A9-92B546F3C110}" type="pres">
      <dgm:prSet presAssocID="{3E5B5556-6962-4475-A830-987940EC88B9}" presName="Name10" presStyleLbl="parChTrans1D2" presStyleIdx="1" presStyleCnt="2"/>
      <dgm:spPr/>
    </dgm:pt>
    <dgm:pt modelId="{4EE7EF54-66DC-4FFD-8FC6-C2829DB69D05}" type="pres">
      <dgm:prSet presAssocID="{2224EB4B-93F8-43B5-88FB-E6448DAE6F0C}" presName="hierRoot2" presStyleCnt="0"/>
      <dgm:spPr/>
    </dgm:pt>
    <dgm:pt modelId="{F5AEAEB3-10A0-4406-B84B-A0A0A9BE7BC7}" type="pres">
      <dgm:prSet presAssocID="{2224EB4B-93F8-43B5-88FB-E6448DAE6F0C}" presName="composite2" presStyleCnt="0"/>
      <dgm:spPr/>
    </dgm:pt>
    <dgm:pt modelId="{FF08E35C-A348-4B97-BDA5-B188EF33D815}" type="pres">
      <dgm:prSet presAssocID="{2224EB4B-93F8-43B5-88FB-E6448DAE6F0C}" presName="background2" presStyleLbl="node2" presStyleIdx="1" presStyleCnt="2"/>
      <dgm:spPr/>
    </dgm:pt>
    <dgm:pt modelId="{DF6B1850-0C21-478B-AAA7-E8B4FA4240C8}" type="pres">
      <dgm:prSet presAssocID="{2224EB4B-93F8-43B5-88FB-E6448DAE6F0C}" presName="text2" presStyleLbl="fgAcc2" presStyleIdx="1" presStyleCnt="2" custScaleX="108305" custScaleY="163485" custLinFactNeighborX="44630" custLinFactNeighborY="4194">
        <dgm:presLayoutVars>
          <dgm:chPref val="3"/>
        </dgm:presLayoutVars>
      </dgm:prSet>
      <dgm:spPr/>
    </dgm:pt>
    <dgm:pt modelId="{B0C15287-11AB-4004-B376-54DAAEA484BD}" type="pres">
      <dgm:prSet presAssocID="{2224EB4B-93F8-43B5-88FB-E6448DAE6F0C}" presName="hierChild3" presStyleCnt="0"/>
      <dgm:spPr/>
    </dgm:pt>
    <dgm:pt modelId="{4B03FFCD-AD9D-4B4C-B77D-A4E9FC3AB8E3}" type="pres">
      <dgm:prSet presAssocID="{13843FDD-90CC-4EA7-8F98-E8CBDB7A56FD}" presName="hierRoot1" presStyleCnt="0"/>
      <dgm:spPr/>
    </dgm:pt>
    <dgm:pt modelId="{99A9F749-715A-4B8D-BC75-DA3C1B03202E}" type="pres">
      <dgm:prSet presAssocID="{13843FDD-90CC-4EA7-8F98-E8CBDB7A56FD}" presName="composite" presStyleCnt="0"/>
      <dgm:spPr/>
    </dgm:pt>
    <dgm:pt modelId="{0D4149FE-E07A-4E89-BB0B-456F30C5334F}" type="pres">
      <dgm:prSet presAssocID="{13843FDD-90CC-4EA7-8F98-E8CBDB7A56FD}" presName="background" presStyleLbl="node0" presStyleIdx="1" presStyleCnt="2"/>
      <dgm:spPr/>
    </dgm:pt>
    <dgm:pt modelId="{8BF571EE-5EC6-4D17-A0B0-CCD8BDF02E2A}" type="pres">
      <dgm:prSet presAssocID="{13843FDD-90CC-4EA7-8F98-E8CBDB7A56FD}" presName="text" presStyleLbl="fgAcc0" presStyleIdx="1" presStyleCnt="2" custScaleX="96188" custScaleY="74683" custLinFactX="-158616" custLinFactY="47838" custLinFactNeighborX="-200000" custLinFactNeighborY="100000">
        <dgm:presLayoutVars>
          <dgm:chPref val="3"/>
        </dgm:presLayoutVars>
      </dgm:prSet>
      <dgm:spPr/>
    </dgm:pt>
    <dgm:pt modelId="{AD8034D9-C6BA-402C-93E6-CB494C7ECAD5}" type="pres">
      <dgm:prSet presAssocID="{13843FDD-90CC-4EA7-8F98-E8CBDB7A56FD}" presName="hierChild2" presStyleCnt="0"/>
      <dgm:spPr/>
    </dgm:pt>
  </dgm:ptLst>
  <dgm:cxnLst>
    <dgm:cxn modelId="{203D7E1A-31F6-41DC-B669-37EB845F764F}" srcId="{620BF11F-C273-4852-B84E-47439E76A68F}" destId="{12EB4A9A-8795-4927-94C9-7156D0536C49}" srcOrd="1" destOrd="0" parTransId="{ECC40F68-4182-4DD1-9A36-BEE8953F7023}" sibTransId="{86E8A9CD-3F3B-45C5-8BD9-8519B0524270}"/>
    <dgm:cxn modelId="{5C10D91C-0E64-4EDB-BBDD-C92B266D14D3}" srcId="{620BF11F-C273-4852-B84E-47439E76A68F}" destId="{70873B19-ED77-4D1E-83E0-F67D539824A2}" srcOrd="0" destOrd="0" parTransId="{1B0C193A-C301-4A08-968F-7A44DD9807CC}" sibTransId="{B27998B0-653A-40A5-A181-937392F71DD0}"/>
    <dgm:cxn modelId="{353C751F-11FB-4C80-AA32-A32A96A9FDC1}" srcId="{FA6529AB-3BE1-4946-B048-89EE5289478C}" destId="{3273B1BC-B935-4297-AB04-F29AE9D82B06}" srcOrd="0" destOrd="0" parTransId="{33558D5E-A060-4885-96E2-7B24123DFAC3}" sibTransId="{A277B55C-54FD-4B3A-9C59-9A59FC841F9F}"/>
    <dgm:cxn modelId="{6F41653D-5DDC-4545-AF66-E91C13498ED8}" type="presOf" srcId="{2224EB4B-93F8-43B5-88FB-E6448DAE6F0C}" destId="{DF6B1850-0C21-478B-AAA7-E8B4FA4240C8}" srcOrd="0" destOrd="0" presId="urn:microsoft.com/office/officeart/2005/8/layout/hierarchy1"/>
    <dgm:cxn modelId="{F136AF43-1E35-4DF9-BFAE-760672BFCC22}" type="presOf" srcId="{3E5B5556-6962-4475-A830-987940EC88B9}" destId="{731E54E4-F51A-4592-B7A9-92B546F3C110}" srcOrd="0" destOrd="0" presId="urn:microsoft.com/office/officeart/2005/8/layout/hierarchy1"/>
    <dgm:cxn modelId="{099D6967-8A8E-4B75-B56C-8F4B12DE779D}" type="presOf" srcId="{ECC40F68-4182-4DD1-9A36-BEE8953F7023}" destId="{22133B93-1ADA-4F19-827A-0F83EE0CBB02}" srcOrd="0" destOrd="0" presId="urn:microsoft.com/office/officeart/2005/8/layout/hierarchy1"/>
    <dgm:cxn modelId="{C628D46B-984D-4E1E-A64B-CDBA3979B11A}" type="presOf" srcId="{FA6529AB-3BE1-4946-B048-89EE5289478C}" destId="{ED656162-976F-40A5-BE1E-21ACCB53B949}" srcOrd="0" destOrd="0" presId="urn:microsoft.com/office/officeart/2005/8/layout/hierarchy1"/>
    <dgm:cxn modelId="{04E28C4F-B78D-41AF-83AC-B63CBE3C0934}" type="presOf" srcId="{3273B1BC-B935-4297-AB04-F29AE9D82B06}" destId="{1A2D5B8B-E081-4085-A12C-8C54F98E711E}" srcOrd="0" destOrd="0" presId="urn:microsoft.com/office/officeart/2005/8/layout/hierarchy1"/>
    <dgm:cxn modelId="{669AEC57-0B8D-4B49-BAF4-0831F53230F7}" type="presOf" srcId="{1B0C193A-C301-4A08-968F-7A44DD9807CC}" destId="{46D6B02D-7489-43D4-86B8-5E4EFF11AED2}" srcOrd="0" destOrd="0" presId="urn:microsoft.com/office/officeart/2005/8/layout/hierarchy1"/>
    <dgm:cxn modelId="{9AE6B488-3C2F-47C7-94A6-B5D8E5C7B2D0}" type="presOf" srcId="{13843FDD-90CC-4EA7-8F98-E8CBDB7A56FD}" destId="{8BF571EE-5EC6-4D17-A0B0-CCD8BDF02E2A}" srcOrd="0" destOrd="0" presId="urn:microsoft.com/office/officeart/2005/8/layout/hierarchy1"/>
    <dgm:cxn modelId="{89DD6091-CEEF-4DF3-A949-591E6778BEDE}" type="presOf" srcId="{12EB4A9A-8795-4927-94C9-7156D0536C49}" destId="{64498853-BB66-4A89-89F7-86BC29F17AE5}" srcOrd="0" destOrd="0" presId="urn:microsoft.com/office/officeart/2005/8/layout/hierarchy1"/>
    <dgm:cxn modelId="{A8201D96-1498-4852-A869-C22925D663DB}" srcId="{FA6529AB-3BE1-4946-B048-89EE5289478C}" destId="{13843FDD-90CC-4EA7-8F98-E8CBDB7A56FD}" srcOrd="1" destOrd="0" parTransId="{3A96DFB3-712A-4070-80D4-19B84A6E8880}" sibTransId="{E0ABDE5E-6886-4627-B3C7-54FCD3DBC6BE}"/>
    <dgm:cxn modelId="{91227CA5-A09F-4BD3-B7EE-628550CE596A}" srcId="{3273B1BC-B935-4297-AB04-F29AE9D82B06}" destId="{2224EB4B-93F8-43B5-88FB-E6448DAE6F0C}" srcOrd="1" destOrd="0" parTransId="{3E5B5556-6962-4475-A830-987940EC88B9}" sibTransId="{8AD7CD7C-FEB0-4008-B344-EEF75167F633}"/>
    <dgm:cxn modelId="{F1CB16D0-F1FC-4EE6-9E0D-8CB6DFF7390C}" srcId="{3273B1BC-B935-4297-AB04-F29AE9D82B06}" destId="{620BF11F-C273-4852-B84E-47439E76A68F}" srcOrd="0" destOrd="0" parTransId="{271B4312-4BF1-4691-8FDE-89F67072C1F0}" sibTransId="{A9B798BD-3913-4353-9D2F-40A9FF6073DF}"/>
    <dgm:cxn modelId="{42A6C3DC-A001-4304-974F-A47DADD5547C}" type="presOf" srcId="{70873B19-ED77-4D1E-83E0-F67D539824A2}" destId="{918AF5E5-D8C2-41DB-8E96-ED119586BDAB}" srcOrd="0" destOrd="0" presId="urn:microsoft.com/office/officeart/2005/8/layout/hierarchy1"/>
    <dgm:cxn modelId="{9FFA07E3-89D1-4D88-9EA7-C0F85D9E3796}" type="presOf" srcId="{271B4312-4BF1-4691-8FDE-89F67072C1F0}" destId="{210A695B-A1AF-4F84-A7DF-0F2DB151DB87}" srcOrd="0" destOrd="0" presId="urn:microsoft.com/office/officeart/2005/8/layout/hierarchy1"/>
    <dgm:cxn modelId="{EECE05F6-EB57-4ACC-9947-F47A8A9EDC97}" type="presOf" srcId="{620BF11F-C273-4852-B84E-47439E76A68F}" destId="{B9ADF9C1-6424-4199-AD27-87B1F0557907}" srcOrd="0" destOrd="0" presId="urn:microsoft.com/office/officeart/2005/8/layout/hierarchy1"/>
    <dgm:cxn modelId="{9BEF7647-B5C6-4738-A91E-FE57FD997AE8}" type="presParOf" srcId="{ED656162-976F-40A5-BE1E-21ACCB53B949}" destId="{5A7682F7-D55F-4130-B20F-343B74537FA5}" srcOrd="0" destOrd="0" presId="urn:microsoft.com/office/officeart/2005/8/layout/hierarchy1"/>
    <dgm:cxn modelId="{F53943FD-7019-4C9B-8493-DC1160A6EE44}" type="presParOf" srcId="{5A7682F7-D55F-4130-B20F-343B74537FA5}" destId="{8837E034-81FC-48B8-8C2E-4EB1EF9F0D87}" srcOrd="0" destOrd="0" presId="urn:microsoft.com/office/officeart/2005/8/layout/hierarchy1"/>
    <dgm:cxn modelId="{FEEC333C-BBE8-487A-BBEF-FFC590F03290}" type="presParOf" srcId="{8837E034-81FC-48B8-8C2E-4EB1EF9F0D87}" destId="{0B47A942-AD40-412B-B70B-CAE422E78381}" srcOrd="0" destOrd="0" presId="urn:microsoft.com/office/officeart/2005/8/layout/hierarchy1"/>
    <dgm:cxn modelId="{5A9B7AB5-6537-4F1D-A4BF-36BC741EBADA}" type="presParOf" srcId="{8837E034-81FC-48B8-8C2E-4EB1EF9F0D87}" destId="{1A2D5B8B-E081-4085-A12C-8C54F98E711E}" srcOrd="1" destOrd="0" presId="urn:microsoft.com/office/officeart/2005/8/layout/hierarchy1"/>
    <dgm:cxn modelId="{3BAE3BEA-5827-473D-8FFC-3D2BFA3F959D}" type="presParOf" srcId="{5A7682F7-D55F-4130-B20F-343B74537FA5}" destId="{61710DCD-709B-4B08-9CB6-2BF3F5C10897}" srcOrd="1" destOrd="0" presId="urn:microsoft.com/office/officeart/2005/8/layout/hierarchy1"/>
    <dgm:cxn modelId="{6E128973-E4F8-4437-8AA7-2C17242A4EFD}" type="presParOf" srcId="{61710DCD-709B-4B08-9CB6-2BF3F5C10897}" destId="{210A695B-A1AF-4F84-A7DF-0F2DB151DB87}" srcOrd="0" destOrd="0" presId="urn:microsoft.com/office/officeart/2005/8/layout/hierarchy1"/>
    <dgm:cxn modelId="{9743D8C7-E04B-41E6-A05C-4A0F51816F9C}" type="presParOf" srcId="{61710DCD-709B-4B08-9CB6-2BF3F5C10897}" destId="{019306A7-1DE9-4A79-B008-E6229CB58F87}" srcOrd="1" destOrd="0" presId="urn:microsoft.com/office/officeart/2005/8/layout/hierarchy1"/>
    <dgm:cxn modelId="{F22E23C2-A91B-4B0C-993C-F10B5A945264}" type="presParOf" srcId="{019306A7-1DE9-4A79-B008-E6229CB58F87}" destId="{968726E3-B4C4-4431-B456-F01189E0DA35}" srcOrd="0" destOrd="0" presId="urn:microsoft.com/office/officeart/2005/8/layout/hierarchy1"/>
    <dgm:cxn modelId="{0F0AF3B1-6AF9-49F8-A400-66169E5F3B2E}" type="presParOf" srcId="{968726E3-B4C4-4431-B456-F01189E0DA35}" destId="{AFAA17FE-B93F-45AD-ADD5-14EA3705F610}" srcOrd="0" destOrd="0" presId="urn:microsoft.com/office/officeart/2005/8/layout/hierarchy1"/>
    <dgm:cxn modelId="{7DD3FB98-01F2-4C84-BDF1-3852DB63B5D2}" type="presParOf" srcId="{968726E3-B4C4-4431-B456-F01189E0DA35}" destId="{B9ADF9C1-6424-4199-AD27-87B1F0557907}" srcOrd="1" destOrd="0" presId="urn:microsoft.com/office/officeart/2005/8/layout/hierarchy1"/>
    <dgm:cxn modelId="{3E14D368-9622-485B-BC73-4DD2C22BD827}" type="presParOf" srcId="{019306A7-1DE9-4A79-B008-E6229CB58F87}" destId="{3306D507-5754-4C5C-B04F-F8953ACF8B7C}" srcOrd="1" destOrd="0" presId="urn:microsoft.com/office/officeart/2005/8/layout/hierarchy1"/>
    <dgm:cxn modelId="{E21AFC2D-0683-4A11-A2D4-A07297E6A224}" type="presParOf" srcId="{3306D507-5754-4C5C-B04F-F8953ACF8B7C}" destId="{46D6B02D-7489-43D4-86B8-5E4EFF11AED2}" srcOrd="0" destOrd="0" presId="urn:microsoft.com/office/officeart/2005/8/layout/hierarchy1"/>
    <dgm:cxn modelId="{EFA282DB-4394-4453-B3E7-FA8B57085A07}" type="presParOf" srcId="{3306D507-5754-4C5C-B04F-F8953ACF8B7C}" destId="{592B6530-0A4B-424D-8B9E-E5D439FB9DF2}" srcOrd="1" destOrd="0" presId="urn:microsoft.com/office/officeart/2005/8/layout/hierarchy1"/>
    <dgm:cxn modelId="{1922E736-511F-4A0D-B99E-56DC85BF2387}" type="presParOf" srcId="{592B6530-0A4B-424D-8B9E-E5D439FB9DF2}" destId="{A45896E0-9E1A-4CD8-A2BC-72E95354A36A}" srcOrd="0" destOrd="0" presId="urn:microsoft.com/office/officeart/2005/8/layout/hierarchy1"/>
    <dgm:cxn modelId="{2EA08D89-E792-4D21-B77C-C289775F056B}" type="presParOf" srcId="{A45896E0-9E1A-4CD8-A2BC-72E95354A36A}" destId="{9E55485B-AFB0-49AE-9BF1-B96F4BA91AE2}" srcOrd="0" destOrd="0" presId="urn:microsoft.com/office/officeart/2005/8/layout/hierarchy1"/>
    <dgm:cxn modelId="{C8DC12DE-B9C9-4D78-9827-D857D4F14202}" type="presParOf" srcId="{A45896E0-9E1A-4CD8-A2BC-72E95354A36A}" destId="{918AF5E5-D8C2-41DB-8E96-ED119586BDAB}" srcOrd="1" destOrd="0" presId="urn:microsoft.com/office/officeart/2005/8/layout/hierarchy1"/>
    <dgm:cxn modelId="{E5EAD303-53D8-490B-B18D-DD180F123883}" type="presParOf" srcId="{592B6530-0A4B-424D-8B9E-E5D439FB9DF2}" destId="{0D74D983-867E-4FB0-B061-49DA74D8F5DC}" srcOrd="1" destOrd="0" presId="urn:microsoft.com/office/officeart/2005/8/layout/hierarchy1"/>
    <dgm:cxn modelId="{2A1BA562-433C-45E5-BB5B-2DCD9AB5014A}" type="presParOf" srcId="{3306D507-5754-4C5C-B04F-F8953ACF8B7C}" destId="{22133B93-1ADA-4F19-827A-0F83EE0CBB02}" srcOrd="2" destOrd="0" presId="urn:microsoft.com/office/officeart/2005/8/layout/hierarchy1"/>
    <dgm:cxn modelId="{FCA1772E-73CD-4A90-8EEE-FF402186D72D}" type="presParOf" srcId="{3306D507-5754-4C5C-B04F-F8953ACF8B7C}" destId="{49DA5CE5-0F24-4518-9F84-AB9F0128E3A4}" srcOrd="3" destOrd="0" presId="urn:microsoft.com/office/officeart/2005/8/layout/hierarchy1"/>
    <dgm:cxn modelId="{791283F3-168E-436D-8114-0A895D4CF563}" type="presParOf" srcId="{49DA5CE5-0F24-4518-9F84-AB9F0128E3A4}" destId="{C4ABBD83-78C8-4236-A1C2-870D502D333F}" srcOrd="0" destOrd="0" presId="urn:microsoft.com/office/officeart/2005/8/layout/hierarchy1"/>
    <dgm:cxn modelId="{BDF5950F-2C6B-4549-AB23-D36D845BAD2D}" type="presParOf" srcId="{C4ABBD83-78C8-4236-A1C2-870D502D333F}" destId="{539A698B-FCE8-45FB-8B6E-328673F7D8E6}" srcOrd="0" destOrd="0" presId="urn:microsoft.com/office/officeart/2005/8/layout/hierarchy1"/>
    <dgm:cxn modelId="{818DBBC2-A92A-457A-A732-3560084DA8C1}" type="presParOf" srcId="{C4ABBD83-78C8-4236-A1C2-870D502D333F}" destId="{64498853-BB66-4A89-89F7-86BC29F17AE5}" srcOrd="1" destOrd="0" presId="urn:microsoft.com/office/officeart/2005/8/layout/hierarchy1"/>
    <dgm:cxn modelId="{8ED66BD4-AF1D-4B54-AF91-0043EE938DAA}" type="presParOf" srcId="{49DA5CE5-0F24-4518-9F84-AB9F0128E3A4}" destId="{D69473B2-B579-4909-8F77-1034B021A636}" srcOrd="1" destOrd="0" presId="urn:microsoft.com/office/officeart/2005/8/layout/hierarchy1"/>
    <dgm:cxn modelId="{B9CEC8A0-DA07-449E-852E-77340B320300}" type="presParOf" srcId="{61710DCD-709B-4B08-9CB6-2BF3F5C10897}" destId="{731E54E4-F51A-4592-B7A9-92B546F3C110}" srcOrd="2" destOrd="0" presId="urn:microsoft.com/office/officeart/2005/8/layout/hierarchy1"/>
    <dgm:cxn modelId="{EF0F3CE7-3BEC-40DA-BB5A-52C899841CBE}" type="presParOf" srcId="{61710DCD-709B-4B08-9CB6-2BF3F5C10897}" destId="{4EE7EF54-66DC-4FFD-8FC6-C2829DB69D05}" srcOrd="3" destOrd="0" presId="urn:microsoft.com/office/officeart/2005/8/layout/hierarchy1"/>
    <dgm:cxn modelId="{3A753497-253E-4B6B-AFFD-7D07919C9CF8}" type="presParOf" srcId="{4EE7EF54-66DC-4FFD-8FC6-C2829DB69D05}" destId="{F5AEAEB3-10A0-4406-B84B-A0A0A9BE7BC7}" srcOrd="0" destOrd="0" presId="urn:microsoft.com/office/officeart/2005/8/layout/hierarchy1"/>
    <dgm:cxn modelId="{E3429D8A-F1D6-4E5F-AC7F-C5CC883374FE}" type="presParOf" srcId="{F5AEAEB3-10A0-4406-B84B-A0A0A9BE7BC7}" destId="{FF08E35C-A348-4B97-BDA5-B188EF33D815}" srcOrd="0" destOrd="0" presId="urn:microsoft.com/office/officeart/2005/8/layout/hierarchy1"/>
    <dgm:cxn modelId="{46AA2960-BFBF-47DC-B1EE-DC8000523F51}" type="presParOf" srcId="{F5AEAEB3-10A0-4406-B84B-A0A0A9BE7BC7}" destId="{DF6B1850-0C21-478B-AAA7-E8B4FA4240C8}" srcOrd="1" destOrd="0" presId="urn:microsoft.com/office/officeart/2005/8/layout/hierarchy1"/>
    <dgm:cxn modelId="{DED23468-EA81-4B29-8D28-876A0E225D34}" type="presParOf" srcId="{4EE7EF54-66DC-4FFD-8FC6-C2829DB69D05}" destId="{B0C15287-11AB-4004-B376-54DAAEA484BD}" srcOrd="1" destOrd="0" presId="urn:microsoft.com/office/officeart/2005/8/layout/hierarchy1"/>
    <dgm:cxn modelId="{396C680F-6CB6-4C51-91D4-CAD8AA3733E4}" type="presParOf" srcId="{ED656162-976F-40A5-BE1E-21ACCB53B949}" destId="{4B03FFCD-AD9D-4B4C-B77D-A4E9FC3AB8E3}" srcOrd="1" destOrd="0" presId="urn:microsoft.com/office/officeart/2005/8/layout/hierarchy1"/>
    <dgm:cxn modelId="{16E2895E-06A0-4FE1-9B05-2AD690058CE9}" type="presParOf" srcId="{4B03FFCD-AD9D-4B4C-B77D-A4E9FC3AB8E3}" destId="{99A9F749-715A-4B8D-BC75-DA3C1B03202E}" srcOrd="0" destOrd="0" presId="urn:microsoft.com/office/officeart/2005/8/layout/hierarchy1"/>
    <dgm:cxn modelId="{4ED32CB9-0D1C-43E8-9303-C24F7D798517}" type="presParOf" srcId="{99A9F749-715A-4B8D-BC75-DA3C1B03202E}" destId="{0D4149FE-E07A-4E89-BB0B-456F30C5334F}" srcOrd="0" destOrd="0" presId="urn:microsoft.com/office/officeart/2005/8/layout/hierarchy1"/>
    <dgm:cxn modelId="{4516F261-1F3C-48B0-A897-C2559F130C0C}" type="presParOf" srcId="{99A9F749-715A-4B8D-BC75-DA3C1B03202E}" destId="{8BF571EE-5EC6-4D17-A0B0-CCD8BDF02E2A}" srcOrd="1" destOrd="0" presId="urn:microsoft.com/office/officeart/2005/8/layout/hierarchy1"/>
    <dgm:cxn modelId="{01AA760E-EE53-4FCF-8791-00C1930A8C4A}" type="presParOf" srcId="{4B03FFCD-AD9D-4B4C-B77D-A4E9FC3AB8E3}" destId="{AD8034D9-C6BA-402C-93E6-CB494C7ECAD5}" srcOrd="1" destOrd="0" presId="urn:microsoft.com/office/officeart/2005/8/layout/hierarchy1"/>
  </dgm:cxnLst>
  <dgm:bg>
    <a:solidFill>
      <a:schemeClr val="accent1">
        <a:lumMod val="60000"/>
        <a:lumOff val="4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1E54E4-F51A-4592-B7A9-92B546F3C110}">
      <dsp:nvSpPr>
        <dsp:cNvPr id="0" name=""/>
        <dsp:cNvSpPr/>
      </dsp:nvSpPr>
      <dsp:spPr>
        <a:xfrm>
          <a:off x="4769284" y="1369627"/>
          <a:ext cx="3788992" cy="682779"/>
        </a:xfrm>
        <a:custGeom>
          <a:avLst/>
          <a:gdLst/>
          <a:ahLst/>
          <a:cxnLst/>
          <a:rect l="0" t="0" r="0" b="0"/>
          <a:pathLst>
            <a:path>
              <a:moveTo>
                <a:pt x="0" y="0"/>
              </a:moveTo>
              <a:lnTo>
                <a:pt x="0" y="483538"/>
              </a:lnTo>
              <a:lnTo>
                <a:pt x="3788992" y="483538"/>
              </a:lnTo>
              <a:lnTo>
                <a:pt x="3788992" y="68277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133B93-1ADA-4F19-827A-0F83EE0CBB02}">
      <dsp:nvSpPr>
        <dsp:cNvPr id="0" name=""/>
        <dsp:cNvSpPr/>
      </dsp:nvSpPr>
      <dsp:spPr>
        <a:xfrm>
          <a:off x="4667462" y="3056310"/>
          <a:ext cx="91440" cy="581839"/>
        </a:xfrm>
        <a:custGeom>
          <a:avLst/>
          <a:gdLst/>
          <a:ahLst/>
          <a:cxnLst/>
          <a:rect l="0" t="0" r="0" b="0"/>
          <a:pathLst>
            <a:path>
              <a:moveTo>
                <a:pt x="84892" y="0"/>
              </a:moveTo>
              <a:lnTo>
                <a:pt x="84892" y="382599"/>
              </a:lnTo>
              <a:lnTo>
                <a:pt x="45720" y="382599"/>
              </a:lnTo>
              <a:lnTo>
                <a:pt x="45720" y="581839"/>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D6B02D-7489-43D4-86B8-5E4EFF11AED2}">
      <dsp:nvSpPr>
        <dsp:cNvPr id="0" name=""/>
        <dsp:cNvSpPr/>
      </dsp:nvSpPr>
      <dsp:spPr>
        <a:xfrm>
          <a:off x="1709534" y="3056310"/>
          <a:ext cx="3042820" cy="566489"/>
        </a:xfrm>
        <a:custGeom>
          <a:avLst/>
          <a:gdLst/>
          <a:ahLst/>
          <a:cxnLst/>
          <a:rect l="0" t="0" r="0" b="0"/>
          <a:pathLst>
            <a:path>
              <a:moveTo>
                <a:pt x="3042820" y="0"/>
              </a:moveTo>
              <a:lnTo>
                <a:pt x="3042820" y="367248"/>
              </a:lnTo>
              <a:lnTo>
                <a:pt x="0" y="367248"/>
              </a:lnTo>
              <a:lnTo>
                <a:pt x="0" y="566489"/>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0A695B-A1AF-4F84-A7DF-0F2DB151DB87}">
      <dsp:nvSpPr>
        <dsp:cNvPr id="0" name=""/>
        <dsp:cNvSpPr/>
      </dsp:nvSpPr>
      <dsp:spPr>
        <a:xfrm>
          <a:off x="4706635" y="1369627"/>
          <a:ext cx="91440" cy="650398"/>
        </a:xfrm>
        <a:custGeom>
          <a:avLst/>
          <a:gdLst/>
          <a:ahLst/>
          <a:cxnLst/>
          <a:rect l="0" t="0" r="0" b="0"/>
          <a:pathLst>
            <a:path>
              <a:moveTo>
                <a:pt x="62649" y="0"/>
              </a:moveTo>
              <a:lnTo>
                <a:pt x="62649" y="451157"/>
              </a:lnTo>
              <a:lnTo>
                <a:pt x="45720" y="451157"/>
              </a:lnTo>
              <a:lnTo>
                <a:pt x="45720" y="65039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47A942-AD40-412B-B70B-CAE422E78381}">
      <dsp:nvSpPr>
        <dsp:cNvPr id="0" name=""/>
        <dsp:cNvSpPr/>
      </dsp:nvSpPr>
      <dsp:spPr>
        <a:xfrm>
          <a:off x="2203033" y="149"/>
          <a:ext cx="5132501" cy="136947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2D5B8B-E081-4085-A12C-8C54F98E711E}">
      <dsp:nvSpPr>
        <dsp:cNvPr id="0" name=""/>
        <dsp:cNvSpPr/>
      </dsp:nvSpPr>
      <dsp:spPr>
        <a:xfrm>
          <a:off x="2442002" y="227170"/>
          <a:ext cx="5132501" cy="136947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Rafael Rivera</a:t>
          </a:r>
        </a:p>
        <a:p>
          <a:pPr marL="0" lvl="0" indent="0" algn="ctr" defTabSz="889000">
            <a:lnSpc>
              <a:spcPct val="90000"/>
            </a:lnSpc>
            <a:spcBef>
              <a:spcPct val="0"/>
            </a:spcBef>
            <a:spcAft>
              <a:spcPct val="35000"/>
            </a:spcAft>
            <a:buNone/>
          </a:pPr>
          <a:r>
            <a:rPr lang="en-US" sz="2000" kern="1200" dirty="0"/>
            <a:t>Full Time Program Coordinator/Faculty</a:t>
          </a:r>
        </a:p>
        <a:p>
          <a:pPr marL="0" lvl="0" indent="0" algn="ctr" defTabSz="889000">
            <a:lnSpc>
              <a:spcPct val="90000"/>
            </a:lnSpc>
            <a:spcBef>
              <a:spcPct val="0"/>
            </a:spcBef>
            <a:spcAft>
              <a:spcPct val="35000"/>
            </a:spcAft>
            <a:buNone/>
          </a:pPr>
          <a:endParaRPr lang="en-US" sz="1900" kern="1200" dirty="0"/>
        </a:p>
      </dsp:txBody>
      <dsp:txXfrm>
        <a:off x="2482113" y="267281"/>
        <a:ext cx="5052279" cy="1289255"/>
      </dsp:txXfrm>
    </dsp:sp>
    <dsp:sp modelId="{AFAA17FE-B93F-45AD-ADD5-14EA3705F610}">
      <dsp:nvSpPr>
        <dsp:cNvPr id="0" name=""/>
        <dsp:cNvSpPr/>
      </dsp:nvSpPr>
      <dsp:spPr>
        <a:xfrm>
          <a:off x="2517831" y="2020025"/>
          <a:ext cx="4469047" cy="103628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ADF9C1-6424-4199-AD27-87B1F0557907}">
      <dsp:nvSpPr>
        <dsp:cNvPr id="0" name=""/>
        <dsp:cNvSpPr/>
      </dsp:nvSpPr>
      <dsp:spPr>
        <a:xfrm>
          <a:off x="2756800" y="2247045"/>
          <a:ext cx="4469047" cy="10362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Lezlee Inman</a:t>
          </a:r>
        </a:p>
        <a:p>
          <a:pPr marL="0" lvl="0" indent="0" algn="ctr" defTabSz="889000">
            <a:lnSpc>
              <a:spcPct val="90000"/>
            </a:lnSpc>
            <a:spcBef>
              <a:spcPct val="0"/>
            </a:spcBef>
            <a:spcAft>
              <a:spcPct val="35000"/>
            </a:spcAft>
            <a:buNone/>
          </a:pPr>
          <a:r>
            <a:rPr lang="en-US" sz="2000" kern="1200" dirty="0"/>
            <a:t>Full Time Clinical Coordinator/Faculty</a:t>
          </a:r>
        </a:p>
      </dsp:txBody>
      <dsp:txXfrm>
        <a:off x="2787152" y="2277397"/>
        <a:ext cx="4408343" cy="975581"/>
      </dsp:txXfrm>
    </dsp:sp>
    <dsp:sp modelId="{9E55485B-AFB0-49AE-9BF1-B96F4BA91AE2}">
      <dsp:nvSpPr>
        <dsp:cNvPr id="0" name=""/>
        <dsp:cNvSpPr/>
      </dsp:nvSpPr>
      <dsp:spPr>
        <a:xfrm>
          <a:off x="78072" y="3622799"/>
          <a:ext cx="3262923" cy="205951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8AF5E5-D8C2-41DB-8E96-ED119586BDAB}">
      <dsp:nvSpPr>
        <dsp:cNvPr id="0" name=""/>
        <dsp:cNvSpPr/>
      </dsp:nvSpPr>
      <dsp:spPr>
        <a:xfrm>
          <a:off x="317041" y="3849820"/>
          <a:ext cx="3262923" cy="205951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buNone/>
          </a:pPr>
          <a:r>
            <a:rPr lang="en-US" sz="1400" b="1" kern="1200" dirty="0"/>
            <a:t>Adjunct Clinical Coordinators</a:t>
          </a:r>
          <a:endParaRPr lang="en-US" sz="1400" kern="1200" dirty="0"/>
        </a:p>
        <a:p>
          <a:pPr lvl="0" algn="ctr" defTabSz="622300">
            <a:lnSpc>
              <a:spcPct val="90000"/>
            </a:lnSpc>
            <a:spcBef>
              <a:spcPct val="0"/>
            </a:spcBef>
            <a:spcAft>
              <a:spcPct val="35000"/>
            </a:spcAft>
            <a:buNone/>
          </a:pPr>
          <a:r>
            <a:rPr lang="en-US" sz="1400" kern="1200" dirty="0"/>
            <a:t>Shivani Buch</a:t>
          </a:r>
        </a:p>
        <a:p>
          <a:pPr marL="0" marR="0" lvl="0" indent="0" algn="ctr" defTabSz="914400" eaLnBrk="1" fontAlgn="auto" latinLnBrk="0" hangingPunct="1">
            <a:lnSpc>
              <a:spcPct val="100000"/>
            </a:lnSpc>
            <a:spcBef>
              <a:spcPct val="0"/>
            </a:spcBef>
            <a:spcAft>
              <a:spcPts val="0"/>
            </a:spcAft>
            <a:buClrTx/>
            <a:buSzTx/>
            <a:buFontTx/>
            <a:buNone/>
            <a:tabLst/>
            <a:defRPr/>
          </a:pPr>
          <a:r>
            <a:rPr lang="en-US" sz="1400" kern="1200" dirty="0"/>
            <a:t>Jennifer O’Laughlin</a:t>
          </a:r>
        </a:p>
        <a:p>
          <a:pPr marL="0" marR="0" lvl="0" indent="0" algn="ctr" defTabSz="914400" eaLnBrk="1" fontAlgn="auto" latinLnBrk="0" hangingPunct="1">
            <a:lnSpc>
              <a:spcPct val="100000"/>
            </a:lnSpc>
            <a:spcBef>
              <a:spcPct val="0"/>
            </a:spcBef>
            <a:spcAft>
              <a:spcPts val="0"/>
            </a:spcAft>
            <a:buClrTx/>
            <a:buSzTx/>
            <a:buFontTx/>
            <a:buNone/>
            <a:tabLst/>
            <a:defRPr/>
          </a:pPr>
          <a:r>
            <a:rPr lang="en-US" sz="1400" kern="1200" dirty="0"/>
            <a:t>Christine Langley</a:t>
          </a:r>
        </a:p>
        <a:p>
          <a:pPr marL="0" marR="0" lvl="0" indent="0" algn="ctr" defTabSz="914400" eaLnBrk="1" fontAlgn="auto" latinLnBrk="0" hangingPunct="1">
            <a:lnSpc>
              <a:spcPct val="100000"/>
            </a:lnSpc>
            <a:spcBef>
              <a:spcPct val="0"/>
            </a:spcBef>
            <a:spcAft>
              <a:spcPts val="0"/>
            </a:spcAft>
            <a:buClrTx/>
            <a:buSzTx/>
            <a:buFontTx/>
            <a:buNone/>
            <a:tabLst/>
            <a:defRPr/>
          </a:pPr>
          <a:r>
            <a:rPr lang="en-US" sz="1400" kern="1200" dirty="0"/>
            <a:t>Krissy Bassett</a:t>
          </a:r>
        </a:p>
        <a:p>
          <a:pPr marL="0" marR="0" lvl="0" indent="0" algn="ctr" defTabSz="914400" eaLnBrk="1" fontAlgn="auto" latinLnBrk="0" hangingPunct="1">
            <a:lnSpc>
              <a:spcPct val="100000"/>
            </a:lnSpc>
            <a:spcBef>
              <a:spcPct val="0"/>
            </a:spcBef>
            <a:spcAft>
              <a:spcPts val="0"/>
            </a:spcAft>
            <a:buClrTx/>
            <a:buSzTx/>
            <a:buFontTx/>
            <a:buNone/>
            <a:tabLst/>
            <a:defRPr/>
          </a:pPr>
          <a:endParaRPr lang="en-US" sz="1400" kern="1200" dirty="0"/>
        </a:p>
        <a:p>
          <a:pPr marL="0" marR="0" lvl="0" indent="0" algn="ctr" defTabSz="914400" eaLnBrk="1" fontAlgn="auto" latinLnBrk="0" hangingPunct="1">
            <a:lnSpc>
              <a:spcPct val="100000"/>
            </a:lnSpc>
            <a:spcBef>
              <a:spcPct val="0"/>
            </a:spcBef>
            <a:spcAft>
              <a:spcPts val="0"/>
            </a:spcAft>
            <a:buClrTx/>
            <a:buSzTx/>
            <a:buFontTx/>
            <a:buNone/>
            <a:tabLst/>
            <a:defRPr/>
          </a:pPr>
          <a:endParaRPr lang="en-US" sz="1400" kern="1200" dirty="0"/>
        </a:p>
        <a:p>
          <a:pPr lvl="0" algn="ctr" defTabSz="622300">
            <a:lnSpc>
              <a:spcPct val="90000"/>
            </a:lnSpc>
            <a:spcBef>
              <a:spcPct val="0"/>
            </a:spcBef>
            <a:spcAft>
              <a:spcPct val="35000"/>
            </a:spcAft>
            <a:buNone/>
          </a:pPr>
          <a:endParaRPr lang="en-US" sz="1400" kern="1200" dirty="0"/>
        </a:p>
      </dsp:txBody>
      <dsp:txXfrm>
        <a:off x="377362" y="3910141"/>
        <a:ext cx="3142281" cy="1938872"/>
      </dsp:txXfrm>
    </dsp:sp>
    <dsp:sp modelId="{539A698B-FCE8-45FB-8B6E-328673F7D8E6}">
      <dsp:nvSpPr>
        <dsp:cNvPr id="0" name=""/>
        <dsp:cNvSpPr/>
      </dsp:nvSpPr>
      <dsp:spPr>
        <a:xfrm>
          <a:off x="3637821" y="3638150"/>
          <a:ext cx="2150720" cy="136570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498853-BB66-4A89-89F7-86BC29F17AE5}">
      <dsp:nvSpPr>
        <dsp:cNvPr id="0" name=""/>
        <dsp:cNvSpPr/>
      </dsp:nvSpPr>
      <dsp:spPr>
        <a:xfrm>
          <a:off x="3876790" y="3865170"/>
          <a:ext cx="2150720" cy="136570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16 Clinical Instructors</a:t>
          </a:r>
        </a:p>
        <a:p>
          <a:pPr marL="0" lvl="0" indent="0" algn="ctr" defTabSz="800100">
            <a:lnSpc>
              <a:spcPct val="90000"/>
            </a:lnSpc>
            <a:spcBef>
              <a:spcPct val="0"/>
            </a:spcBef>
            <a:spcAft>
              <a:spcPct val="35000"/>
            </a:spcAft>
            <a:buNone/>
          </a:pPr>
          <a:r>
            <a:rPr lang="en-US" sz="1800" b="0" kern="1200" dirty="0"/>
            <a:t>(Hospital Personnel)</a:t>
          </a:r>
        </a:p>
      </dsp:txBody>
      <dsp:txXfrm>
        <a:off x="3916790" y="3905170"/>
        <a:ext cx="2070720" cy="1285707"/>
      </dsp:txXfrm>
    </dsp:sp>
    <dsp:sp modelId="{FF08E35C-A348-4B97-BDA5-B188EF33D815}">
      <dsp:nvSpPr>
        <dsp:cNvPr id="0" name=""/>
        <dsp:cNvSpPr/>
      </dsp:nvSpPr>
      <dsp:spPr>
        <a:xfrm>
          <a:off x="7393608" y="2052406"/>
          <a:ext cx="2329338" cy="223272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6B1850-0C21-478B-AAA7-E8B4FA4240C8}">
      <dsp:nvSpPr>
        <dsp:cNvPr id="0" name=""/>
        <dsp:cNvSpPr/>
      </dsp:nvSpPr>
      <dsp:spPr>
        <a:xfrm>
          <a:off x="7632577" y="2279426"/>
          <a:ext cx="2329338" cy="223272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400050">
            <a:lnSpc>
              <a:spcPct val="90000"/>
            </a:lnSpc>
            <a:spcBef>
              <a:spcPct val="0"/>
            </a:spcBef>
            <a:spcAft>
              <a:spcPct val="35000"/>
            </a:spcAft>
            <a:buNone/>
          </a:pPr>
          <a:r>
            <a:rPr lang="en-US" sz="1500" b="1" kern="1200" dirty="0">
              <a:latin typeface="Arial" panose="020B0604020202020204" pitchFamily="34" charset="0"/>
              <a:cs typeface="Arial" panose="020B0604020202020204" pitchFamily="34" charset="0"/>
            </a:rPr>
            <a:t>Faculty</a:t>
          </a:r>
        </a:p>
        <a:p>
          <a:pPr marL="0" lvl="0" indent="0" algn="ctr" defTabSz="400050">
            <a:lnSpc>
              <a:spcPct val="90000"/>
            </a:lnSpc>
            <a:spcBef>
              <a:spcPct val="0"/>
            </a:spcBef>
            <a:spcAft>
              <a:spcPct val="35000"/>
            </a:spcAft>
            <a:buNone/>
          </a:pPr>
          <a:r>
            <a:rPr lang="en-US" sz="1400" b="0" kern="1200" dirty="0">
              <a:latin typeface="+mn-lt"/>
              <a:cs typeface="Arial" panose="020B0604020202020204" pitchFamily="34" charset="0"/>
            </a:rPr>
            <a:t>Martin Partlan</a:t>
          </a:r>
        </a:p>
        <a:p>
          <a:pPr marL="0" lvl="0" indent="0" algn="ctr" defTabSz="400050">
            <a:lnSpc>
              <a:spcPct val="90000"/>
            </a:lnSpc>
            <a:spcBef>
              <a:spcPct val="0"/>
            </a:spcBef>
            <a:spcAft>
              <a:spcPct val="35000"/>
            </a:spcAft>
            <a:buNone/>
          </a:pPr>
          <a:r>
            <a:rPr lang="en-US" sz="1400" b="1" kern="1200" dirty="0"/>
            <a:t>PART TIME FACULTY</a:t>
          </a:r>
          <a:endParaRPr lang="en-US" sz="1400" b="0" kern="1200" dirty="0"/>
        </a:p>
        <a:p>
          <a:pPr marL="0" lvl="0" indent="0" algn="ctr" defTabSz="400050">
            <a:lnSpc>
              <a:spcPct val="90000"/>
            </a:lnSpc>
            <a:spcBef>
              <a:spcPct val="0"/>
            </a:spcBef>
            <a:spcAft>
              <a:spcPct val="35000"/>
            </a:spcAft>
            <a:buNone/>
          </a:pPr>
          <a:r>
            <a:rPr lang="en-US" sz="1400" b="0" kern="1200" dirty="0"/>
            <a:t>Jennifer O’Laughlin</a:t>
          </a:r>
        </a:p>
        <a:p>
          <a:pPr marL="0" lvl="0" indent="0" algn="ctr" defTabSz="400050">
            <a:lnSpc>
              <a:spcPct val="90000"/>
            </a:lnSpc>
            <a:spcBef>
              <a:spcPct val="0"/>
            </a:spcBef>
            <a:spcAft>
              <a:spcPct val="35000"/>
            </a:spcAft>
            <a:buNone/>
          </a:pPr>
          <a:r>
            <a:rPr lang="en-US" sz="1400" b="0" kern="1200" dirty="0"/>
            <a:t>Sandy Frojelyn</a:t>
          </a:r>
        </a:p>
        <a:p>
          <a:pPr marL="0" lvl="0" indent="0" algn="ctr" defTabSz="400050">
            <a:lnSpc>
              <a:spcPct val="90000"/>
            </a:lnSpc>
            <a:spcBef>
              <a:spcPct val="0"/>
            </a:spcBef>
            <a:spcAft>
              <a:spcPct val="35000"/>
            </a:spcAft>
            <a:buNone/>
          </a:pPr>
          <a:endParaRPr lang="en-US" sz="500" b="0" kern="1200" dirty="0"/>
        </a:p>
        <a:p>
          <a:pPr marL="0" lvl="0" indent="0" algn="ctr" defTabSz="400050">
            <a:lnSpc>
              <a:spcPct val="90000"/>
            </a:lnSpc>
            <a:spcBef>
              <a:spcPct val="0"/>
            </a:spcBef>
            <a:spcAft>
              <a:spcPct val="35000"/>
            </a:spcAft>
            <a:buNone/>
          </a:pPr>
          <a:endParaRPr lang="en-US" sz="500" b="0" kern="1200" dirty="0"/>
        </a:p>
        <a:p>
          <a:pPr marL="0" lvl="0" indent="0" algn="ctr" defTabSz="400050">
            <a:lnSpc>
              <a:spcPct val="90000"/>
            </a:lnSpc>
            <a:spcBef>
              <a:spcPct val="0"/>
            </a:spcBef>
            <a:spcAft>
              <a:spcPct val="35000"/>
            </a:spcAft>
            <a:buNone/>
          </a:pPr>
          <a:endParaRPr lang="en-US" sz="500" b="0" kern="1200" dirty="0"/>
        </a:p>
        <a:p>
          <a:pPr marL="0" lvl="0" indent="0" algn="ctr" defTabSz="400050">
            <a:lnSpc>
              <a:spcPct val="90000"/>
            </a:lnSpc>
            <a:spcBef>
              <a:spcPct val="0"/>
            </a:spcBef>
            <a:spcAft>
              <a:spcPct val="35000"/>
            </a:spcAft>
            <a:buNone/>
          </a:pPr>
          <a:endParaRPr lang="en-US" sz="500" b="0" kern="1200" dirty="0"/>
        </a:p>
      </dsp:txBody>
      <dsp:txXfrm>
        <a:off x="7697971" y="2344820"/>
        <a:ext cx="2198550" cy="2101939"/>
      </dsp:txXfrm>
    </dsp:sp>
    <dsp:sp modelId="{0D4149FE-E07A-4E89-BB0B-456F30C5334F}">
      <dsp:nvSpPr>
        <dsp:cNvPr id="0" name=""/>
        <dsp:cNvSpPr/>
      </dsp:nvSpPr>
      <dsp:spPr>
        <a:xfrm>
          <a:off x="100644" y="2019184"/>
          <a:ext cx="2068735" cy="101995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F571EE-5EC6-4D17-A0B0-CCD8BDF02E2A}">
      <dsp:nvSpPr>
        <dsp:cNvPr id="0" name=""/>
        <dsp:cNvSpPr/>
      </dsp:nvSpPr>
      <dsp:spPr>
        <a:xfrm>
          <a:off x="339613" y="2246205"/>
          <a:ext cx="2068735" cy="101995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0" kern="1200" dirty="0"/>
            <a:t>Alejandra Valencia</a:t>
          </a:r>
        </a:p>
        <a:p>
          <a:pPr marL="0" lvl="0" indent="0" algn="ctr" defTabSz="711200">
            <a:lnSpc>
              <a:spcPct val="90000"/>
            </a:lnSpc>
            <a:spcBef>
              <a:spcPct val="0"/>
            </a:spcBef>
            <a:spcAft>
              <a:spcPct val="35000"/>
            </a:spcAft>
            <a:buNone/>
          </a:pPr>
          <a:r>
            <a:rPr lang="en-US" sz="1400" b="0" kern="1200" dirty="0"/>
            <a:t>Part-Time Office Assistant</a:t>
          </a:r>
        </a:p>
        <a:p>
          <a:pPr marL="0" lvl="0" indent="0" algn="ctr" defTabSz="711200">
            <a:lnSpc>
              <a:spcPct val="90000"/>
            </a:lnSpc>
            <a:spcBef>
              <a:spcPct val="0"/>
            </a:spcBef>
            <a:spcAft>
              <a:spcPct val="35000"/>
            </a:spcAft>
            <a:buNone/>
          </a:pPr>
          <a:endParaRPr lang="en-US" sz="1200" b="0" kern="1200" dirty="0"/>
        </a:p>
      </dsp:txBody>
      <dsp:txXfrm>
        <a:off x="369486" y="2276078"/>
        <a:ext cx="2008989" cy="96020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52FE0F-1BF1-420F-9B95-105D3731743D}" type="datetimeFigureOut">
              <a:rPr lang="en-US" smtClean="0"/>
              <a:t>3/15/2024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5D63EB-FFF7-4857-880E-CEA5227B86E1}" type="slidenum">
              <a:rPr lang="en-US" smtClean="0"/>
              <a:t>‹#›</a:t>
            </a:fld>
            <a:endParaRPr lang="en-US"/>
          </a:p>
        </p:txBody>
      </p:sp>
    </p:spTree>
    <p:extLst>
      <p:ext uri="{BB962C8B-B14F-4D97-AF65-F5344CB8AC3E}">
        <p14:creationId xmlns:p14="http://schemas.microsoft.com/office/powerpoint/2010/main" val="2747414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8912A3C-FBC1-432F-BD73-8A8675006E1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29388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Rafael</a:t>
            </a:r>
          </a:p>
          <a:p>
            <a:r>
              <a:rPr lang="en-US" dirty="0"/>
              <a:t>This program came</a:t>
            </a:r>
            <a:r>
              <a:rPr lang="en-US" baseline="0" dirty="0"/>
              <a:t> to Cañada College when it first opened graduating it’s first class in 1970.</a:t>
            </a:r>
            <a:endParaRPr lang="en-US" dirty="0"/>
          </a:p>
        </p:txBody>
      </p:sp>
      <p:sp>
        <p:nvSpPr>
          <p:cNvPr id="4" name="Slide Number Placeholder 3"/>
          <p:cNvSpPr>
            <a:spLocks noGrp="1"/>
          </p:cNvSpPr>
          <p:nvPr>
            <p:ph type="sldNum" sz="quarter" idx="10"/>
          </p:nvPr>
        </p:nvSpPr>
        <p:spPr/>
        <p:txBody>
          <a:bodyPr/>
          <a:lstStyle/>
          <a:p>
            <a:fld id="{58912A3C-FBC1-432F-BD73-8A8675006E15}" type="slidenum">
              <a:rPr lang="en-US" smtClean="0"/>
              <a:pPr/>
              <a:t>3</a:t>
            </a:fld>
            <a:endParaRPr lang="en-US"/>
          </a:p>
        </p:txBody>
      </p:sp>
    </p:spTree>
    <p:extLst>
      <p:ext uri="{BB962C8B-B14F-4D97-AF65-F5344CB8AC3E}">
        <p14:creationId xmlns:p14="http://schemas.microsoft.com/office/powerpoint/2010/main" val="502319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dirty="0" err="1"/>
              <a:t>Rafeal</a:t>
            </a:r>
            <a:r>
              <a:rPr lang="en-US" baseline="0" dirty="0"/>
              <a:t> - Part-time faculty teach one course per academic year</a:t>
            </a:r>
            <a:endParaRPr lang="en-US" dirty="0"/>
          </a:p>
          <a:p>
            <a:endParaRPr lang="en-US" dirty="0"/>
          </a:p>
          <a:p>
            <a:r>
              <a:rPr lang="en-US" dirty="0"/>
              <a:t>Pam - Clinical assignments</a:t>
            </a:r>
            <a:r>
              <a:rPr lang="en-US" baseline="0" dirty="0"/>
              <a:t> based on adjuncts’ work schedule</a:t>
            </a:r>
          </a:p>
        </p:txBody>
      </p:sp>
      <p:sp>
        <p:nvSpPr>
          <p:cNvPr id="4" name="Slide Number Placeholder 3"/>
          <p:cNvSpPr>
            <a:spLocks noGrp="1"/>
          </p:cNvSpPr>
          <p:nvPr>
            <p:ph type="sldNum" sz="quarter" idx="10"/>
          </p:nvPr>
        </p:nvSpPr>
        <p:spPr/>
        <p:txBody>
          <a:bodyPr/>
          <a:lstStyle/>
          <a:p>
            <a:fld id="{58912A3C-FBC1-432F-BD73-8A8675006E15}" type="slidenum">
              <a:rPr lang="en-US" smtClean="0"/>
              <a:pPr/>
              <a:t>4</a:t>
            </a:fld>
            <a:endParaRPr lang="en-US"/>
          </a:p>
        </p:txBody>
      </p:sp>
    </p:spTree>
    <p:extLst>
      <p:ext uri="{BB962C8B-B14F-4D97-AF65-F5344CB8AC3E}">
        <p14:creationId xmlns:p14="http://schemas.microsoft.com/office/powerpoint/2010/main" val="2270089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Rafeal</a:t>
            </a:r>
            <a:endParaRPr lang="en-US" dirty="0"/>
          </a:p>
        </p:txBody>
      </p:sp>
      <p:sp>
        <p:nvSpPr>
          <p:cNvPr id="4" name="Slide Number Placeholder 3"/>
          <p:cNvSpPr>
            <a:spLocks noGrp="1"/>
          </p:cNvSpPr>
          <p:nvPr>
            <p:ph type="sldNum" sz="quarter" idx="10"/>
          </p:nvPr>
        </p:nvSpPr>
        <p:spPr/>
        <p:txBody>
          <a:bodyPr/>
          <a:lstStyle/>
          <a:p>
            <a:fld id="{58912A3C-FBC1-432F-BD73-8A8675006E15}" type="slidenum">
              <a:rPr lang="en-US" smtClean="0"/>
              <a:pPr/>
              <a:t>7</a:t>
            </a:fld>
            <a:endParaRPr lang="en-US"/>
          </a:p>
        </p:txBody>
      </p:sp>
    </p:spTree>
    <p:extLst>
      <p:ext uri="{BB962C8B-B14F-4D97-AF65-F5344CB8AC3E}">
        <p14:creationId xmlns:p14="http://schemas.microsoft.com/office/powerpoint/2010/main" val="1375526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912A3C-FBC1-432F-BD73-8A8675006E15}" type="slidenum">
              <a:rPr lang="en-US" smtClean="0"/>
              <a:pPr/>
              <a:t>8</a:t>
            </a:fld>
            <a:endParaRPr lang="en-US"/>
          </a:p>
        </p:txBody>
      </p:sp>
    </p:spTree>
    <p:extLst>
      <p:ext uri="{BB962C8B-B14F-4D97-AF65-F5344CB8AC3E}">
        <p14:creationId xmlns:p14="http://schemas.microsoft.com/office/powerpoint/2010/main" val="18819007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*Students who reside in San Mateo County will have their enrollment fees waived for the Spring 2023 semester (except for International Students and Non-Resident or Out-of-State students as described below; but see exceptions for Undocumented students). There are no minimum or maximum units required. Depending on documented financial need, students may also be exempted for paying the student body fee, student representation fee, student union fee, inclusive access fee(s), and materials fees associated with the course*. </a:t>
            </a:r>
            <a:r>
              <a:rPr lang="en-US" dirty="0"/>
              <a:t>If</a:t>
            </a:r>
          </a:p>
        </p:txBody>
      </p:sp>
      <p:sp>
        <p:nvSpPr>
          <p:cNvPr id="4" name="Slide Number Placeholder 3"/>
          <p:cNvSpPr>
            <a:spLocks noGrp="1"/>
          </p:cNvSpPr>
          <p:nvPr>
            <p:ph type="sldNum" sz="quarter" idx="5"/>
          </p:nvPr>
        </p:nvSpPr>
        <p:spPr/>
        <p:txBody>
          <a:bodyPr/>
          <a:lstStyle/>
          <a:p>
            <a:fld id="{EF5A1DEF-82C5-4B18-912F-26098DC73A00}" type="slidenum">
              <a:rPr lang="en-US" smtClean="0"/>
              <a:t>10</a:t>
            </a:fld>
            <a:endParaRPr lang="en-US"/>
          </a:p>
        </p:txBody>
      </p:sp>
    </p:spTree>
    <p:extLst>
      <p:ext uri="{BB962C8B-B14F-4D97-AF65-F5344CB8AC3E}">
        <p14:creationId xmlns:p14="http://schemas.microsoft.com/office/powerpoint/2010/main" val="220825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Pam - This position will help to ensure the continuation of the success of the program, such as: one hundred percent (100%) pass rate on the American Registry of Radiologic Technologist (ARRT) examination, ARRT currently has over 300,000 registrants; one hundred percent (100%) pass rate on the RHB Fluoroscopy examination, and a job placement rate six months after graduation of eighty-six point one eight percent (86.18%).</a:t>
            </a:r>
          </a:p>
          <a:p>
            <a:pPr defTabSz="931774">
              <a:defRPr/>
            </a:pPr>
            <a:r>
              <a:rPr lang="en-US" dirty="0"/>
              <a:t>	We have seen a decline in our attrition rate for the past couple of years. With the addition of this position, faculty could spend the needed time with students to provide them the support required for successful completion of the program.</a:t>
            </a:r>
          </a:p>
        </p:txBody>
      </p:sp>
      <p:sp>
        <p:nvSpPr>
          <p:cNvPr id="4" name="Slide Number Placeholder 3"/>
          <p:cNvSpPr>
            <a:spLocks noGrp="1"/>
          </p:cNvSpPr>
          <p:nvPr>
            <p:ph type="sldNum" sz="quarter" idx="10"/>
          </p:nvPr>
        </p:nvSpPr>
        <p:spPr/>
        <p:txBody>
          <a:bodyPr/>
          <a:lstStyle/>
          <a:p>
            <a:fld id="{58912A3C-FBC1-432F-BD73-8A8675006E15}" type="slidenum">
              <a:rPr lang="en-US" smtClean="0"/>
              <a:pPr/>
              <a:t>11</a:t>
            </a:fld>
            <a:endParaRPr lang="en-US"/>
          </a:p>
        </p:txBody>
      </p:sp>
    </p:spTree>
    <p:extLst>
      <p:ext uri="{BB962C8B-B14F-4D97-AF65-F5344CB8AC3E}">
        <p14:creationId xmlns:p14="http://schemas.microsoft.com/office/powerpoint/2010/main" val="2810008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pPr/>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pPr/>
              <a:t>‹#›</a:t>
            </a:fld>
            <a:endParaRPr lang="en-US" dirty="0"/>
          </a:p>
        </p:txBody>
      </p:sp>
      <p:pic>
        <p:nvPicPr>
          <p:cNvPr id="11" name="Picture 10"/>
          <p:cNvPicPr/>
          <p:nvPr userDrawn="1"/>
        </p:nvPicPr>
        <p:blipFill rotWithShape="1">
          <a:blip r:embed="rId4"/>
          <a:srcRect l="33173" t="17379" r="32211" b="25355"/>
          <a:stretch/>
        </p:blipFill>
        <p:spPr bwMode="auto">
          <a:xfrm>
            <a:off x="8811953" y="1841058"/>
            <a:ext cx="3380047" cy="317499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86614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D862E7-95FA-4FC4-9EC5-DDBFA8DC7417}" type="datetimeFigureOut">
              <a:rPr lang="en-US" dirty="0"/>
              <a:pPr/>
              <a:t>3/15/2024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1187230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B987F2-A784-4F72-BB57-0E9EACDE722E}" type="datetimeFigureOut">
              <a:rPr lang="en-US" dirty="0"/>
              <a:pPr/>
              <a:t>3/15/2024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14681696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0BBD51E-4B19-444E-85C0-DBD7EB6263F4}" type="datetimeFigureOut">
              <a:rPr lang="en-US" dirty="0"/>
              <a:pPr/>
              <a:t>3/15/2024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841500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0D7255A-4AD5-4D3E-9A0A-689DA3BA976C}" type="datetimeFigureOut">
              <a:rPr lang="en-US" dirty="0"/>
              <a:pPr/>
              <a:t>3/15/2024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3722082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EE0AD15-87AC-45B2-9EE5-8D165AF83CD7}" type="datetimeFigureOut">
              <a:rPr lang="en-US" dirty="0"/>
              <a:pPr/>
              <a:t>3/15/2024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22608649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CC40CCD-F0D6-4CC2-A4C8-2D7D0D875F02}" type="datetimeFigureOut">
              <a:rPr lang="en-US" dirty="0"/>
              <a:pPr/>
              <a:t>3/15/2024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23031003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pPr/>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22074193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pPr/>
              <a:t>3/15/2024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779901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pPr/>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pic>
        <p:nvPicPr>
          <p:cNvPr id="11" name="Picture 10"/>
          <p:cNvPicPr/>
          <p:nvPr userDrawn="1"/>
        </p:nvPicPr>
        <p:blipFill rotWithShape="1">
          <a:blip r:embed="rId4"/>
          <a:srcRect l="33173" t="17379" r="32211" b="25355"/>
          <a:stretch/>
        </p:blipFill>
        <p:spPr bwMode="auto">
          <a:xfrm>
            <a:off x="10634142" y="625111"/>
            <a:ext cx="1506363" cy="128251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17752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A00F7B-89C5-4DF7-A309-6263220147D4}" type="datetimeFigureOut">
              <a:rPr lang="en-US" dirty="0"/>
              <a:pPr/>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pPr/>
              <a:t>‹#›</a:t>
            </a:fld>
            <a:endParaRPr lang="en-US" dirty="0"/>
          </a:p>
        </p:txBody>
      </p:sp>
      <p:pic>
        <p:nvPicPr>
          <p:cNvPr id="12" name="Picture 11"/>
          <p:cNvPicPr/>
          <p:nvPr userDrawn="1"/>
        </p:nvPicPr>
        <p:blipFill rotWithShape="1">
          <a:blip r:embed="rId4"/>
          <a:srcRect l="33173" t="17379" r="32211" b="25355"/>
          <a:stretch/>
        </p:blipFill>
        <p:spPr bwMode="auto">
          <a:xfrm>
            <a:off x="10585824" y="2765827"/>
            <a:ext cx="1506363" cy="128251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323482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pPr/>
              <a:t>3/15/2024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pic>
        <p:nvPicPr>
          <p:cNvPr id="13" name="Picture 12"/>
          <p:cNvPicPr/>
          <p:nvPr userDrawn="1"/>
        </p:nvPicPr>
        <p:blipFill rotWithShape="1">
          <a:blip r:embed="rId4"/>
          <a:srcRect l="33173" t="17379" r="32211" b="25355"/>
          <a:stretch/>
        </p:blipFill>
        <p:spPr bwMode="auto">
          <a:xfrm>
            <a:off x="10634142" y="625111"/>
            <a:ext cx="1506363" cy="128251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33443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pPr/>
              <a:t>3/15/2024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pic>
        <p:nvPicPr>
          <p:cNvPr id="15" name="Picture 14"/>
          <p:cNvPicPr/>
          <p:nvPr userDrawn="1"/>
        </p:nvPicPr>
        <p:blipFill rotWithShape="1">
          <a:blip r:embed="rId4"/>
          <a:srcRect l="33173" t="17379" r="32211" b="25355"/>
          <a:stretch/>
        </p:blipFill>
        <p:spPr bwMode="auto">
          <a:xfrm>
            <a:off x="10634142" y="625111"/>
            <a:ext cx="1506363" cy="128251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50736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pPr/>
              <a:t>3/15/2024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pic>
        <p:nvPicPr>
          <p:cNvPr id="10" name="Picture 9"/>
          <p:cNvPicPr/>
          <p:nvPr userDrawn="1"/>
        </p:nvPicPr>
        <p:blipFill rotWithShape="1">
          <a:blip r:embed="rId4"/>
          <a:srcRect l="33173" t="17379" r="32211" b="25355"/>
          <a:stretch/>
        </p:blipFill>
        <p:spPr bwMode="auto">
          <a:xfrm>
            <a:off x="10634142" y="625111"/>
            <a:ext cx="1506363" cy="128251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64600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pPr/>
              <a:t>3/15/2024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pic>
        <p:nvPicPr>
          <p:cNvPr id="7" name="Picture 6"/>
          <p:cNvPicPr/>
          <p:nvPr userDrawn="1"/>
        </p:nvPicPr>
        <p:blipFill rotWithShape="1">
          <a:blip r:embed="rId3"/>
          <a:srcRect l="33173" t="17379" r="32211" b="25355"/>
          <a:stretch/>
        </p:blipFill>
        <p:spPr bwMode="auto">
          <a:xfrm>
            <a:off x="10634142" y="625111"/>
            <a:ext cx="1506363" cy="128251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62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DCB01F-D966-4C62-B900-0BE008A90C98}" type="datetimeFigureOut">
              <a:rPr lang="en-US" dirty="0"/>
              <a:pPr/>
              <a:t>3/15/2024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pic>
        <p:nvPicPr>
          <p:cNvPr id="12" name="Picture 11"/>
          <p:cNvPicPr/>
          <p:nvPr userDrawn="1"/>
        </p:nvPicPr>
        <p:blipFill rotWithShape="1">
          <a:blip r:embed="rId4"/>
          <a:srcRect l="33173" t="17379" r="32211" b="25355"/>
          <a:stretch/>
        </p:blipFill>
        <p:spPr bwMode="auto">
          <a:xfrm>
            <a:off x="10634142" y="625111"/>
            <a:ext cx="1506363" cy="128251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25872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dirty="0"/>
              <a:pPr/>
              <a:t>3/15/2024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pic>
        <p:nvPicPr>
          <p:cNvPr id="12" name="Picture 11"/>
          <p:cNvPicPr/>
          <p:nvPr userDrawn="1"/>
        </p:nvPicPr>
        <p:blipFill rotWithShape="1">
          <a:blip r:embed="rId4"/>
          <a:srcRect l="33173" t="17379" r="32211" b="25355"/>
          <a:stretch/>
        </p:blipFill>
        <p:spPr bwMode="auto">
          <a:xfrm>
            <a:off x="10634142" y="625111"/>
            <a:ext cx="1506363" cy="128251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65434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65000"/>
                <a:lumOff val="35000"/>
              </a:schemeClr>
            </a:gs>
            <a:gs pos="50000">
              <a:schemeClr val="bg2">
                <a:shade val="100000"/>
                <a:hueMod val="100000"/>
                <a:satMod val="110000"/>
                <a:lumMod val="130000"/>
              </a:schemeClr>
            </a:gs>
            <a:gs pos="100000">
              <a:schemeClr val="bg2">
                <a:shade val="78000"/>
                <a:hueMod val="118000"/>
                <a:satMod val="120000"/>
                <a:lumMod val="69000"/>
              </a:schemeClr>
            </a:gs>
          </a:gsLst>
          <a:lin ang="2520000" scaled="0"/>
          <a:tileRect/>
        </a:gradFill>
        <a:effectLst/>
      </p:bgPr>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pPr/>
              <a:t>3/15/2024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200603572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canadacollege.edu/radtech/index.php"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Radiologic Technology</a:t>
            </a:r>
          </a:p>
        </p:txBody>
      </p:sp>
      <p:sp>
        <p:nvSpPr>
          <p:cNvPr id="3" name="Subtitle 2"/>
          <p:cNvSpPr>
            <a:spLocks noGrp="1"/>
          </p:cNvSpPr>
          <p:nvPr>
            <p:ph type="subTitle" idx="1"/>
          </p:nvPr>
        </p:nvSpPr>
        <p:spPr/>
        <p:txBody>
          <a:bodyPr/>
          <a:lstStyle/>
          <a:p>
            <a:pPr algn="ctr"/>
            <a:r>
              <a:rPr lang="en-US" b="1" dirty="0"/>
              <a:t>March 2024</a:t>
            </a:r>
          </a:p>
        </p:txBody>
      </p:sp>
    </p:spTree>
    <p:extLst>
      <p:ext uri="{BB962C8B-B14F-4D97-AF65-F5344CB8AC3E}">
        <p14:creationId xmlns:p14="http://schemas.microsoft.com/office/powerpoint/2010/main" val="14913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Program Costs</a:t>
            </a:r>
          </a:p>
        </p:txBody>
      </p:sp>
      <p:sp>
        <p:nvSpPr>
          <p:cNvPr id="3" name="Content Placeholder 2"/>
          <p:cNvSpPr>
            <a:spLocks noGrp="1"/>
          </p:cNvSpPr>
          <p:nvPr>
            <p:ph idx="1"/>
          </p:nvPr>
        </p:nvSpPr>
        <p:spPr>
          <a:xfrm>
            <a:off x="442762" y="2098308"/>
            <a:ext cx="9539438" cy="4687504"/>
          </a:xfrm>
        </p:spPr>
        <p:txBody>
          <a:bodyPr>
            <a:normAutofit/>
          </a:bodyPr>
          <a:lstStyle/>
          <a:p>
            <a:r>
              <a:rPr lang="en-US" dirty="0"/>
              <a:t>Enrollment Fee: $46 per unit*</a:t>
            </a:r>
          </a:p>
          <a:p>
            <a:pPr lvl="1"/>
            <a:r>
              <a:rPr lang="en-US" dirty="0"/>
              <a:t>Non-Resident Tuition Fee: $307 plus $2 per unit capital outlay fee (PLUS $46 per unit Enrollment Fee)</a:t>
            </a:r>
          </a:p>
          <a:p>
            <a:r>
              <a:rPr lang="en-US" dirty="0"/>
              <a:t>Parking Permit: $58 per semester ($29 for summer)</a:t>
            </a:r>
            <a:endParaRPr lang="en-US" sz="2000" dirty="0"/>
          </a:p>
          <a:p>
            <a:r>
              <a:rPr lang="en-US" dirty="0"/>
              <a:t>Health Fee: $21 ($18 for summer)</a:t>
            </a:r>
          </a:p>
          <a:p>
            <a:r>
              <a:rPr lang="en-US" dirty="0"/>
              <a:t>Student Representation Fee: $2</a:t>
            </a:r>
          </a:p>
          <a:p>
            <a:r>
              <a:rPr lang="en-US" dirty="0"/>
              <a:t>Student Body Fee: $15</a:t>
            </a:r>
          </a:p>
          <a:p>
            <a:r>
              <a:rPr lang="en-US" dirty="0"/>
              <a:t>Books and Supplies: $1600, approx. 2-year cost (all radiology textbooks are used in several courses each semester throughout the program)</a:t>
            </a:r>
          </a:p>
          <a:p>
            <a:endParaRPr lang="en-US" dirty="0">
              <a:effectLst/>
            </a:endParaRPr>
          </a:p>
        </p:txBody>
      </p:sp>
    </p:spTree>
    <p:extLst>
      <p:ext uri="{BB962C8B-B14F-4D97-AF65-F5344CB8AC3E}">
        <p14:creationId xmlns:p14="http://schemas.microsoft.com/office/powerpoint/2010/main" val="2682821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7003"/>
            <a:ext cx="9613861" cy="529389"/>
          </a:xfrm>
        </p:spPr>
        <p:txBody>
          <a:bodyPr>
            <a:normAutofit fontScale="90000"/>
          </a:bodyPr>
          <a:lstStyle/>
          <a:p>
            <a:r>
              <a:rPr lang="en-US" dirty="0"/>
              <a:t>Program Success</a:t>
            </a:r>
          </a:p>
        </p:txBody>
      </p:sp>
      <p:sp>
        <p:nvSpPr>
          <p:cNvPr id="3" name="Content Placeholder 2"/>
          <p:cNvSpPr>
            <a:spLocks noGrp="1"/>
          </p:cNvSpPr>
          <p:nvPr>
            <p:ph idx="1"/>
          </p:nvPr>
        </p:nvSpPr>
        <p:spPr>
          <a:xfrm>
            <a:off x="680321" y="2050181"/>
            <a:ext cx="10694261" cy="4433746"/>
          </a:xfrm>
        </p:spPr>
        <p:txBody>
          <a:bodyPr>
            <a:noAutofit/>
          </a:bodyPr>
          <a:lstStyle/>
          <a:p>
            <a:pPr>
              <a:lnSpc>
                <a:spcPct val="100000"/>
              </a:lnSpc>
              <a:spcAft>
                <a:spcPts val="600"/>
              </a:spcAft>
              <a:buFont typeface="Wingdings" panose="05000000000000000000" pitchFamily="2" charset="2"/>
              <a:buChar char="Ø"/>
            </a:pPr>
            <a:r>
              <a:rPr lang="en-US" sz="2800" dirty="0"/>
              <a:t>American Registry of Radiologic Technologists (ARRT) of 92.9% Pass Rate. Five year average</a:t>
            </a:r>
          </a:p>
          <a:p>
            <a:pPr marL="228600" lvl="1">
              <a:lnSpc>
                <a:spcPct val="100000"/>
              </a:lnSpc>
              <a:spcBef>
                <a:spcPts val="1000"/>
              </a:spcBef>
              <a:spcAft>
                <a:spcPts val="600"/>
              </a:spcAft>
              <a:buFont typeface="Wingdings" panose="05000000000000000000" pitchFamily="2" charset="2"/>
              <a:buChar char="Ø"/>
            </a:pPr>
            <a:r>
              <a:rPr lang="en-US" sz="2800" dirty="0"/>
              <a:t>Employment Rate of 96.8% (Twelve months after graduation). Five year average.</a:t>
            </a:r>
          </a:p>
          <a:p>
            <a:pPr>
              <a:lnSpc>
                <a:spcPct val="100000"/>
              </a:lnSpc>
              <a:spcAft>
                <a:spcPts val="600"/>
              </a:spcAft>
              <a:buFont typeface="Wingdings" panose="05000000000000000000" pitchFamily="2" charset="2"/>
              <a:buChar char="Ø"/>
            </a:pPr>
            <a:r>
              <a:rPr lang="en-US" sz="2800" dirty="0"/>
              <a:t>Completion Rate of 100% for 2022.</a:t>
            </a:r>
          </a:p>
          <a:p>
            <a:pPr>
              <a:lnSpc>
                <a:spcPct val="100000"/>
              </a:lnSpc>
              <a:spcAft>
                <a:spcPts val="600"/>
              </a:spcAft>
              <a:buFont typeface="Wingdings" panose="05000000000000000000" pitchFamily="2" charset="2"/>
              <a:buChar char="Ø"/>
            </a:pPr>
            <a:r>
              <a:rPr lang="en-US" sz="2800" dirty="0">
                <a:hlinkClick r:id="rId3"/>
              </a:rPr>
              <a:t>https://www.canadacollege.edu/radtech/index.php</a:t>
            </a:r>
            <a:endParaRPr lang="en-US" sz="2800" dirty="0"/>
          </a:p>
          <a:p>
            <a:pPr marL="0" indent="0">
              <a:lnSpc>
                <a:spcPct val="100000"/>
              </a:lnSpc>
              <a:spcAft>
                <a:spcPts val="600"/>
              </a:spcAft>
              <a:buNone/>
            </a:pPr>
            <a:endParaRPr lang="en-US" sz="2800" dirty="0"/>
          </a:p>
        </p:txBody>
      </p:sp>
    </p:spTree>
    <p:extLst>
      <p:ext uri="{BB962C8B-B14F-4D97-AF65-F5344CB8AC3E}">
        <p14:creationId xmlns:p14="http://schemas.microsoft.com/office/powerpoint/2010/main" val="2987741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B6D7A0D-F92B-4CEA-A243-DC50634E077B}"/>
              </a:ext>
            </a:extLst>
          </p:cNvPr>
          <p:cNvPicPr>
            <a:picLocks noChangeAspect="1"/>
          </p:cNvPicPr>
          <p:nvPr/>
        </p:nvPicPr>
        <p:blipFill>
          <a:blip r:embed="rId2"/>
          <a:stretch>
            <a:fillRect/>
          </a:stretch>
        </p:blipFill>
        <p:spPr>
          <a:xfrm>
            <a:off x="914400" y="86627"/>
            <a:ext cx="9663763" cy="4186990"/>
          </a:xfrm>
          <a:prstGeom prst="rect">
            <a:avLst/>
          </a:prstGeom>
        </p:spPr>
      </p:pic>
      <p:pic>
        <p:nvPicPr>
          <p:cNvPr id="5" name="Picture 4">
            <a:extLst>
              <a:ext uri="{FF2B5EF4-FFF2-40B4-BE49-F238E27FC236}">
                <a16:creationId xmlns:a16="http://schemas.microsoft.com/office/drawing/2014/main" id="{7E873332-497A-4CCB-B6F0-E5D9D350FF01}"/>
              </a:ext>
            </a:extLst>
          </p:cNvPr>
          <p:cNvPicPr>
            <a:picLocks noChangeAspect="1"/>
          </p:cNvPicPr>
          <p:nvPr/>
        </p:nvPicPr>
        <p:blipFill>
          <a:blip r:embed="rId3"/>
          <a:stretch>
            <a:fillRect/>
          </a:stretch>
        </p:blipFill>
        <p:spPr>
          <a:xfrm>
            <a:off x="914401" y="4360245"/>
            <a:ext cx="9663762" cy="2411128"/>
          </a:xfrm>
          <a:prstGeom prst="rect">
            <a:avLst/>
          </a:prstGeom>
        </p:spPr>
      </p:pic>
    </p:spTree>
    <p:extLst>
      <p:ext uri="{BB962C8B-B14F-4D97-AF65-F5344CB8AC3E}">
        <p14:creationId xmlns:p14="http://schemas.microsoft.com/office/powerpoint/2010/main" val="4053190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7BAFFC3-D53E-406E-8616-C9A8FD49FFC9}"/>
              </a:ext>
            </a:extLst>
          </p:cNvPr>
          <p:cNvPicPr>
            <a:picLocks noChangeAspect="1"/>
          </p:cNvPicPr>
          <p:nvPr/>
        </p:nvPicPr>
        <p:blipFill>
          <a:blip r:embed="rId2"/>
          <a:stretch>
            <a:fillRect/>
          </a:stretch>
        </p:blipFill>
        <p:spPr>
          <a:xfrm>
            <a:off x="798897" y="105878"/>
            <a:ext cx="9774189" cy="6660682"/>
          </a:xfrm>
          <a:prstGeom prst="rect">
            <a:avLst/>
          </a:prstGeom>
        </p:spPr>
      </p:pic>
    </p:spTree>
    <p:extLst>
      <p:ext uri="{BB962C8B-B14F-4D97-AF65-F5344CB8AC3E}">
        <p14:creationId xmlns:p14="http://schemas.microsoft.com/office/powerpoint/2010/main" val="1278188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Radiologic Technology Program. Future</a:t>
            </a:r>
          </a:p>
        </p:txBody>
      </p:sp>
      <p:sp>
        <p:nvSpPr>
          <p:cNvPr id="3" name="Content Placeholder 2"/>
          <p:cNvSpPr>
            <a:spLocks noGrp="1"/>
          </p:cNvSpPr>
          <p:nvPr>
            <p:ph idx="1"/>
          </p:nvPr>
        </p:nvSpPr>
        <p:spPr>
          <a:xfrm>
            <a:off x="261257" y="2336872"/>
            <a:ext cx="10032925" cy="4220681"/>
          </a:xfrm>
        </p:spPr>
        <p:txBody>
          <a:bodyPr>
            <a:normAutofit/>
          </a:bodyPr>
          <a:lstStyle/>
          <a:p>
            <a:r>
              <a:rPr lang="en-US" sz="2800" dirty="0"/>
              <a:t>Building 23</a:t>
            </a:r>
          </a:p>
          <a:p>
            <a:pPr lvl="1"/>
            <a:r>
              <a:rPr lang="en-US" sz="2400" dirty="0"/>
              <a:t>Take full advantage of new facilities</a:t>
            </a:r>
          </a:p>
          <a:p>
            <a:pPr lvl="2"/>
            <a:r>
              <a:rPr lang="en-US" sz="2200" dirty="0"/>
              <a:t>New Digital Radiographic Unit (DR)</a:t>
            </a:r>
          </a:p>
          <a:p>
            <a:pPr lvl="3"/>
            <a:r>
              <a:rPr lang="en-US" sz="2000" dirty="0"/>
              <a:t>Add new labs in radiation physics and image production</a:t>
            </a:r>
          </a:p>
          <a:p>
            <a:pPr lvl="2"/>
            <a:r>
              <a:rPr lang="en-US" sz="2200" dirty="0"/>
              <a:t>New Digital Radiographic/Fluoroscopy Unit </a:t>
            </a:r>
            <a:endParaRPr lang="en-US" sz="2000" dirty="0"/>
          </a:p>
          <a:p>
            <a:pPr lvl="2"/>
            <a:r>
              <a:rPr lang="en-US" sz="2200" dirty="0"/>
              <a:t>Expand our fluoroscopy offerings</a:t>
            </a:r>
          </a:p>
          <a:p>
            <a:pPr lvl="3"/>
            <a:r>
              <a:rPr lang="en-US" sz="2000" dirty="0"/>
              <a:t>ARRT continuing Education</a:t>
            </a:r>
          </a:p>
          <a:p>
            <a:pPr lvl="3"/>
            <a:r>
              <a:rPr lang="en-US" sz="2000" dirty="0"/>
              <a:t>PA fluoroscopy classes.</a:t>
            </a:r>
          </a:p>
        </p:txBody>
      </p:sp>
    </p:spTree>
    <p:extLst>
      <p:ext uri="{BB962C8B-B14F-4D97-AF65-F5344CB8AC3E}">
        <p14:creationId xmlns:p14="http://schemas.microsoft.com/office/powerpoint/2010/main" val="1419463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41012-DDA6-4543-8BFC-486BD3E13C59}"/>
              </a:ext>
            </a:extLst>
          </p:cNvPr>
          <p:cNvSpPr>
            <a:spLocks noGrp="1"/>
          </p:cNvSpPr>
          <p:nvPr>
            <p:ph type="title"/>
          </p:nvPr>
        </p:nvSpPr>
        <p:spPr/>
        <p:txBody>
          <a:bodyPr/>
          <a:lstStyle/>
          <a:p>
            <a:r>
              <a:rPr lang="en-US" sz="4800" dirty="0"/>
              <a:t>Radiologic Technology Program</a:t>
            </a:r>
            <a:endParaRPr lang="en-US" dirty="0"/>
          </a:p>
        </p:txBody>
      </p:sp>
      <p:sp>
        <p:nvSpPr>
          <p:cNvPr id="3" name="Content Placeholder 2">
            <a:extLst>
              <a:ext uri="{FF2B5EF4-FFF2-40B4-BE49-F238E27FC236}">
                <a16:creationId xmlns:a16="http://schemas.microsoft.com/office/drawing/2014/main" id="{589CFAA5-E3B1-4708-963A-0DC828D70E29}"/>
              </a:ext>
            </a:extLst>
          </p:cNvPr>
          <p:cNvSpPr>
            <a:spLocks noGrp="1"/>
          </p:cNvSpPr>
          <p:nvPr>
            <p:ph idx="1"/>
          </p:nvPr>
        </p:nvSpPr>
        <p:spPr/>
        <p:txBody>
          <a:bodyPr>
            <a:normAutofit/>
          </a:bodyPr>
          <a:lstStyle/>
          <a:p>
            <a:pPr algn="ctr"/>
            <a:r>
              <a:rPr lang="en-US" sz="9600" dirty="0"/>
              <a:t>Questions?</a:t>
            </a:r>
          </a:p>
        </p:txBody>
      </p:sp>
    </p:spTree>
    <p:extLst>
      <p:ext uri="{BB962C8B-B14F-4D97-AF65-F5344CB8AC3E}">
        <p14:creationId xmlns:p14="http://schemas.microsoft.com/office/powerpoint/2010/main" val="20965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280E7-880A-4730-8CF8-62626C954ACE}"/>
              </a:ext>
            </a:extLst>
          </p:cNvPr>
          <p:cNvSpPr>
            <a:spLocks noGrp="1"/>
          </p:cNvSpPr>
          <p:nvPr>
            <p:ph type="title"/>
          </p:nvPr>
        </p:nvSpPr>
        <p:spPr/>
        <p:txBody>
          <a:bodyPr/>
          <a:lstStyle/>
          <a:p>
            <a:pPr algn="ctr"/>
            <a:r>
              <a:rPr lang="en-US" dirty="0"/>
              <a:t>Radiologic Technology Program</a:t>
            </a:r>
          </a:p>
        </p:txBody>
      </p:sp>
      <p:sp>
        <p:nvSpPr>
          <p:cNvPr id="3" name="Content Placeholder 2">
            <a:extLst>
              <a:ext uri="{FF2B5EF4-FFF2-40B4-BE49-F238E27FC236}">
                <a16:creationId xmlns:a16="http://schemas.microsoft.com/office/drawing/2014/main" id="{58B73411-3375-489B-9A47-0D4ACA1E1884}"/>
              </a:ext>
            </a:extLst>
          </p:cNvPr>
          <p:cNvSpPr>
            <a:spLocks noGrp="1"/>
          </p:cNvSpPr>
          <p:nvPr>
            <p:ph idx="1"/>
          </p:nvPr>
        </p:nvSpPr>
        <p:spPr>
          <a:xfrm>
            <a:off x="680321" y="2336873"/>
            <a:ext cx="9613861" cy="4044676"/>
          </a:xfrm>
        </p:spPr>
        <p:txBody>
          <a:bodyPr/>
          <a:lstStyle/>
          <a:p>
            <a:r>
              <a:rPr lang="en-US" sz="3200" dirty="0"/>
              <a:t>Mission</a:t>
            </a:r>
          </a:p>
          <a:p>
            <a:pPr algn="l"/>
            <a:r>
              <a:rPr lang="en-US" b="0" i="0" dirty="0">
                <a:effectLst/>
                <a:latin typeface="Source Sans Pro" panose="020B0503030403020204" pitchFamily="34" charset="0"/>
              </a:rPr>
              <a:t>The mission of the Radiologic Technology Program at Canada College is to provide a high-quality vocational education to members of our diverse community who seek a career in the Radiologic Technology profession.</a:t>
            </a:r>
          </a:p>
          <a:p>
            <a:pPr algn="l"/>
            <a:r>
              <a:rPr lang="en-US" b="0" i="0" dirty="0">
                <a:effectLst/>
                <a:latin typeface="Source Sans Pro" panose="020B0503030403020204" pitchFamily="34" charset="0"/>
              </a:rPr>
              <a:t>The Radiologic Technology program enables students to develop the skills necessary for gainful employment through clinical training, fosters students’ academic success through lectures and laboratory exercises, and provides a professional labor pool to match the needs of our community.</a:t>
            </a:r>
          </a:p>
          <a:p>
            <a:pPr lvl="1"/>
            <a:endParaRPr lang="en-US" sz="2400" dirty="0"/>
          </a:p>
        </p:txBody>
      </p:sp>
    </p:spTree>
    <p:extLst>
      <p:ext uri="{BB962C8B-B14F-4D97-AF65-F5344CB8AC3E}">
        <p14:creationId xmlns:p14="http://schemas.microsoft.com/office/powerpoint/2010/main" val="3473393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Radiologic Technology Program Overview</a:t>
            </a:r>
          </a:p>
        </p:txBody>
      </p:sp>
      <p:sp>
        <p:nvSpPr>
          <p:cNvPr id="3" name="Content Placeholder 2"/>
          <p:cNvSpPr>
            <a:spLocks noGrp="1"/>
          </p:cNvSpPr>
          <p:nvPr>
            <p:ph idx="1"/>
          </p:nvPr>
        </p:nvSpPr>
        <p:spPr>
          <a:xfrm>
            <a:off x="167640" y="1996440"/>
            <a:ext cx="11696700" cy="4721860"/>
          </a:xfrm>
        </p:spPr>
        <p:txBody>
          <a:bodyPr>
            <a:normAutofit/>
          </a:bodyPr>
          <a:lstStyle/>
          <a:p>
            <a:r>
              <a:rPr lang="en-US" sz="2600" b="1" dirty="0"/>
              <a:t>1</a:t>
            </a:r>
            <a:r>
              <a:rPr lang="en-US" sz="2600" b="1" baseline="30000" dirty="0"/>
              <a:t>st</a:t>
            </a:r>
            <a:r>
              <a:rPr lang="en-US" sz="2600" b="1" dirty="0"/>
              <a:t> class graduated in 1970</a:t>
            </a:r>
          </a:p>
          <a:p>
            <a:r>
              <a:rPr lang="en-US" sz="2600" b="1" dirty="0"/>
              <a:t>Accredited by</a:t>
            </a:r>
            <a:r>
              <a:rPr lang="en-US" sz="2500" dirty="0"/>
              <a:t>:</a:t>
            </a:r>
          </a:p>
          <a:p>
            <a:pPr lvl="1"/>
            <a:r>
              <a:rPr lang="en-US" sz="2500" dirty="0"/>
              <a:t>Joint Review Committee on Education in Radiologic Technology (JRCERT)</a:t>
            </a:r>
          </a:p>
          <a:p>
            <a:pPr lvl="1"/>
            <a:r>
              <a:rPr lang="en-US" sz="2500" dirty="0"/>
              <a:t>California Department of Public Health, Radiation Health Branch (CDPH-RHB)</a:t>
            </a:r>
          </a:p>
          <a:p>
            <a:r>
              <a:rPr lang="en-US" sz="2600" b="1" dirty="0"/>
              <a:t>25 month cohort </a:t>
            </a:r>
            <a:r>
              <a:rPr lang="en-US" sz="2500" dirty="0"/>
              <a:t>(7 weeks vacation)  </a:t>
            </a:r>
          </a:p>
          <a:p>
            <a:pPr lvl="1"/>
            <a:r>
              <a:rPr lang="en-US" sz="2500" dirty="0"/>
              <a:t>18 or 20 students accepted once a year </a:t>
            </a:r>
          </a:p>
          <a:p>
            <a:pPr lvl="2"/>
            <a:r>
              <a:rPr lang="en-US" sz="2500" dirty="0"/>
              <a:t>Approximately 38 total (first and second year students)</a:t>
            </a:r>
          </a:p>
          <a:p>
            <a:pPr lvl="1"/>
            <a:r>
              <a:rPr lang="en-US" sz="2500" dirty="0"/>
              <a:t>10 Affiliated Clinical Sites</a:t>
            </a:r>
          </a:p>
          <a:p>
            <a:pPr lvl="1"/>
            <a:r>
              <a:rPr lang="en-US" sz="2500" dirty="0"/>
              <a:t>4 clinical rotations per students</a:t>
            </a:r>
          </a:p>
          <a:p>
            <a:pPr lvl="1"/>
            <a:r>
              <a:rPr lang="en-US" sz="2500" dirty="0"/>
              <a:t>1850 hours of clinical experience.</a:t>
            </a:r>
          </a:p>
        </p:txBody>
      </p:sp>
    </p:spTree>
    <p:extLst>
      <p:ext uri="{BB962C8B-B14F-4D97-AF65-F5344CB8AC3E}">
        <p14:creationId xmlns:p14="http://schemas.microsoft.com/office/powerpoint/2010/main" val="3020215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0"/>
            <a:ext cx="12192000" cy="901700"/>
          </a:xfrm>
        </p:spPr>
        <p:txBody>
          <a:bodyPr/>
          <a:lstStyle/>
          <a:p>
            <a:pPr algn="ctr"/>
            <a:r>
              <a:rPr lang="en-US" dirty="0"/>
              <a:t>Organizational Chart</a:t>
            </a:r>
          </a:p>
        </p:txBody>
      </p:sp>
      <p:graphicFrame>
        <p:nvGraphicFramePr>
          <p:cNvPr id="6" name="Diagram 5"/>
          <p:cNvGraphicFramePr/>
          <p:nvPr>
            <p:extLst>
              <p:ext uri="{D42A27DB-BD31-4B8C-83A1-F6EECF244321}">
                <p14:modId xmlns:p14="http://schemas.microsoft.com/office/powerpoint/2010/main" val="2721711706"/>
              </p:ext>
            </p:extLst>
          </p:nvPr>
        </p:nvGraphicFramePr>
        <p:xfrm>
          <a:off x="368300" y="749300"/>
          <a:ext cx="10185400"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7" name="Straight Connector 6"/>
          <p:cNvCxnSpPr/>
          <p:nvPr/>
        </p:nvCxnSpPr>
        <p:spPr>
          <a:xfrm flipH="1">
            <a:off x="1750423" y="2603863"/>
            <a:ext cx="3439886"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flipH="1">
            <a:off x="1733006" y="2603863"/>
            <a:ext cx="17417" cy="165463"/>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01910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Arial Narrow" panose="020B0606020202030204" pitchFamily="34" charset="0"/>
              </a:defRPr>
            </a:lvl1pPr>
            <a:lvl2pPr marL="742950" indent="-285750">
              <a:spcBef>
                <a:spcPct val="20000"/>
              </a:spcBef>
              <a:buChar char="–"/>
              <a:defRPr sz="2800">
                <a:solidFill>
                  <a:schemeClr val="tx1"/>
                </a:solidFill>
                <a:latin typeface="Arial Narrow" panose="020B0606020202030204" pitchFamily="34" charset="0"/>
              </a:defRPr>
            </a:lvl2pPr>
            <a:lvl3pPr marL="1143000" indent="-228600">
              <a:spcBef>
                <a:spcPct val="20000"/>
              </a:spcBef>
              <a:buChar char="•"/>
              <a:defRPr sz="2400">
                <a:solidFill>
                  <a:schemeClr val="tx1"/>
                </a:solidFill>
                <a:latin typeface="Arial Narrow" panose="020B0606020202030204" pitchFamily="34" charset="0"/>
              </a:defRPr>
            </a:lvl3pPr>
            <a:lvl4pPr marL="1600200" indent="-228600">
              <a:spcBef>
                <a:spcPct val="20000"/>
              </a:spcBef>
              <a:buChar char="–"/>
              <a:defRPr sz="2000">
                <a:solidFill>
                  <a:schemeClr val="tx1"/>
                </a:solidFill>
                <a:latin typeface="Arial Narrow" panose="020B0606020202030204" pitchFamily="34" charset="0"/>
              </a:defRPr>
            </a:lvl4pPr>
            <a:lvl5pPr marL="2057400" indent="-228600">
              <a:spcBef>
                <a:spcPct val="20000"/>
              </a:spcBef>
              <a:buChar char="•"/>
              <a:defRPr sz="2000">
                <a:solidFill>
                  <a:schemeClr val="tx1"/>
                </a:solidFill>
                <a:latin typeface="Arial Narrow" panose="020B0606020202030204" pitchFamily="34" charset="0"/>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defRPr>
            </a:lvl9pPr>
          </a:lstStyle>
          <a:p>
            <a:pPr>
              <a:spcBef>
                <a:spcPct val="0"/>
              </a:spcBef>
              <a:buClrTx/>
              <a:buSzTx/>
              <a:buFontTx/>
              <a:buNone/>
            </a:pPr>
            <a:fld id="{F96CFC4E-079A-4127-808A-73CC9AEF53BA}" type="slidenum">
              <a:rPr lang="en-US" altLang="en-US" sz="1400">
                <a:latin typeface="Times New Roman" panose="02020603050405020304" pitchFamily="18" charset="0"/>
              </a:rPr>
              <a:pPr>
                <a:spcBef>
                  <a:spcPct val="0"/>
                </a:spcBef>
                <a:buClrTx/>
                <a:buSzTx/>
                <a:buFontTx/>
                <a:buNone/>
              </a:pPr>
              <a:t>5</a:t>
            </a:fld>
            <a:endParaRPr lang="en-US" altLang="en-US" sz="1400">
              <a:latin typeface="Times New Roman" panose="02020603050405020304" pitchFamily="18" charset="0"/>
            </a:endParaRPr>
          </a:p>
        </p:txBody>
      </p:sp>
      <p:sp>
        <p:nvSpPr>
          <p:cNvPr id="37891" name="Rectangle 2"/>
          <p:cNvSpPr>
            <a:spLocks noGrp="1" noChangeArrowheads="1"/>
          </p:cNvSpPr>
          <p:nvPr>
            <p:ph type="title"/>
          </p:nvPr>
        </p:nvSpPr>
        <p:spPr/>
        <p:txBody>
          <a:bodyPr/>
          <a:lstStyle/>
          <a:p>
            <a:pPr eaLnBrk="1" hangingPunct="1"/>
            <a:r>
              <a:rPr lang="en-US" altLang="en-US"/>
              <a:t>Entrance Criteria</a:t>
            </a:r>
          </a:p>
        </p:txBody>
      </p:sp>
      <p:sp>
        <p:nvSpPr>
          <p:cNvPr id="37892" name="Rectangle 3"/>
          <p:cNvSpPr>
            <a:spLocks noGrp="1" noChangeArrowheads="1"/>
          </p:cNvSpPr>
          <p:nvPr>
            <p:ph type="body" idx="1"/>
          </p:nvPr>
        </p:nvSpPr>
        <p:spPr>
          <a:xfrm>
            <a:off x="766355" y="1524000"/>
            <a:ext cx="9366660" cy="5257800"/>
          </a:xfrm>
        </p:spPr>
        <p:txBody>
          <a:bodyPr/>
          <a:lstStyle/>
          <a:p>
            <a:pPr eaLnBrk="1" hangingPunct="1">
              <a:buFont typeface="Wingdings" panose="05000000000000000000" pitchFamily="2" charset="2"/>
              <a:buNone/>
            </a:pPr>
            <a:r>
              <a:rPr lang="en-US" altLang="en-US" sz="3600" b="1" dirty="0"/>
              <a:t>I.</a:t>
            </a:r>
          </a:p>
          <a:p>
            <a:pPr eaLnBrk="1" hangingPunct="1"/>
            <a:r>
              <a:rPr lang="en-US" altLang="en-US" dirty="0"/>
              <a:t>High School Graduation</a:t>
            </a:r>
          </a:p>
          <a:p>
            <a:pPr eaLnBrk="1" hangingPunct="1"/>
            <a:r>
              <a:rPr lang="en-US" altLang="en-US" dirty="0"/>
              <a:t>Transfer Level Math. Recommended MATH 200</a:t>
            </a:r>
          </a:p>
          <a:p>
            <a:pPr eaLnBrk="1" hangingPunct="1"/>
            <a:r>
              <a:rPr lang="en-US" altLang="en-US" dirty="0"/>
              <a:t>Chemistry (CHEM 192 or CHEM 410)</a:t>
            </a:r>
          </a:p>
          <a:p>
            <a:pPr eaLnBrk="1" hangingPunct="1"/>
            <a:r>
              <a:rPr lang="en-US" altLang="en-US" dirty="0"/>
              <a:t>Human Anatomy (BIOL 250)</a:t>
            </a:r>
          </a:p>
          <a:p>
            <a:pPr eaLnBrk="1" hangingPunct="1"/>
            <a:r>
              <a:rPr lang="en-US" altLang="en-US" dirty="0"/>
              <a:t>Reading and Composition (English 100)</a:t>
            </a:r>
          </a:p>
          <a:p>
            <a:pPr eaLnBrk="1" hangingPunct="1"/>
            <a:r>
              <a:rPr lang="en-US" altLang="en-US" dirty="0"/>
              <a:t>Human Physiology (BIOL 260)</a:t>
            </a:r>
          </a:p>
          <a:p>
            <a:pPr eaLnBrk="1" hangingPunct="1"/>
            <a:r>
              <a:rPr lang="en-US" altLang="en-US" dirty="0"/>
              <a:t>Interpersonal Communication (COMM 130)</a:t>
            </a:r>
          </a:p>
          <a:p>
            <a:pPr eaLnBrk="1" hangingPunct="1"/>
            <a:r>
              <a:rPr lang="en-US" altLang="en-US" dirty="0"/>
              <a:t>Applicants must be at least 18 yrs. Old.</a:t>
            </a:r>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1749591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20000"/>
              </a:spcBef>
              <a:buClr>
                <a:schemeClr val="hlink"/>
              </a:buClr>
              <a:buSzPct val="80000"/>
              <a:buFont typeface="Wingdings" panose="05000000000000000000" pitchFamily="2" charset="2"/>
              <a:buChar char="n"/>
              <a:defRPr sz="3200">
                <a:solidFill>
                  <a:schemeClr val="tx1"/>
                </a:solidFill>
                <a:latin typeface="Arial Narrow" panose="020B0606020202030204" pitchFamily="34" charset="0"/>
              </a:defRPr>
            </a:lvl1pPr>
            <a:lvl2pPr marL="742950" indent="-285750">
              <a:spcBef>
                <a:spcPct val="20000"/>
              </a:spcBef>
              <a:buChar char="–"/>
              <a:defRPr sz="2800">
                <a:solidFill>
                  <a:schemeClr val="tx1"/>
                </a:solidFill>
                <a:latin typeface="Arial Narrow" panose="020B0606020202030204" pitchFamily="34" charset="0"/>
              </a:defRPr>
            </a:lvl2pPr>
            <a:lvl3pPr marL="1143000" indent="-228600">
              <a:spcBef>
                <a:spcPct val="20000"/>
              </a:spcBef>
              <a:buChar char="•"/>
              <a:defRPr sz="2400">
                <a:solidFill>
                  <a:schemeClr val="tx1"/>
                </a:solidFill>
                <a:latin typeface="Arial Narrow" panose="020B0606020202030204" pitchFamily="34" charset="0"/>
              </a:defRPr>
            </a:lvl3pPr>
            <a:lvl4pPr marL="1600200" indent="-228600">
              <a:spcBef>
                <a:spcPct val="20000"/>
              </a:spcBef>
              <a:buChar char="–"/>
              <a:defRPr sz="2000">
                <a:solidFill>
                  <a:schemeClr val="tx1"/>
                </a:solidFill>
                <a:latin typeface="Arial Narrow" panose="020B0606020202030204" pitchFamily="34" charset="0"/>
              </a:defRPr>
            </a:lvl4pPr>
            <a:lvl5pPr marL="2057400" indent="-228600">
              <a:spcBef>
                <a:spcPct val="20000"/>
              </a:spcBef>
              <a:buChar char="•"/>
              <a:defRPr sz="2000">
                <a:solidFill>
                  <a:schemeClr val="tx1"/>
                </a:solidFill>
                <a:latin typeface="Arial Narrow" panose="020B0606020202030204" pitchFamily="34" charset="0"/>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defRPr>
            </a:lvl9pPr>
          </a:lstStyle>
          <a:p>
            <a:pPr>
              <a:spcBef>
                <a:spcPct val="0"/>
              </a:spcBef>
              <a:buClrTx/>
              <a:buSzTx/>
              <a:buFontTx/>
              <a:buNone/>
            </a:pPr>
            <a:fld id="{08183A4D-B547-499B-9049-FDA4FDA89862}" type="slidenum">
              <a:rPr lang="en-US" altLang="en-US" sz="1400">
                <a:latin typeface="Times New Roman" panose="02020603050405020304" pitchFamily="18" charset="0"/>
              </a:rPr>
              <a:pPr>
                <a:spcBef>
                  <a:spcPct val="0"/>
                </a:spcBef>
                <a:buClrTx/>
                <a:buSzTx/>
                <a:buFontTx/>
                <a:buNone/>
              </a:pPr>
              <a:t>6</a:t>
            </a:fld>
            <a:endParaRPr lang="en-US" altLang="en-US" sz="1400">
              <a:latin typeface="Times New Roman" panose="02020603050405020304" pitchFamily="18" charset="0"/>
            </a:endParaRPr>
          </a:p>
        </p:txBody>
      </p:sp>
      <p:sp>
        <p:nvSpPr>
          <p:cNvPr id="38915" name="Rectangle 2"/>
          <p:cNvSpPr>
            <a:spLocks noGrp="1" noChangeArrowheads="1"/>
          </p:cNvSpPr>
          <p:nvPr>
            <p:ph type="title"/>
          </p:nvPr>
        </p:nvSpPr>
        <p:spPr/>
        <p:txBody>
          <a:bodyPr/>
          <a:lstStyle/>
          <a:p>
            <a:pPr eaLnBrk="1" hangingPunct="1"/>
            <a:r>
              <a:rPr lang="en-US" altLang="en-US"/>
              <a:t>Entrance Criteria</a:t>
            </a:r>
          </a:p>
        </p:txBody>
      </p:sp>
      <p:sp>
        <p:nvSpPr>
          <p:cNvPr id="38916"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en-US" sz="3600" b="1" dirty="0"/>
              <a:t>II. </a:t>
            </a:r>
            <a:r>
              <a:rPr lang="en-US" altLang="en-US" b="1" dirty="0"/>
              <a:t>Essay</a:t>
            </a:r>
          </a:p>
          <a:p>
            <a:pPr eaLnBrk="1" hangingPunct="1">
              <a:buFont typeface="Wingdings" panose="05000000000000000000" pitchFamily="2" charset="2"/>
              <a:buNone/>
            </a:pPr>
            <a:r>
              <a:rPr lang="en-US" altLang="en-US" sz="3600" b="1" dirty="0"/>
              <a:t>III. </a:t>
            </a:r>
            <a:r>
              <a:rPr lang="en-US" altLang="en-US" b="1" dirty="0"/>
              <a:t>Two Letters of Recommendation.</a:t>
            </a:r>
          </a:p>
          <a:p>
            <a:pPr eaLnBrk="1" hangingPunct="1">
              <a:buFont typeface="Wingdings" panose="05000000000000000000" pitchFamily="2" charset="2"/>
              <a:buNone/>
            </a:pPr>
            <a:r>
              <a:rPr lang="en-US" altLang="en-US" sz="3600" b="1" dirty="0"/>
              <a:t>IV. </a:t>
            </a:r>
            <a:r>
              <a:rPr lang="en-US" altLang="en-US" b="1" dirty="0"/>
              <a:t>General Education Requirements</a:t>
            </a:r>
          </a:p>
          <a:p>
            <a:pPr eaLnBrk="1" hangingPunct="1">
              <a:buFont typeface="Wingdings" panose="05000000000000000000" pitchFamily="2" charset="2"/>
              <a:buNone/>
            </a:pPr>
            <a:r>
              <a:rPr lang="en-US" altLang="en-US" sz="3600" b="1" dirty="0"/>
              <a:t>V. </a:t>
            </a:r>
            <a:r>
              <a:rPr lang="en-US" altLang="en-US" b="1" dirty="0"/>
              <a:t>Volunteer Experience</a:t>
            </a:r>
          </a:p>
          <a:p>
            <a:pPr eaLnBrk="1" hangingPunct="1">
              <a:buFont typeface="Wingdings" panose="05000000000000000000" pitchFamily="2" charset="2"/>
              <a:buNone/>
            </a:pPr>
            <a:r>
              <a:rPr lang="en-US" altLang="en-US" sz="3600" b="1" dirty="0"/>
              <a:t>VI. </a:t>
            </a:r>
            <a:r>
              <a:rPr lang="en-US" altLang="en-US" b="1" dirty="0"/>
              <a:t>Basic First Aid and CPR</a:t>
            </a:r>
          </a:p>
          <a:p>
            <a:pPr eaLnBrk="1" hangingPunct="1">
              <a:buFont typeface="Wingdings" panose="05000000000000000000" pitchFamily="2" charset="2"/>
              <a:buNone/>
            </a:pPr>
            <a:r>
              <a:rPr lang="en-US" altLang="en-US" b="1" dirty="0"/>
              <a:t>VII. GPA</a:t>
            </a:r>
          </a:p>
          <a:p>
            <a:pPr eaLnBrk="1" hangingPunct="1">
              <a:buFont typeface="Wingdings" panose="05000000000000000000" pitchFamily="2" charset="2"/>
              <a:buNone/>
            </a:pPr>
            <a:endParaRPr lang="en-US" altLang="en-US" b="1" dirty="0"/>
          </a:p>
          <a:p>
            <a:pPr eaLnBrk="1" hangingPunct="1"/>
            <a:endParaRPr lang="en-US" altLang="en-US" sz="3600" b="1" dirty="0"/>
          </a:p>
        </p:txBody>
      </p:sp>
    </p:spTree>
    <p:extLst>
      <p:ext uri="{BB962C8B-B14F-4D97-AF65-F5344CB8AC3E}">
        <p14:creationId xmlns:p14="http://schemas.microsoft.com/office/powerpoint/2010/main" val="636916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Radiologic Technology Program Curriculum</a:t>
            </a:r>
          </a:p>
        </p:txBody>
      </p:sp>
      <p:sp>
        <p:nvSpPr>
          <p:cNvPr id="6" name="Content Placeholder 5"/>
          <p:cNvSpPr>
            <a:spLocks noGrp="1"/>
          </p:cNvSpPr>
          <p:nvPr>
            <p:ph sz="half" idx="1"/>
          </p:nvPr>
        </p:nvSpPr>
        <p:spPr>
          <a:xfrm>
            <a:off x="121920" y="1935479"/>
            <a:ext cx="5478780" cy="4848497"/>
          </a:xfrm>
        </p:spPr>
        <p:txBody>
          <a:bodyPr>
            <a:noAutofit/>
          </a:bodyPr>
          <a:lstStyle/>
          <a:p>
            <a:pPr marL="0" indent="0" algn="ctr">
              <a:buNone/>
            </a:pPr>
            <a:r>
              <a:rPr lang="en-US" sz="2800" b="1" dirty="0">
                <a:solidFill>
                  <a:srgbClr val="FF0000"/>
                </a:solidFill>
              </a:rPr>
              <a:t>Summer Intersession</a:t>
            </a:r>
          </a:p>
          <a:p>
            <a:pPr marL="0" indent="0">
              <a:buNone/>
            </a:pPr>
            <a:r>
              <a:rPr lang="en-US" sz="2600" dirty="0"/>
              <a:t>RADT 400	Orientation to 			Radiologic Technology</a:t>
            </a:r>
          </a:p>
          <a:p>
            <a:pPr marL="0" indent="0" algn="ctr">
              <a:buNone/>
            </a:pPr>
            <a:r>
              <a:rPr lang="en-US" sz="2600" dirty="0"/>
              <a:t>  </a:t>
            </a:r>
            <a:r>
              <a:rPr lang="en-US" sz="2800" b="1" dirty="0">
                <a:solidFill>
                  <a:srgbClr val="FF0000"/>
                </a:solidFill>
              </a:rPr>
              <a:t>Fall Semester</a:t>
            </a:r>
          </a:p>
          <a:p>
            <a:pPr marL="0" indent="0">
              <a:buNone/>
            </a:pPr>
            <a:r>
              <a:rPr lang="en-US" sz="2600" dirty="0"/>
              <a:t>RADT 408	Perspectives in 			Radiology</a:t>
            </a:r>
          </a:p>
          <a:p>
            <a:pPr marL="0" indent="0">
              <a:buNone/>
            </a:pPr>
            <a:r>
              <a:rPr lang="en-US" sz="2600" dirty="0"/>
              <a:t>PHYS 405	Applied Radiographic 		Physics</a:t>
            </a:r>
          </a:p>
          <a:p>
            <a:pPr marL="0" indent="0">
              <a:buNone/>
            </a:pPr>
            <a:r>
              <a:rPr lang="en-US" sz="2600" dirty="0"/>
              <a:t>RADT 410	Radiographic 			Positioning</a:t>
            </a:r>
          </a:p>
          <a:p>
            <a:pPr marL="0" indent="0">
              <a:buNone/>
            </a:pPr>
            <a:r>
              <a:rPr lang="en-US" sz="2600" dirty="0"/>
              <a:t>RADT 418	Clinical Education I</a:t>
            </a:r>
          </a:p>
          <a:p>
            <a:pPr marL="0" indent="0">
              <a:buNone/>
            </a:pPr>
            <a:endParaRPr lang="en-US" sz="2100" dirty="0"/>
          </a:p>
        </p:txBody>
      </p:sp>
      <p:sp>
        <p:nvSpPr>
          <p:cNvPr id="7" name="Content Placeholder 6"/>
          <p:cNvSpPr>
            <a:spLocks noGrp="1"/>
          </p:cNvSpPr>
          <p:nvPr>
            <p:ph sz="half" idx="2"/>
          </p:nvPr>
        </p:nvSpPr>
        <p:spPr>
          <a:xfrm>
            <a:off x="6023742" y="1935480"/>
            <a:ext cx="5905500" cy="4671060"/>
          </a:xfrm>
        </p:spPr>
        <p:txBody>
          <a:bodyPr>
            <a:normAutofit/>
          </a:bodyPr>
          <a:lstStyle/>
          <a:p>
            <a:pPr marL="0" indent="0" algn="ctr">
              <a:buNone/>
            </a:pPr>
            <a:r>
              <a:rPr lang="en-US" sz="2800" b="1" dirty="0">
                <a:solidFill>
                  <a:srgbClr val="FF0000"/>
                </a:solidFill>
              </a:rPr>
              <a:t>Spring Semester</a:t>
            </a:r>
          </a:p>
          <a:p>
            <a:pPr marL="0" indent="0">
              <a:buNone/>
            </a:pPr>
            <a:r>
              <a:rPr lang="en-US" sz="2600" dirty="0"/>
              <a:t>RADT 415	Radiation Protection 			and Biology</a:t>
            </a:r>
          </a:p>
          <a:p>
            <a:pPr marL="0" indent="0">
              <a:buNone/>
            </a:pPr>
            <a:r>
              <a:rPr lang="en-US" sz="2600" dirty="0"/>
              <a:t>RADT 420	Radiographic 				Positioning II</a:t>
            </a:r>
          </a:p>
          <a:p>
            <a:pPr marL="0" indent="0">
              <a:buNone/>
            </a:pPr>
            <a:r>
              <a:rPr lang="en-US" sz="2600" dirty="0"/>
              <a:t>RADT 428	Clinical Education II</a:t>
            </a:r>
          </a:p>
          <a:p>
            <a:pPr marL="0" indent="0">
              <a:buNone/>
            </a:pPr>
            <a:r>
              <a:rPr lang="en-US" sz="2600" dirty="0"/>
              <a:t>RADT 430	Principles of Radiographic 		Film Production</a:t>
            </a:r>
            <a:endParaRPr lang="en-US" dirty="0"/>
          </a:p>
          <a:p>
            <a:pPr marL="0" indent="0" algn="ctr">
              <a:buNone/>
            </a:pPr>
            <a:r>
              <a:rPr lang="en-US" sz="2800" b="1" dirty="0">
                <a:solidFill>
                  <a:srgbClr val="FF0000"/>
                </a:solidFill>
              </a:rPr>
              <a:t>Summer Intersession</a:t>
            </a:r>
          </a:p>
          <a:p>
            <a:pPr marL="0" indent="0">
              <a:buNone/>
            </a:pPr>
            <a:r>
              <a:rPr lang="en-US" dirty="0"/>
              <a:t>RADT 438	Clinical Education III </a:t>
            </a:r>
          </a:p>
          <a:p>
            <a:pPr>
              <a:buNone/>
            </a:pPr>
            <a:endParaRPr lang="en-US" dirty="0"/>
          </a:p>
          <a:p>
            <a:pPr marL="0" indent="0">
              <a:buNone/>
            </a:pPr>
            <a:endParaRPr lang="en-US" sz="6400" dirty="0"/>
          </a:p>
          <a:p>
            <a:endParaRPr lang="en-US" sz="1200" dirty="0"/>
          </a:p>
        </p:txBody>
      </p:sp>
    </p:spTree>
    <p:extLst>
      <p:ext uri="{BB962C8B-B14F-4D97-AF65-F5344CB8AC3E}">
        <p14:creationId xmlns:p14="http://schemas.microsoft.com/office/powerpoint/2010/main" val="3555170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Radiologic Technology Program Curriculum</a:t>
            </a:r>
          </a:p>
        </p:txBody>
      </p:sp>
      <p:sp>
        <p:nvSpPr>
          <p:cNvPr id="6" name="Content Placeholder 5"/>
          <p:cNvSpPr>
            <a:spLocks noGrp="1"/>
          </p:cNvSpPr>
          <p:nvPr>
            <p:ph sz="half" idx="1"/>
          </p:nvPr>
        </p:nvSpPr>
        <p:spPr>
          <a:xfrm>
            <a:off x="141890" y="2072640"/>
            <a:ext cx="5659820" cy="4366260"/>
          </a:xfrm>
        </p:spPr>
        <p:txBody>
          <a:bodyPr>
            <a:noAutofit/>
          </a:bodyPr>
          <a:lstStyle/>
          <a:p>
            <a:pPr algn="ctr">
              <a:buNone/>
            </a:pPr>
            <a:r>
              <a:rPr lang="en-US" sz="2800" b="1" dirty="0">
                <a:solidFill>
                  <a:srgbClr val="FF0000"/>
                </a:solidFill>
              </a:rPr>
              <a:t>Fall Semester </a:t>
            </a:r>
          </a:p>
          <a:p>
            <a:pPr marL="0" indent="0">
              <a:buNone/>
            </a:pPr>
            <a:r>
              <a:rPr lang="en-US" sz="2600" dirty="0"/>
              <a:t>RADT 435	Imaging Equipment 		and Quality Control</a:t>
            </a:r>
          </a:p>
          <a:p>
            <a:pPr marL="0" indent="0">
              <a:buNone/>
            </a:pPr>
            <a:r>
              <a:rPr lang="en-US" sz="2600" dirty="0"/>
              <a:t>RADT 438	Clinical Education III</a:t>
            </a:r>
          </a:p>
          <a:p>
            <a:pPr marL="0" indent="0">
              <a:buNone/>
            </a:pPr>
            <a:r>
              <a:rPr lang="en-US" sz="2600" dirty="0"/>
              <a:t>RADT 440	Advanced Imaging 		Modalities and 			Specialize Procedures</a:t>
            </a:r>
          </a:p>
          <a:p>
            <a:pPr marL="0" indent="0">
              <a:buNone/>
            </a:pPr>
            <a:r>
              <a:rPr lang="en-US" sz="2600" dirty="0"/>
              <a:t>RADT 441	Sectional Anatomy</a:t>
            </a:r>
          </a:p>
          <a:p>
            <a:pPr>
              <a:buNone/>
            </a:pPr>
            <a:endParaRPr lang="en-US" sz="2000" dirty="0"/>
          </a:p>
        </p:txBody>
      </p:sp>
      <p:sp>
        <p:nvSpPr>
          <p:cNvPr id="7" name="Content Placeholder 6"/>
          <p:cNvSpPr>
            <a:spLocks noGrp="1"/>
          </p:cNvSpPr>
          <p:nvPr>
            <p:ph sz="half" idx="2"/>
          </p:nvPr>
        </p:nvSpPr>
        <p:spPr>
          <a:xfrm>
            <a:off x="5801710" y="2072640"/>
            <a:ext cx="6228756" cy="4594860"/>
          </a:xfrm>
        </p:spPr>
        <p:txBody>
          <a:bodyPr>
            <a:normAutofit/>
          </a:bodyPr>
          <a:lstStyle/>
          <a:p>
            <a:pPr marL="0" indent="0" algn="ctr">
              <a:buNone/>
            </a:pPr>
            <a:r>
              <a:rPr lang="en-US" sz="2800" b="1" dirty="0">
                <a:solidFill>
                  <a:srgbClr val="FF0000"/>
                </a:solidFill>
              </a:rPr>
              <a:t>Spring Semester</a:t>
            </a:r>
          </a:p>
          <a:p>
            <a:pPr marL="0" indent="0">
              <a:buNone/>
            </a:pPr>
            <a:r>
              <a:rPr lang="en-US" sz="2600" dirty="0"/>
              <a:t>RADT 442	Radiographic Pathology</a:t>
            </a:r>
          </a:p>
          <a:p>
            <a:pPr marL="0" indent="0">
              <a:buNone/>
            </a:pPr>
            <a:r>
              <a:rPr lang="en-US" sz="2600" dirty="0"/>
              <a:t>RADT 448	Clinical Education IV</a:t>
            </a:r>
          </a:p>
          <a:p>
            <a:pPr marL="0" indent="0">
              <a:buNone/>
            </a:pPr>
            <a:r>
              <a:rPr lang="en-US" sz="2600" dirty="0"/>
              <a:t>RADT 450	Registry Review</a:t>
            </a:r>
          </a:p>
          <a:p>
            <a:pPr marL="0" indent="0">
              <a:buNone/>
            </a:pPr>
            <a:r>
              <a:rPr lang="en-US" sz="2600" dirty="0"/>
              <a:t>RADT 458	Clinical Education V</a:t>
            </a:r>
          </a:p>
          <a:p>
            <a:pPr marL="0" indent="0">
              <a:buNone/>
            </a:pPr>
            <a:r>
              <a:rPr lang="en-US" sz="2600" dirty="0"/>
              <a:t>RADT 474	Venipuncture for Contrast 		Media Administration</a:t>
            </a:r>
          </a:p>
          <a:p>
            <a:pPr marL="0" indent="0" algn="ctr">
              <a:buNone/>
            </a:pPr>
            <a:r>
              <a:rPr lang="en-US" sz="2600" dirty="0"/>
              <a:t>      </a:t>
            </a:r>
            <a:r>
              <a:rPr lang="en-US" sz="2800" b="1" dirty="0"/>
              <a:t>Summer Intersession</a:t>
            </a:r>
          </a:p>
          <a:p>
            <a:pPr marL="0" indent="0">
              <a:buNone/>
            </a:pPr>
            <a:r>
              <a:rPr lang="en-US" sz="2600" dirty="0"/>
              <a:t>RADT 468	Clinical Education VI </a:t>
            </a:r>
          </a:p>
          <a:p>
            <a:pPr marL="0" indent="0">
              <a:buNone/>
            </a:pPr>
            <a:endParaRPr lang="en-US" sz="6400" dirty="0"/>
          </a:p>
          <a:p>
            <a:endParaRPr lang="en-US" sz="1200" dirty="0"/>
          </a:p>
        </p:txBody>
      </p:sp>
    </p:spTree>
    <p:extLst>
      <p:ext uri="{BB962C8B-B14F-4D97-AF65-F5344CB8AC3E}">
        <p14:creationId xmlns:p14="http://schemas.microsoft.com/office/powerpoint/2010/main" val="681847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Program Costs</a:t>
            </a:r>
          </a:p>
        </p:txBody>
      </p:sp>
      <p:sp>
        <p:nvSpPr>
          <p:cNvPr id="3" name="Content Placeholder 2"/>
          <p:cNvSpPr>
            <a:spLocks noGrp="1"/>
          </p:cNvSpPr>
          <p:nvPr>
            <p:ph idx="1"/>
          </p:nvPr>
        </p:nvSpPr>
        <p:spPr>
          <a:xfrm>
            <a:off x="680321" y="2233060"/>
            <a:ext cx="9301879" cy="4437247"/>
          </a:xfrm>
        </p:spPr>
        <p:txBody>
          <a:bodyPr>
            <a:normAutofit/>
          </a:bodyPr>
          <a:lstStyle/>
          <a:p>
            <a:r>
              <a:rPr lang="en-US" dirty="0"/>
              <a:t>Enrollment Fee: $46 per unit</a:t>
            </a:r>
          </a:p>
          <a:p>
            <a:pPr lvl="1"/>
            <a:r>
              <a:rPr lang="en-US" dirty="0"/>
              <a:t>Non-Resident Tuition Fee: $307 plus $2 per unit capital outlay fee (PLUS $46 per unit Enrollment Fee)</a:t>
            </a:r>
          </a:p>
          <a:p>
            <a:r>
              <a:rPr lang="en-US" dirty="0"/>
              <a:t>Parking Permit: $58 per semester ($29 for summer)</a:t>
            </a:r>
            <a:endParaRPr lang="en-US" sz="2000" dirty="0"/>
          </a:p>
          <a:p>
            <a:r>
              <a:rPr lang="en-US" dirty="0"/>
              <a:t>Health Fee: $21 ($18 for summer)</a:t>
            </a:r>
          </a:p>
          <a:p>
            <a:r>
              <a:rPr lang="en-US" dirty="0"/>
              <a:t>Student Representation Fee: $2</a:t>
            </a:r>
          </a:p>
          <a:p>
            <a:r>
              <a:rPr lang="en-US" dirty="0"/>
              <a:t>Student Body Fee: $15</a:t>
            </a:r>
          </a:p>
          <a:p>
            <a:r>
              <a:rPr lang="en-US" dirty="0"/>
              <a:t>Books and Supplies: $1600, approx. 2-year cost (all radiology textbooks are used in several courses each semester throughout the program)</a:t>
            </a:r>
          </a:p>
          <a:p>
            <a:endParaRPr lang="en-US" dirty="0">
              <a:effectLst/>
            </a:endParaRPr>
          </a:p>
        </p:txBody>
      </p:sp>
    </p:spTree>
    <p:extLst>
      <p:ext uri="{BB962C8B-B14F-4D97-AF65-F5344CB8AC3E}">
        <p14:creationId xmlns:p14="http://schemas.microsoft.com/office/powerpoint/2010/main" val="585970339"/>
      </p:ext>
    </p:extLst>
  </p:cSld>
  <p:clrMapOvr>
    <a:masterClrMapping/>
  </p:clrMapOvr>
</p:sld>
</file>

<file path=ppt/theme/theme1.xml><?xml version="1.0" encoding="utf-8"?>
<a:theme xmlns:a="http://schemas.openxmlformats.org/drawingml/2006/main" name="Berli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TM16401375[[fn=Madison]]</Template>
  <TotalTime>576</TotalTime>
  <Words>1032</Words>
  <Application>Microsoft Office PowerPoint</Application>
  <PresentationFormat>Widescreen</PresentationFormat>
  <Paragraphs>139</Paragraphs>
  <Slides>15</Slides>
  <Notes>7</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Source Sans Pro</vt:lpstr>
      <vt:lpstr>Times New Roman</vt:lpstr>
      <vt:lpstr>Trebuchet MS</vt:lpstr>
      <vt:lpstr>Wingdings</vt:lpstr>
      <vt:lpstr>Berlin</vt:lpstr>
      <vt:lpstr>Radiologic Technology</vt:lpstr>
      <vt:lpstr>Radiologic Technology Program</vt:lpstr>
      <vt:lpstr>Radiologic Technology Program Overview</vt:lpstr>
      <vt:lpstr>Organizational Chart</vt:lpstr>
      <vt:lpstr>Entrance Criteria</vt:lpstr>
      <vt:lpstr>Entrance Criteria</vt:lpstr>
      <vt:lpstr>Radiologic Technology Program Curriculum</vt:lpstr>
      <vt:lpstr>Radiologic Technology Program Curriculum</vt:lpstr>
      <vt:lpstr>Program Costs</vt:lpstr>
      <vt:lpstr>Program Costs</vt:lpstr>
      <vt:lpstr>Program Success</vt:lpstr>
      <vt:lpstr>PowerPoint Presentation</vt:lpstr>
      <vt:lpstr>PowerPoint Presentation</vt:lpstr>
      <vt:lpstr>Radiologic Technology Program. Future</vt:lpstr>
      <vt:lpstr>Radiologic Technology Program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Radiologic Technology Program Assistant</dc:title>
  <dc:creator>Rivera, Rafael</dc:creator>
  <cp:lastModifiedBy>Rivera, Rafael</cp:lastModifiedBy>
  <cp:revision>35</cp:revision>
  <dcterms:created xsi:type="dcterms:W3CDTF">2019-03-15T00:15:21Z</dcterms:created>
  <dcterms:modified xsi:type="dcterms:W3CDTF">2024-03-15T17:08:38Z</dcterms:modified>
</cp:coreProperties>
</file>