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notesMasterIdLst>
    <p:notesMasterId r:id="rId64"/>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slideLayout" Target="../slideLayouts/slideLayout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image" Target="../media/image-38-2.png"/><Relationship Id="rId3" Type="http://schemas.openxmlformats.org/officeDocument/2006/relationships/image" Target="../media/image-38-3.png"/><Relationship Id="rId4" Type="http://schemas.openxmlformats.org/officeDocument/2006/relationships/image" Target="../media/image-38-4.png"/><Relationship Id="rId5" Type="http://schemas.openxmlformats.org/officeDocument/2006/relationships/image" Target="../media/image-38-5.png"/><Relationship Id="rId6" Type="http://schemas.openxmlformats.org/officeDocument/2006/relationships/image" Target="../media/image-38-6.png"/><Relationship Id="rId7" Type="http://schemas.openxmlformats.org/officeDocument/2006/relationships/image" Target="../media/image-38-7.png"/><Relationship Id="rId8" Type="http://schemas.openxmlformats.org/officeDocument/2006/relationships/slideLayout" Target="../slideLayouts/slideLayout1.xml"/><Relationship Id="rId9"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image" Target="../media/image-39-2.png"/><Relationship Id="rId3" Type="http://schemas.openxmlformats.org/officeDocument/2006/relationships/image" Target="../media/image-39-3.png"/><Relationship Id="rId4" Type="http://schemas.openxmlformats.org/officeDocument/2006/relationships/image" Target="../media/image-39-4.png"/><Relationship Id="rId5" Type="http://schemas.openxmlformats.org/officeDocument/2006/relationships/image" Target="../media/image-39-5.png"/><Relationship Id="rId6" Type="http://schemas.openxmlformats.org/officeDocument/2006/relationships/image" Target="../media/image-39-6.png"/><Relationship Id="rId7" Type="http://schemas.openxmlformats.org/officeDocument/2006/relationships/slideLayout" Target="../slideLayouts/slideLayout1.xml"/><Relationship Id="rId8"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image" Target="../media/image-40-2.png"/><Relationship Id="rId3" Type="http://schemas.openxmlformats.org/officeDocument/2006/relationships/image" Target="../media/image-40-3.png"/><Relationship Id="rId4" Type="http://schemas.openxmlformats.org/officeDocument/2006/relationships/image" Target="../media/image-40-4.png"/><Relationship Id="rId5" Type="http://schemas.openxmlformats.org/officeDocument/2006/relationships/image" Target="../media/image-40-5.png"/><Relationship Id="rId6" Type="http://schemas.openxmlformats.org/officeDocument/2006/relationships/image" Target="../media/image-40-6.png"/><Relationship Id="rId7" Type="http://schemas.openxmlformats.org/officeDocument/2006/relationships/image" Target="../media/image-40-7.png"/><Relationship Id="rId8" Type="http://schemas.openxmlformats.org/officeDocument/2006/relationships/image" Target="../media/image-40-8.png"/><Relationship Id="rId9" Type="http://schemas.openxmlformats.org/officeDocument/2006/relationships/image" Target="../media/image-40-9.png"/><Relationship Id="rId10" Type="http://schemas.openxmlformats.org/officeDocument/2006/relationships/image" Target="../media/image-40-10.png"/><Relationship Id="rId11" Type="http://schemas.openxmlformats.org/officeDocument/2006/relationships/image" Target="../media/image-40-11.png"/><Relationship Id="rId12" Type="http://schemas.openxmlformats.org/officeDocument/2006/relationships/image" Target="../media/image-40-12.png"/><Relationship Id="rId13" Type="http://schemas.openxmlformats.org/officeDocument/2006/relationships/image" Target="../media/image-40-13.png"/><Relationship Id="rId14" Type="http://schemas.openxmlformats.org/officeDocument/2006/relationships/image" Target="../media/image-40-14.png"/><Relationship Id="rId15" Type="http://schemas.openxmlformats.org/officeDocument/2006/relationships/slideLayout" Target="../slideLayouts/slideLayout1.xml"/><Relationship Id="rId16"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image" Target="../media/image-41-2.png"/><Relationship Id="rId3" Type="http://schemas.openxmlformats.org/officeDocument/2006/relationships/image" Target="../media/image-41-3.png"/><Relationship Id="rId4" Type="http://schemas.openxmlformats.org/officeDocument/2006/relationships/image" Target="../media/image-41-4.png"/><Relationship Id="rId5" Type="http://schemas.openxmlformats.org/officeDocument/2006/relationships/image" Target="../media/image-41-5.png"/><Relationship Id="rId6" Type="http://schemas.openxmlformats.org/officeDocument/2006/relationships/image" Target="../media/image-41-6.png"/><Relationship Id="rId7" Type="http://schemas.openxmlformats.org/officeDocument/2006/relationships/image" Target="../media/image-41-7.png"/><Relationship Id="rId8" Type="http://schemas.openxmlformats.org/officeDocument/2006/relationships/image" Target="../media/image-41-8.png"/><Relationship Id="rId9" Type="http://schemas.openxmlformats.org/officeDocument/2006/relationships/image" Target="../media/image-41-9.png"/><Relationship Id="rId10" Type="http://schemas.openxmlformats.org/officeDocument/2006/relationships/image" Target="../media/image-41-10.png"/><Relationship Id="rId11" Type="http://schemas.openxmlformats.org/officeDocument/2006/relationships/image" Target="../media/image-41-11.png"/><Relationship Id="rId12" Type="http://schemas.openxmlformats.org/officeDocument/2006/relationships/image" Target="../media/image-41-12.png"/><Relationship Id="rId13" Type="http://schemas.openxmlformats.org/officeDocument/2006/relationships/image" Target="../media/image-41-13.png"/><Relationship Id="rId14" Type="http://schemas.openxmlformats.org/officeDocument/2006/relationships/image" Target="../media/image-41-14.png"/><Relationship Id="rId15" Type="http://schemas.openxmlformats.org/officeDocument/2006/relationships/image" Target="../media/image-41-15.png"/><Relationship Id="rId16" Type="http://schemas.openxmlformats.org/officeDocument/2006/relationships/slideLayout" Target="../slideLayouts/slideLayout1.xml"/><Relationship Id="rId17"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image-43-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image-44-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45-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46-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47-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image-56-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image-57-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image-62-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793147" y="-3371081"/>
            <a:ext cx="7483402" cy="10906983"/>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793147" y="-3320347"/>
            <a:ext cx="8331770" cy="10818338"/>
          </a:xfrm>
          <a:prstGeom prst="rect">
            <a:avLst/>
          </a:prstGeom>
        </p:spPr>
      </p:pic>
      <p:sp>
        <p:nvSpPr>
          <p:cNvPr id="4" name="Text 1"/>
          <p:cNvSpPr/>
          <p:nvPr/>
        </p:nvSpPr>
        <p:spPr>
          <a:xfrm>
            <a:off x="476250" y="476250"/>
            <a:ext cx="5348288" cy="1733550"/>
          </a:xfrm>
          <a:prstGeom prst="rect">
            <a:avLst/>
          </a:prstGeom>
          <a:noFill/>
          <a:ln/>
        </p:spPr>
        <p:txBody>
          <a:bodyPr wrap="square" rtlCol="0" anchor="ctr"/>
          <a:lstStyle/>
          <a:p>
            <a:pPr algn="l" indent="0" marL="0">
              <a:lnSpc>
                <a:spcPts val="6840"/>
              </a:lnSpc>
              <a:buNone/>
            </a:pPr>
            <a:r>
              <a:rPr lang="en-US" sz="7125" spc="-356" kern="0" dirty="0">
                <a:solidFill>
                  <a:srgbClr val="FFFFFF">
                    <a:alpha val="99000"/>
                  </a:srgbClr>
                </a:solidFill>
                <a:latin typeface="CCUpUpAndAway" pitchFamily="34" charset="0"/>
                <a:ea typeface="CCUpUpAndAway" pitchFamily="34" charset="-122"/>
                <a:cs typeface="CCUpUpAndAway" pitchFamily="34" charset="-120"/>
              </a:rPr>
              <a:t>Digital Art &amp;</a:t>
            </a:r>
            <a:endParaRPr lang="en-US" sz="7125" dirty="0"/>
          </a:p>
          <a:p>
            <a:pPr algn="l" indent="0" marL="0">
              <a:lnSpc>
                <a:spcPts val="6840"/>
              </a:lnSpc>
              <a:buNone/>
            </a:pPr>
            <a:r>
              <a:rPr lang="en-US" sz="7125" spc="-356" kern="0" dirty="0">
                <a:solidFill>
                  <a:srgbClr val="FFFFFF">
                    <a:alpha val="99000"/>
                  </a:srgbClr>
                </a:solidFill>
                <a:latin typeface="CCUpUpAndAway" pitchFamily="34" charset="0"/>
                <a:ea typeface="CCUpUpAndAway" pitchFamily="34" charset="-122"/>
                <a:cs typeface="CCUpUpAndAway" pitchFamily="34" charset="-120"/>
              </a:rPr>
              <a:t>Animation</a:t>
            </a:r>
            <a:endParaRPr lang="en-US" sz="71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pic>
        <p:nvPicPr>
          <p:cNvPr id="3" name="Image 1" descr="preencoded.png">    </p:cNvPr>
          <p:cNvPicPr>
            <a:picLocks noChangeAspect="1"/>
          </p:cNvPicPr>
          <p:nvPr/>
        </p:nvPicPr>
        <p:blipFill>
          <a:blip r:embed="rId2"/>
          <a:stretch>
            <a:fillRect/>
          </a:stretch>
        </p:blipFill>
        <p:spPr>
          <a:xfrm>
            <a:off x="1877634" y="609600"/>
            <a:ext cx="5407777" cy="3924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938244" y="609600"/>
            <a:ext cx="5267499" cy="3924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844099" y="-3387210"/>
            <a:ext cx="7518220" cy="10957731"/>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844089" y="-3336240"/>
            <a:ext cx="8370536" cy="10868674"/>
          </a:xfrm>
          <a:prstGeom prst="rect">
            <a:avLst/>
          </a:prstGeom>
        </p:spPr>
      </p:pic>
      <p:sp>
        <p:nvSpPr>
          <p:cNvPr id="4" name="Text 1"/>
          <p:cNvSpPr/>
          <p:nvPr/>
        </p:nvSpPr>
        <p:spPr>
          <a:xfrm>
            <a:off x="8672513"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5" name="Text 2"/>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6" name="Text 3"/>
          <p:cNvSpPr/>
          <p:nvPr/>
        </p:nvSpPr>
        <p:spPr>
          <a:xfrm>
            <a:off x="1909762" y="1581150"/>
            <a:ext cx="5091113" cy="1843088"/>
          </a:xfrm>
          <a:prstGeom prst="rect">
            <a:avLst/>
          </a:prstGeom>
          <a:noFill/>
          <a:ln/>
        </p:spPr>
        <p:txBody>
          <a:bodyPr wrap="square" rtlCol="0" anchor="ctr"/>
          <a:lstStyle/>
          <a:p>
            <a:pPr algn="l" indent="0" marL="0">
              <a:lnSpc>
                <a:spcPts val="1620"/>
              </a:lnSpc>
              <a:buNone/>
            </a:pPr>
            <a:r>
              <a:rPr lang="en-US" sz="1350" b="1" spc="-30" kern="0" dirty="0">
                <a:solidFill>
                  <a:srgbClr val="FFFFFF">
                    <a:alpha val="99000"/>
                  </a:srgbClr>
                </a:solidFill>
                <a:latin typeface="Inter" pitchFamily="34" charset="0"/>
                <a:ea typeface="Inter" pitchFamily="34" charset="-122"/>
                <a:cs typeface="Inter" pitchFamily="34" charset="-120"/>
              </a:rPr>
              <a:t>Digital Art &amp; Animation is such a broad program, it is comparable to having a ‘Languages’ program covering everything from Spanish and Latin to C# and Java.</a:t>
            </a:r>
            <a:endParaRPr lang="en-US" sz="1350" dirty="0"/>
          </a:p>
          <a:p>
            <a:pPr algn="l" indent="0" marL="0">
              <a:lnSpc>
                <a:spcPts val="1620"/>
              </a:lnSpc>
              <a:buNone/>
            </a:pPr>
            <a:r>
              <a:rPr lang="en-US" sz="1350" b="1" spc="-30" kern="0" dirty="0">
                <a:solidFill>
                  <a:srgbClr val="FFFFFF">
                    <a:alpha val="99000"/>
                  </a:srgbClr>
                </a:solidFill>
                <a:latin typeface="Inter" pitchFamily="34" charset="0"/>
                <a:ea typeface="Inter" pitchFamily="34" charset="-122"/>
                <a:cs typeface="Inter" pitchFamily="34" charset="-120"/>
              </a:rPr>
              <a:t>Disproportionate access compared to the college as a whole:</a:t>
            </a:r>
            <a:endParaRPr lang="en-US" sz="1350" dirty="0"/>
          </a:p>
          <a:p>
            <a:pPr algn="l" indent="0" marL="0">
              <a:lnSpc>
                <a:spcPts val="1620"/>
              </a:lnSpc>
              <a:buNone/>
            </a:pPr>
            <a:r>
              <a:rPr lang="en-US" sz="1350" b="1" spc="-30" kern="0" dirty="0">
                <a:solidFill>
                  <a:srgbClr val="FFFFFF">
                    <a:alpha val="99000"/>
                  </a:srgbClr>
                </a:solidFill>
                <a:latin typeface="Inter" pitchFamily="34" charset="0"/>
                <a:ea typeface="Inter" pitchFamily="34" charset="-122"/>
                <a:cs typeface="Inter" pitchFamily="34" charset="-120"/>
              </a:rPr>
              <a:t>Female students                -16%</a:t>
            </a:r>
            <a:endParaRPr lang="en-US" sz="1350" dirty="0"/>
          </a:p>
          <a:p>
            <a:pPr algn="l" indent="0" marL="0">
              <a:lnSpc>
                <a:spcPts val="1620"/>
              </a:lnSpc>
              <a:buNone/>
            </a:pPr>
            <a:r>
              <a:rPr lang="en-US" sz="1350" b="1" spc="-30" kern="0" dirty="0">
                <a:solidFill>
                  <a:srgbClr val="FFFFFF">
                    <a:alpha val="99000"/>
                  </a:srgbClr>
                </a:solidFill>
                <a:latin typeface="Inter" pitchFamily="34" charset="0"/>
                <a:ea typeface="Inter" pitchFamily="34" charset="-122"/>
                <a:cs typeface="Inter" pitchFamily="34" charset="-120"/>
              </a:rPr>
              <a:t>Non-disabled students    -7%</a:t>
            </a:r>
            <a:endParaRPr lang="en-US" sz="1350" dirty="0"/>
          </a:p>
          <a:p>
            <a:pPr algn="l" indent="0" marL="0">
              <a:lnSpc>
                <a:spcPts val="1620"/>
              </a:lnSpc>
              <a:buNone/>
            </a:pPr>
            <a:r>
              <a:rPr lang="en-US" sz="1350" b="1" spc="-30" kern="0" dirty="0">
                <a:solidFill>
                  <a:srgbClr val="FFFFFF">
                    <a:alpha val="99000"/>
                  </a:srgbClr>
                </a:solidFill>
                <a:latin typeface="Inter" pitchFamily="34" charset="0"/>
                <a:ea typeface="Inter" pitchFamily="34" charset="-122"/>
                <a:cs typeface="Inter" pitchFamily="34" charset="-120"/>
              </a:rPr>
              <a:t>Less than part time           -21%</a:t>
            </a:r>
            <a:endParaRPr lang="en-US" sz="13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3" name="Shape 1"/>
          <p:cNvSpPr/>
          <p:nvPr/>
        </p:nvSpPr>
        <p:spPr>
          <a:xfrm>
            <a:off x="-1853624" y="-3387210"/>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1853614" y="-3336240"/>
            <a:ext cx="8370536" cy="10868674"/>
          </a:xfrm>
          <a:prstGeom prst="rect">
            <a:avLst/>
          </a:prstGeom>
        </p:spPr>
      </p:pic>
      <p:sp>
        <p:nvSpPr>
          <p:cNvPr id="5"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6" name="Text 3"/>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7" name="Text 4"/>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3" name="Shape 1"/>
          <p:cNvSpPr/>
          <p:nvPr/>
        </p:nvSpPr>
        <p:spPr>
          <a:xfrm>
            <a:off x="-1853624" y="-3387210"/>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1853614" y="-3336240"/>
            <a:ext cx="8370536" cy="10868674"/>
          </a:xfrm>
          <a:prstGeom prst="rect">
            <a:avLst/>
          </a:prstGeom>
        </p:spPr>
      </p:pic>
      <p:sp>
        <p:nvSpPr>
          <p:cNvPr id="5"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6" name="Text 3"/>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7" name="Text 4"/>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8" name="Text 5"/>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4324350" y="476250"/>
            <a:ext cx="4343400" cy="3414714"/>
          </a:xfrm>
          <a:prstGeom prst="rect">
            <a:avLst/>
          </a:prstGeom>
          <a:noFill/>
          <a:ln/>
        </p:spPr>
      </p:sp>
      <p:sp>
        <p:nvSpPr>
          <p:cNvPr id="3" name="Shape 1"/>
          <p:cNvSpPr/>
          <p:nvPr/>
        </p:nvSpPr>
        <p:spPr>
          <a:xfrm>
            <a:off x="4324350" y="476250"/>
            <a:ext cx="4343400" cy="876300"/>
          </a:xfrm>
          <a:prstGeom prst="rect">
            <a:avLst/>
          </a:prstGeom>
          <a:noFill/>
          <a:ln/>
        </p:spPr>
      </p:sp>
      <p:sp>
        <p:nvSpPr>
          <p:cNvPr id="4" name="Shape 2"/>
          <p:cNvSpPr/>
          <p:nvPr/>
        </p:nvSpPr>
        <p:spPr>
          <a:xfrm>
            <a:off x="4324350" y="1504950"/>
            <a:ext cx="4343400" cy="881063"/>
          </a:xfrm>
          <a:prstGeom prst="rect">
            <a:avLst/>
          </a:prstGeom>
          <a:noFill/>
          <a:ln/>
        </p:spPr>
      </p:sp>
      <p:sp>
        <p:nvSpPr>
          <p:cNvPr id="5" name="Shape 3"/>
          <p:cNvSpPr/>
          <p:nvPr/>
        </p:nvSpPr>
        <p:spPr>
          <a:xfrm>
            <a:off x="4324350" y="2538413"/>
            <a:ext cx="4343400" cy="876300"/>
          </a:xfrm>
          <a:prstGeom prst="rect">
            <a:avLst/>
          </a:prstGeom>
          <a:noFill/>
          <a:ln/>
        </p:spPr>
      </p:sp>
      <p:sp>
        <p:nvSpPr>
          <p:cNvPr id="6" name="Shape 4"/>
          <p:cNvSpPr/>
          <p:nvPr/>
        </p:nvSpPr>
        <p:spPr>
          <a:xfrm>
            <a:off x="4324350" y="3567113"/>
            <a:ext cx="4343400" cy="323850"/>
          </a:xfrm>
          <a:prstGeom prst="rect">
            <a:avLst/>
          </a:prstGeom>
          <a:noFill/>
          <a:ln/>
        </p:spPr>
      </p:sp>
      <p:sp>
        <p:nvSpPr>
          <p:cNvPr id="7" name="Shape 5"/>
          <p:cNvSpPr/>
          <p:nvPr/>
        </p:nvSpPr>
        <p:spPr>
          <a:xfrm>
            <a:off x="4324350" y="3567113"/>
            <a:ext cx="4343400" cy="209550"/>
          </a:xfrm>
          <a:prstGeom prst="rect">
            <a:avLst/>
          </a:prstGeom>
          <a:noFill/>
          <a:ln/>
        </p:spPr>
      </p:sp>
      <p:sp>
        <p:nvSpPr>
          <p:cNvPr id="8" name="Shape 6"/>
          <p:cNvSpPr/>
          <p:nvPr/>
        </p:nvSpPr>
        <p:spPr>
          <a:xfrm>
            <a:off x="4324350" y="2538413"/>
            <a:ext cx="4343400" cy="209550"/>
          </a:xfrm>
          <a:prstGeom prst="rect">
            <a:avLst/>
          </a:prstGeom>
          <a:noFill/>
          <a:ln/>
        </p:spPr>
      </p:sp>
      <p:sp>
        <p:nvSpPr>
          <p:cNvPr id="9" name="Shape 7"/>
          <p:cNvSpPr/>
          <p:nvPr/>
        </p:nvSpPr>
        <p:spPr>
          <a:xfrm>
            <a:off x="4324350" y="2976563"/>
            <a:ext cx="4343400" cy="161925"/>
          </a:xfrm>
          <a:prstGeom prst="rect">
            <a:avLst/>
          </a:prstGeom>
          <a:noFill/>
          <a:ln/>
        </p:spPr>
      </p:sp>
      <p:sp>
        <p:nvSpPr>
          <p:cNvPr id="10" name="Shape 8"/>
          <p:cNvSpPr/>
          <p:nvPr/>
        </p:nvSpPr>
        <p:spPr>
          <a:xfrm>
            <a:off x="4324350" y="3252788"/>
            <a:ext cx="4343400" cy="161925"/>
          </a:xfrm>
          <a:prstGeom prst="rect">
            <a:avLst/>
          </a:prstGeom>
          <a:noFill/>
          <a:ln/>
        </p:spPr>
      </p:sp>
      <p:sp>
        <p:nvSpPr>
          <p:cNvPr id="11" name="Shape 9"/>
          <p:cNvSpPr/>
          <p:nvPr/>
        </p:nvSpPr>
        <p:spPr>
          <a:xfrm>
            <a:off x="4324350" y="1504950"/>
            <a:ext cx="4343400" cy="209550"/>
          </a:xfrm>
          <a:prstGeom prst="rect">
            <a:avLst/>
          </a:prstGeom>
          <a:noFill/>
          <a:ln/>
        </p:spPr>
      </p:sp>
      <p:sp>
        <p:nvSpPr>
          <p:cNvPr id="12" name="Shape 10"/>
          <p:cNvSpPr/>
          <p:nvPr/>
        </p:nvSpPr>
        <p:spPr>
          <a:xfrm>
            <a:off x="4324350" y="1947863"/>
            <a:ext cx="4343400" cy="161925"/>
          </a:xfrm>
          <a:prstGeom prst="rect">
            <a:avLst/>
          </a:prstGeom>
          <a:noFill/>
          <a:ln/>
        </p:spPr>
      </p:sp>
      <p:sp>
        <p:nvSpPr>
          <p:cNvPr id="13" name="Shape 11"/>
          <p:cNvSpPr/>
          <p:nvPr/>
        </p:nvSpPr>
        <p:spPr>
          <a:xfrm>
            <a:off x="4324350" y="2224088"/>
            <a:ext cx="4343400" cy="161925"/>
          </a:xfrm>
          <a:prstGeom prst="rect">
            <a:avLst/>
          </a:prstGeom>
          <a:noFill/>
          <a:ln/>
        </p:spPr>
      </p:sp>
      <p:sp>
        <p:nvSpPr>
          <p:cNvPr id="14" name="Shape 12"/>
          <p:cNvSpPr/>
          <p:nvPr/>
        </p:nvSpPr>
        <p:spPr>
          <a:xfrm>
            <a:off x="4324350" y="476250"/>
            <a:ext cx="4343400" cy="209550"/>
          </a:xfrm>
          <a:prstGeom prst="rect">
            <a:avLst/>
          </a:prstGeom>
          <a:noFill/>
          <a:ln/>
        </p:spPr>
      </p:sp>
      <p:sp>
        <p:nvSpPr>
          <p:cNvPr id="15" name="Shape 13"/>
          <p:cNvSpPr/>
          <p:nvPr/>
        </p:nvSpPr>
        <p:spPr>
          <a:xfrm>
            <a:off x="4324350" y="914400"/>
            <a:ext cx="4343400" cy="161925"/>
          </a:xfrm>
          <a:prstGeom prst="rect">
            <a:avLst/>
          </a:prstGeom>
          <a:noFill/>
          <a:ln/>
        </p:spPr>
      </p:sp>
      <p:sp>
        <p:nvSpPr>
          <p:cNvPr id="16" name="Shape 14"/>
          <p:cNvSpPr/>
          <p:nvPr/>
        </p:nvSpPr>
        <p:spPr>
          <a:xfrm>
            <a:off x="4324350" y="1190625"/>
            <a:ext cx="4343400" cy="161925"/>
          </a:xfrm>
          <a:prstGeom prst="rect">
            <a:avLst/>
          </a:prstGeom>
          <a:noFill/>
          <a:ln/>
        </p:spPr>
      </p:sp>
      <p:pic>
        <p:nvPicPr>
          <p:cNvPr id="17" name="Image 0" descr="preencoded.png">    </p:cNvPr>
          <p:cNvPicPr>
            <a:picLocks noChangeAspect="1"/>
          </p:cNvPicPr>
          <p:nvPr/>
        </p:nvPicPr>
        <p:blipFill>
          <a:blip r:embed="rId1"/>
          <a:stretch>
            <a:fillRect/>
          </a:stretch>
        </p:blipFill>
        <p:spPr>
          <a:xfrm>
            <a:off x="4324350" y="3890963"/>
            <a:ext cx="4343400" cy="4763"/>
          </a:xfrm>
          <a:prstGeom prst="rect">
            <a:avLst/>
          </a:prstGeom>
        </p:spPr>
      </p:pic>
      <p:pic>
        <p:nvPicPr>
          <p:cNvPr id="18" name="Image 1" descr="preencoded.png">    </p:cNvPr>
          <p:cNvPicPr>
            <a:picLocks noChangeAspect="1"/>
          </p:cNvPicPr>
          <p:nvPr/>
        </p:nvPicPr>
        <p:blipFill>
          <a:blip r:embed="rId2"/>
          <a:stretch>
            <a:fillRect/>
          </a:stretch>
        </p:blipFill>
        <p:spPr>
          <a:xfrm>
            <a:off x="4324350" y="2862263"/>
            <a:ext cx="4343400" cy="4763"/>
          </a:xfrm>
          <a:prstGeom prst="rect">
            <a:avLst/>
          </a:prstGeom>
        </p:spPr>
      </p:pic>
      <p:pic>
        <p:nvPicPr>
          <p:cNvPr id="19" name="Image 2" descr="preencoded.png">    </p:cNvPr>
          <p:cNvPicPr>
            <a:picLocks noChangeAspect="1"/>
          </p:cNvPicPr>
          <p:nvPr/>
        </p:nvPicPr>
        <p:blipFill>
          <a:blip r:embed="rId3"/>
          <a:stretch>
            <a:fillRect/>
          </a:stretch>
        </p:blipFill>
        <p:spPr>
          <a:xfrm>
            <a:off x="4324350" y="1828800"/>
            <a:ext cx="4343400" cy="4763"/>
          </a:xfrm>
          <a:prstGeom prst="rect">
            <a:avLst/>
          </a:prstGeom>
        </p:spPr>
      </p:pic>
      <p:pic>
        <p:nvPicPr>
          <p:cNvPr id="20" name="Image 3" descr="preencoded.png">    </p:cNvPr>
          <p:cNvPicPr>
            <a:picLocks noChangeAspect="1"/>
          </p:cNvPicPr>
          <p:nvPr/>
        </p:nvPicPr>
        <p:blipFill>
          <a:blip r:embed="rId4"/>
          <a:stretch>
            <a:fillRect/>
          </a:stretch>
        </p:blipFill>
        <p:spPr>
          <a:xfrm>
            <a:off x="4324350" y="800100"/>
            <a:ext cx="4343400" cy="4763"/>
          </a:xfrm>
          <a:prstGeom prst="rect">
            <a:avLst/>
          </a:prstGeom>
        </p:spPr>
      </p:pic>
      <p:sp>
        <p:nvSpPr>
          <p:cNvPr id="21" name="Text 15"/>
          <p:cNvSpPr/>
          <p:nvPr/>
        </p:nvSpPr>
        <p:spPr>
          <a:xfrm>
            <a:off x="476250" y="476250"/>
            <a:ext cx="3048000" cy="471488"/>
          </a:xfrm>
          <a:prstGeom prst="rect">
            <a:avLst/>
          </a:prstGeom>
          <a:noFill/>
          <a:ln/>
        </p:spPr>
        <p:txBody>
          <a:bodyPr wrap="square" rtlCol="0" anchor="ctr"/>
          <a:lstStyle/>
          <a:p>
            <a:pPr algn="l" indent="0" marL="0">
              <a:lnSpc>
                <a:spcPts val="3708"/>
              </a:lnSpc>
              <a:buNone/>
            </a:pPr>
            <a:r>
              <a:rPr lang="en-US" sz="3600" spc="-108" kern="0" dirty="0">
                <a:solidFill>
                  <a:srgbClr val="000000">
                    <a:alpha val="99000"/>
                  </a:srgbClr>
                </a:solidFill>
                <a:latin typeface="FranklinGothic URW Cond" pitchFamily="34" charset="0"/>
                <a:ea typeface="FranklinGothic URW Cond" pitchFamily="34" charset="-122"/>
                <a:cs typeface="FranklinGothic URW Cond" pitchFamily="34" charset="-120"/>
              </a:rPr>
              <a:t>Program Review</a:t>
            </a:r>
            <a:endParaRPr lang="en-US" sz="3600" dirty="0"/>
          </a:p>
        </p:txBody>
      </p:sp>
      <p:sp>
        <p:nvSpPr>
          <p:cNvPr id="22" name="Text 16"/>
          <p:cNvSpPr/>
          <p:nvPr/>
        </p:nvSpPr>
        <p:spPr>
          <a:xfrm>
            <a:off x="633413" y="1181100"/>
            <a:ext cx="1624013" cy="176213"/>
          </a:xfrm>
          <a:prstGeom prst="rect">
            <a:avLst/>
          </a:prstGeom>
          <a:noFill/>
          <a:ln/>
        </p:spPr>
        <p:txBody>
          <a:bodyPr wrap="square" rtlCol="0" anchor="ctr"/>
          <a:lstStyle/>
          <a:p>
            <a:pPr algn="l" indent="0" marL="0">
              <a:lnSpc>
                <a:spcPts val="1390"/>
              </a:lnSpc>
              <a:buNone/>
            </a:pPr>
            <a:r>
              <a:rPr lang="en-US" sz="1350" spc="68" kern="0" dirty="0">
                <a:solidFill>
                  <a:srgbClr val="000000">
                    <a:alpha val="99000"/>
                  </a:srgbClr>
                </a:solidFill>
                <a:latin typeface="FranklinGothic URW Cond" pitchFamily="34" charset="0"/>
                <a:ea typeface="FranklinGothic URW Cond" pitchFamily="34" charset="-122"/>
                <a:cs typeface="FranklinGothic URW Cond" pitchFamily="34" charset="-120"/>
              </a:rPr>
              <a:t>March 21, 2025</a:t>
            </a:r>
            <a:endParaRPr lang="en-US" sz="1350" dirty="0"/>
          </a:p>
        </p:txBody>
      </p:sp>
      <p:sp>
        <p:nvSpPr>
          <p:cNvPr id="23" name="Text 17"/>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2</a:t>
            </a:r>
            <a:endParaRPr lang="en-US" sz="450" dirty="0"/>
          </a:p>
        </p:txBody>
      </p:sp>
      <p:sp>
        <p:nvSpPr>
          <p:cNvPr id="24" name="Text 18"/>
          <p:cNvSpPr/>
          <p:nvPr/>
        </p:nvSpPr>
        <p:spPr>
          <a:xfrm>
            <a:off x="4324350" y="3567113"/>
            <a:ext cx="800100"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Q&amp;A</a:t>
            </a:r>
            <a:endParaRPr lang="en-US" sz="1350" dirty="0"/>
          </a:p>
        </p:txBody>
      </p:sp>
      <p:sp>
        <p:nvSpPr>
          <p:cNvPr id="25" name="Text 19"/>
          <p:cNvSpPr/>
          <p:nvPr/>
        </p:nvSpPr>
        <p:spPr>
          <a:xfrm>
            <a:off x="8210550" y="3567113"/>
            <a:ext cx="914400"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Part 4</a:t>
            </a:r>
            <a:endParaRPr lang="en-US" sz="1350" dirty="0"/>
          </a:p>
        </p:txBody>
      </p:sp>
      <p:sp>
        <p:nvSpPr>
          <p:cNvPr id="26" name="Text 20"/>
          <p:cNvSpPr/>
          <p:nvPr/>
        </p:nvSpPr>
        <p:spPr>
          <a:xfrm>
            <a:off x="4324350" y="3252788"/>
            <a:ext cx="3152775"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Bachelor of Science in Interaction Design  B.S. in IxD</a:t>
            </a:r>
            <a:endParaRPr lang="en-US" sz="900" dirty="0"/>
          </a:p>
        </p:txBody>
      </p:sp>
      <p:sp>
        <p:nvSpPr>
          <p:cNvPr id="27" name="Text 21"/>
          <p:cNvSpPr/>
          <p:nvPr/>
        </p:nvSpPr>
        <p:spPr>
          <a:xfrm>
            <a:off x="8529638" y="3252788"/>
            <a:ext cx="595313"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58</a:t>
            </a:r>
            <a:endParaRPr lang="en-US" sz="900" dirty="0"/>
          </a:p>
        </p:txBody>
      </p:sp>
      <p:sp>
        <p:nvSpPr>
          <p:cNvPr id="28" name="Text 22"/>
          <p:cNvSpPr/>
          <p:nvPr/>
        </p:nvSpPr>
        <p:spPr>
          <a:xfrm>
            <a:off x="4324350" y="2976563"/>
            <a:ext cx="1143000"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Menlo Studio</a:t>
            </a:r>
            <a:endParaRPr lang="en-US" sz="900" dirty="0"/>
          </a:p>
        </p:txBody>
      </p:sp>
      <p:sp>
        <p:nvSpPr>
          <p:cNvPr id="29" name="Text 23"/>
          <p:cNvSpPr/>
          <p:nvPr/>
        </p:nvSpPr>
        <p:spPr>
          <a:xfrm>
            <a:off x="8529638" y="2976563"/>
            <a:ext cx="595313"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55</a:t>
            </a:r>
            <a:endParaRPr lang="en-US" sz="900" dirty="0"/>
          </a:p>
        </p:txBody>
      </p:sp>
      <p:sp>
        <p:nvSpPr>
          <p:cNvPr id="30" name="Text 24"/>
          <p:cNvSpPr/>
          <p:nvPr/>
        </p:nvSpPr>
        <p:spPr>
          <a:xfrm>
            <a:off x="4324350" y="2538413"/>
            <a:ext cx="181927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Where we’re going</a:t>
            </a:r>
            <a:endParaRPr lang="en-US" sz="1350" dirty="0"/>
          </a:p>
        </p:txBody>
      </p:sp>
      <p:sp>
        <p:nvSpPr>
          <p:cNvPr id="31" name="Text 25"/>
          <p:cNvSpPr/>
          <p:nvPr/>
        </p:nvSpPr>
        <p:spPr>
          <a:xfrm>
            <a:off x="8215313" y="2538413"/>
            <a:ext cx="909638"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Part 3</a:t>
            </a:r>
            <a:endParaRPr lang="en-US" sz="1350" dirty="0"/>
          </a:p>
        </p:txBody>
      </p:sp>
      <p:sp>
        <p:nvSpPr>
          <p:cNvPr id="32" name="Text 26"/>
          <p:cNvSpPr/>
          <p:nvPr/>
        </p:nvSpPr>
        <p:spPr>
          <a:xfrm>
            <a:off x="4324350" y="2224088"/>
            <a:ext cx="1824038"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One program, Three paths</a:t>
            </a:r>
            <a:endParaRPr lang="en-US" sz="900" dirty="0"/>
          </a:p>
        </p:txBody>
      </p:sp>
      <p:sp>
        <p:nvSpPr>
          <p:cNvPr id="33" name="Text 27"/>
          <p:cNvSpPr/>
          <p:nvPr/>
        </p:nvSpPr>
        <p:spPr>
          <a:xfrm>
            <a:off x="8548688" y="2224088"/>
            <a:ext cx="576263"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17</a:t>
            </a:r>
            <a:endParaRPr lang="en-US" sz="900" dirty="0"/>
          </a:p>
        </p:txBody>
      </p:sp>
      <p:sp>
        <p:nvSpPr>
          <p:cNvPr id="34" name="Text 28"/>
          <p:cNvSpPr/>
          <p:nvPr/>
        </p:nvSpPr>
        <p:spPr>
          <a:xfrm>
            <a:off x="4324350" y="1947863"/>
            <a:ext cx="1371600"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Enrollment trends</a:t>
            </a:r>
            <a:endParaRPr lang="en-US" sz="900" dirty="0"/>
          </a:p>
        </p:txBody>
      </p:sp>
      <p:sp>
        <p:nvSpPr>
          <p:cNvPr id="35" name="Text 29"/>
          <p:cNvSpPr/>
          <p:nvPr/>
        </p:nvSpPr>
        <p:spPr>
          <a:xfrm>
            <a:off x="8534400" y="1947863"/>
            <a:ext cx="590550"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07</a:t>
            </a:r>
            <a:endParaRPr lang="en-US" sz="900" dirty="0"/>
          </a:p>
        </p:txBody>
      </p:sp>
      <p:sp>
        <p:nvSpPr>
          <p:cNvPr id="36" name="Text 30"/>
          <p:cNvSpPr/>
          <p:nvPr/>
        </p:nvSpPr>
        <p:spPr>
          <a:xfrm>
            <a:off x="4324350" y="1504950"/>
            <a:ext cx="1481138"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Where we are</a:t>
            </a:r>
            <a:endParaRPr lang="en-US" sz="1350" dirty="0"/>
          </a:p>
        </p:txBody>
      </p:sp>
      <p:sp>
        <p:nvSpPr>
          <p:cNvPr id="37" name="Text 31"/>
          <p:cNvSpPr/>
          <p:nvPr/>
        </p:nvSpPr>
        <p:spPr>
          <a:xfrm>
            <a:off x="8220075" y="1504950"/>
            <a:ext cx="90487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Part 2</a:t>
            </a:r>
            <a:endParaRPr lang="en-US" sz="1350" dirty="0"/>
          </a:p>
        </p:txBody>
      </p:sp>
      <p:sp>
        <p:nvSpPr>
          <p:cNvPr id="38" name="Text 32"/>
          <p:cNvSpPr/>
          <p:nvPr/>
        </p:nvSpPr>
        <p:spPr>
          <a:xfrm>
            <a:off x="4324350" y="1190625"/>
            <a:ext cx="833437"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History</a:t>
            </a:r>
            <a:endParaRPr lang="en-US" sz="900" dirty="0"/>
          </a:p>
        </p:txBody>
      </p:sp>
      <p:sp>
        <p:nvSpPr>
          <p:cNvPr id="39" name="Text 33"/>
          <p:cNvSpPr/>
          <p:nvPr/>
        </p:nvSpPr>
        <p:spPr>
          <a:xfrm>
            <a:off x="8524875" y="1190625"/>
            <a:ext cx="600075"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05</a:t>
            </a:r>
            <a:endParaRPr lang="en-US" sz="900" dirty="0"/>
          </a:p>
        </p:txBody>
      </p:sp>
      <p:sp>
        <p:nvSpPr>
          <p:cNvPr id="40" name="Text 34"/>
          <p:cNvSpPr/>
          <p:nvPr/>
        </p:nvSpPr>
        <p:spPr>
          <a:xfrm>
            <a:off x="4324350" y="914400"/>
            <a:ext cx="2038350"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Digital Art &amp; Animation Mission</a:t>
            </a:r>
            <a:endParaRPr lang="en-US" sz="900" dirty="0"/>
          </a:p>
        </p:txBody>
      </p:sp>
      <p:sp>
        <p:nvSpPr>
          <p:cNvPr id="41" name="Text 35"/>
          <p:cNvSpPr/>
          <p:nvPr/>
        </p:nvSpPr>
        <p:spPr>
          <a:xfrm>
            <a:off x="8524875" y="914400"/>
            <a:ext cx="600075" cy="1619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04</a:t>
            </a:r>
            <a:endParaRPr lang="en-US" sz="900" dirty="0"/>
          </a:p>
        </p:txBody>
      </p:sp>
      <p:sp>
        <p:nvSpPr>
          <p:cNvPr id="42" name="Text 36"/>
          <p:cNvSpPr/>
          <p:nvPr/>
        </p:nvSpPr>
        <p:spPr>
          <a:xfrm>
            <a:off x="4324350" y="476250"/>
            <a:ext cx="160972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Where we were</a:t>
            </a:r>
            <a:endParaRPr lang="en-US" sz="1350" dirty="0"/>
          </a:p>
        </p:txBody>
      </p:sp>
      <p:sp>
        <p:nvSpPr>
          <p:cNvPr id="43" name="Text 37"/>
          <p:cNvSpPr/>
          <p:nvPr/>
        </p:nvSpPr>
        <p:spPr>
          <a:xfrm>
            <a:off x="8243888" y="476250"/>
            <a:ext cx="881063"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Part 1</a:t>
            </a:r>
            <a:endParaRPr lang="en-US" sz="13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4" name="Shape 2"/>
          <p:cNvSpPr/>
          <p:nvPr/>
        </p:nvSpPr>
        <p:spPr>
          <a:xfrm>
            <a:off x="-1853624" y="-3387210"/>
            <a:ext cx="7518220" cy="10957731"/>
          </a:xfrm>
          <a:prstGeom prst="rect">
            <a:avLst/>
          </a:prstGeom>
          <a:solidFill>
            <a:srgbClr val="000000"/>
          </a:solidFill>
          <a:ln/>
        </p:spPr>
      </p:sp>
      <p:pic>
        <p:nvPicPr>
          <p:cNvPr id="5" name="Image 0" descr="preencoded.png">    </p:cNvPr>
          <p:cNvPicPr>
            <a:picLocks noChangeAspect="1"/>
          </p:cNvPicPr>
          <p:nvPr/>
        </p:nvPicPr>
        <p:blipFill>
          <a:blip r:embed="rId1"/>
          <a:stretch>
            <a:fillRect/>
          </a:stretch>
        </p:blipFill>
        <p:spPr>
          <a:xfrm>
            <a:off x="-1853614" y="-3336240"/>
            <a:ext cx="8370536" cy="10868674"/>
          </a:xfrm>
          <a:prstGeom prst="rect">
            <a:avLst/>
          </a:prstGeom>
        </p:spPr>
      </p:pic>
      <p:sp>
        <p:nvSpPr>
          <p:cNvPr id="6" name="Text 3"/>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7" name="Text 4"/>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8" name="Text 5"/>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9" name="Text 6"/>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0" name="Text 7"/>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4" name="Shape 2"/>
          <p:cNvSpPr/>
          <p:nvPr/>
        </p:nvSpPr>
        <p:spPr>
          <a:xfrm>
            <a:off x="-1853624" y="-3387210"/>
            <a:ext cx="7518220" cy="10957731"/>
          </a:xfrm>
          <a:prstGeom prst="rect">
            <a:avLst/>
          </a:prstGeom>
          <a:solidFill>
            <a:srgbClr val="000000"/>
          </a:solidFill>
          <a:ln/>
        </p:spPr>
      </p:sp>
      <p:pic>
        <p:nvPicPr>
          <p:cNvPr id="5"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6" name="Text 3"/>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7" name="Text 4"/>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8" name="Text 5"/>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9" name="Text 6"/>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0" name="Text 7"/>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1" name="Text 8"/>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5" name="Shape 3"/>
          <p:cNvSpPr/>
          <p:nvPr/>
        </p:nvSpPr>
        <p:spPr>
          <a:xfrm>
            <a:off x="-1853624" y="-3387210"/>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0" name="Text 7"/>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1" name="Text 8"/>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2" name="Text 9"/>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3" name="Text 10"/>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5" name="Shape 3"/>
          <p:cNvSpPr/>
          <p:nvPr/>
        </p:nvSpPr>
        <p:spPr>
          <a:xfrm>
            <a:off x="-1853624" y="-3387210"/>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alpha val="10000"/>
            </a:srgbClr>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alpha val="10000"/>
            </a:srgbClr>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5" name="Shape 3"/>
          <p:cNvSpPr/>
          <p:nvPr/>
        </p:nvSpPr>
        <p:spPr>
          <a:xfrm>
            <a:off x="-1853624" y="-3387210"/>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alpha val="10000"/>
            </a:srgbClr>
          </a:solidFill>
          <a:ln/>
        </p:spPr>
        <p:txBody>
          <a:bodyPr wrap="square" rtlCol="0" anchor="ctr"/>
          <a:lstStyle/>
          <a:p>
            <a:pPr indent="0" marL="0">
              <a:buNone/>
            </a:pPr>
            <a:endParaRPr lang="en-US" dirty="0"/>
          </a:p>
        </p:txBody>
      </p:sp>
      <p:sp>
        <p:nvSpPr>
          <p:cNvPr id="3" name="Text 1"/>
          <p:cNvSpPr/>
          <p:nvPr/>
        </p:nvSpPr>
        <p:spPr>
          <a:xfrm>
            <a:off x="304800" y="1690688"/>
            <a:ext cx="8703569" cy="1757363"/>
          </a:xfrm>
          <a:prstGeom prst="rect">
            <a:avLst/>
          </a:prstGeom>
          <a:solidFill>
            <a:srgbClr val="A3AC36"/>
          </a:solidFill>
          <a:ln/>
        </p:spPr>
        <p:txBody>
          <a:bodyPr wrap="square" rtlCol="0" anchor="ctr"/>
          <a:lstStyle/>
          <a:p>
            <a:pPr indent="0" marL="0">
              <a:buNone/>
            </a:pPr>
            <a:endParaRPr lang="en-US" dirty="0"/>
          </a:p>
        </p:txBody>
      </p:sp>
      <p:sp>
        <p:nvSpPr>
          <p:cNvPr id="4" name="Shape 2"/>
          <p:cNvSpPr/>
          <p:nvPr/>
        </p:nvSpPr>
        <p:spPr>
          <a:xfrm>
            <a:off x="-1853624" y="-3387210"/>
            <a:ext cx="7518220" cy="10957731"/>
          </a:xfrm>
          <a:prstGeom prst="rect">
            <a:avLst/>
          </a:prstGeom>
          <a:solidFill>
            <a:srgbClr val="000000"/>
          </a:solidFill>
          <a:ln/>
        </p:spPr>
      </p:sp>
      <p:pic>
        <p:nvPicPr>
          <p:cNvPr id="5"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6" name="Text 3"/>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7" name="Text 4"/>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8" name="Text 5"/>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9" name="Text 6"/>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0" name="Text 7"/>
          <p:cNvSpPr/>
          <p:nvPr/>
        </p:nvSpPr>
        <p:spPr>
          <a:xfrm>
            <a:off x="3838017" y="2939339"/>
            <a:ext cx="1974081" cy="319088"/>
          </a:xfrm>
          <a:prstGeom prst="rect">
            <a:avLst/>
          </a:prstGeom>
          <a:noFill/>
          <a:ln/>
        </p:spPr>
        <p:txBody>
          <a:bodyPr wrap="square" rtlCol="0" anchor="ctr"/>
          <a:lstStyle/>
          <a:p>
            <a:pPr algn="ctr" indent="0" marL="0">
              <a:lnSpc>
                <a:spcPts val="2517"/>
              </a:lnSpc>
              <a:buNone/>
            </a:pPr>
            <a:r>
              <a:rPr lang="en-US" sz="2622" spc="-131"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2622" dirty="0"/>
          </a:p>
        </p:txBody>
      </p:sp>
      <p:sp>
        <p:nvSpPr>
          <p:cNvPr id="11" name="Text 8"/>
          <p:cNvSpPr/>
          <p:nvPr/>
        </p:nvSpPr>
        <p:spPr>
          <a:xfrm>
            <a:off x="1081739" y="2236395"/>
            <a:ext cx="7616140" cy="652463"/>
          </a:xfrm>
          <a:prstGeom prst="rect">
            <a:avLst/>
          </a:prstGeom>
          <a:noFill/>
          <a:ln/>
        </p:spPr>
        <p:txBody>
          <a:bodyPr wrap="square" rtlCol="0" anchor="ctr"/>
          <a:lstStyle/>
          <a:p>
            <a:pPr algn="l" indent="0" marL="0">
              <a:lnSpc>
                <a:spcPts val="5156"/>
              </a:lnSpc>
              <a:buNone/>
            </a:pPr>
            <a:r>
              <a:rPr lang="en-US" sz="5371" spc="-269"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537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09563" y="4667250"/>
            <a:ext cx="166688" cy="166688"/>
          </a:xfrm>
          <a:prstGeom prst="roundRect">
            <a:avLst>
              <a:gd name="adj" fmla="val 21943"/>
            </a:avLst>
          </a:prstGeom>
          <a:solidFill>
            <a:srgbClr val="FFFFFF">
              <a:alpha val="25000"/>
            </a:srgbClr>
          </a:solidFill>
          <a:ln/>
        </p:spPr>
        <p:txBody>
          <a:bodyPr wrap="square" rtlCol="0" anchor="ctr"/>
          <a:lstStyle/>
          <a:p>
            <a:pPr indent="0" marL="0">
              <a:buNone/>
            </a:pPr>
            <a:endParaRPr lang="en-US" dirty="0"/>
          </a:p>
        </p:txBody>
      </p:sp>
      <p:sp>
        <p:nvSpPr>
          <p:cNvPr id="3" name="Shape 1"/>
          <p:cNvSpPr/>
          <p:nvPr/>
        </p:nvSpPr>
        <p:spPr>
          <a:xfrm>
            <a:off x="-1848861" y="-3387210"/>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1060" y="0"/>
            <a:ext cx="9144000" cy="5143500"/>
          </a:xfrm>
          <a:prstGeom prst="rect">
            <a:avLst/>
          </a:prstGeom>
        </p:spPr>
      </p:pic>
      <p:pic>
        <p:nvPicPr>
          <p:cNvPr id="5" name="Image 1" descr="preencoded.png">    </p:cNvPr>
          <p:cNvPicPr>
            <a:picLocks noChangeAspect="1"/>
          </p:cNvPicPr>
          <p:nvPr/>
        </p:nvPicPr>
        <p:blipFill>
          <a:blip r:embed="rId2"/>
          <a:stretch>
            <a:fillRect/>
          </a:stretch>
        </p:blipFill>
        <p:spPr>
          <a:xfrm>
            <a:off x="-1848861" y="-3336240"/>
            <a:ext cx="8370536" cy="10868674"/>
          </a:xfrm>
          <a:prstGeom prst="rect">
            <a:avLst/>
          </a:prstGeom>
        </p:spPr>
      </p:pic>
      <p:sp>
        <p:nvSpPr>
          <p:cNvPr id="6"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7" name="Text 3"/>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8" name="Text 4"/>
          <p:cNvSpPr/>
          <p:nvPr/>
        </p:nvSpPr>
        <p:spPr>
          <a:xfrm>
            <a:off x="1357313" y="4710113"/>
            <a:ext cx="1133475" cy="85725"/>
          </a:xfrm>
          <a:prstGeom prst="rect">
            <a:avLst/>
          </a:prstGeom>
          <a:noFill/>
          <a:ln/>
        </p:spPr>
        <p:txBody>
          <a:bodyPr wrap="square" rtlCol="0" anchor="ctr"/>
          <a:lstStyle/>
          <a:p>
            <a:pPr algn="l"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Reviews / Mobile Strategy</a:t>
            </a:r>
            <a:endParaRPr lang="en-US" sz="450" dirty="0"/>
          </a:p>
        </p:txBody>
      </p:sp>
      <p:sp>
        <p:nvSpPr>
          <p:cNvPr id="9" name="Text 5"/>
          <p:cNvSpPr/>
          <p:nvPr/>
        </p:nvSpPr>
        <p:spPr>
          <a:xfrm>
            <a:off x="2767013" y="4710113"/>
            <a:ext cx="1185863" cy="85725"/>
          </a:xfrm>
          <a:prstGeom prst="rect">
            <a:avLst/>
          </a:prstGeom>
          <a:noFill/>
          <a:ln/>
        </p:spPr>
        <p:txBody>
          <a:bodyPr wrap="square" rtlCol="0" anchor="ctr"/>
          <a:lstStyle/>
          <a:p>
            <a:pPr algn="l"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Product review — Month XX</a:t>
            </a:r>
            <a:endParaRPr lang="en-US" sz="450" dirty="0"/>
          </a:p>
        </p:txBody>
      </p:sp>
      <p:sp>
        <p:nvSpPr>
          <p:cNvPr id="10" name="Text 6"/>
          <p:cNvSpPr/>
          <p:nvPr/>
        </p:nvSpPr>
        <p:spPr>
          <a:xfrm>
            <a:off x="4329113" y="4710113"/>
            <a:ext cx="871538" cy="85725"/>
          </a:xfrm>
          <a:prstGeom prst="rect">
            <a:avLst/>
          </a:prstGeom>
          <a:noFill/>
          <a:ln/>
        </p:spPr>
        <p:txBody>
          <a:bodyPr wrap="square" rtlCol="0" anchor="ctr"/>
          <a:lstStyle/>
          <a:p>
            <a:pPr algn="l"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Mobile Strategy</a:t>
            </a:r>
            <a:endParaRPr lang="en-US" sz="4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2659" y="0"/>
            <a:ext cx="9039225" cy="50863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717883" y="-3400549"/>
            <a:ext cx="7484424" cy="10908473"/>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717884" y="-3349808"/>
            <a:ext cx="8332908" cy="10819816"/>
          </a:xfrm>
          <a:prstGeom prst="rect">
            <a:avLst/>
          </a:prstGeom>
        </p:spPr>
      </p:pic>
      <p:sp>
        <p:nvSpPr>
          <p:cNvPr id="4" name="Text 1"/>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3</a:t>
            </a:r>
            <a:endParaRPr lang="en-US" sz="450" dirty="0"/>
          </a:p>
        </p:txBody>
      </p:sp>
      <p:sp>
        <p:nvSpPr>
          <p:cNvPr id="5" name="Text 2"/>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DA&amp;A Program</a:t>
            </a:r>
            <a:endParaRPr lang="en-US" sz="52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5" name="Shape 3"/>
          <p:cNvSpPr/>
          <p:nvPr/>
        </p:nvSpPr>
        <p:spPr>
          <a:xfrm>
            <a:off x="-1853624" y="-3387210"/>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40"/>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alpha val="10000"/>
            </a:srgbClr>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alpha val="10000"/>
            </a:srgbClr>
          </a:solidFill>
          <a:ln/>
        </p:spPr>
        <p:txBody>
          <a:bodyPr wrap="square" rtlCol="0" anchor="ctr"/>
          <a:lstStyle/>
          <a:p>
            <a:pPr indent="0" marL="0">
              <a:buNone/>
            </a:pPr>
            <a:endParaRPr lang="en-US" dirty="0"/>
          </a:p>
        </p:txBody>
      </p:sp>
      <p:sp>
        <p:nvSpPr>
          <p:cNvPr id="5" name="Shape 3"/>
          <p:cNvSpPr/>
          <p:nvPr/>
        </p:nvSpPr>
        <p:spPr>
          <a:xfrm>
            <a:off x="-1853624" y="-3387210"/>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14" y="-3336240"/>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504950"/>
            <a:ext cx="8420526" cy="1700213"/>
          </a:xfrm>
          <a:prstGeom prst="rect">
            <a:avLst/>
          </a:prstGeom>
          <a:solidFill>
            <a:srgbClr val="E4B832"/>
          </a:solidFill>
          <a:ln/>
        </p:spPr>
        <p:txBody>
          <a:bodyPr wrap="square" rtlCol="0" anchor="ctr"/>
          <a:lstStyle/>
          <a:p>
            <a:pPr indent="0" marL="0">
              <a:buNone/>
            </a:pPr>
            <a:endParaRPr lang="en-US" dirty="0"/>
          </a:p>
        </p:txBody>
      </p:sp>
      <p:sp>
        <p:nvSpPr>
          <p:cNvPr id="3" name="Shape 1"/>
          <p:cNvSpPr/>
          <p:nvPr/>
        </p:nvSpPr>
        <p:spPr>
          <a:xfrm>
            <a:off x="-1853624" y="-3387210"/>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1853614" y="-3336240"/>
            <a:ext cx="8370536" cy="10868674"/>
          </a:xfrm>
          <a:prstGeom prst="rect">
            <a:avLst/>
          </a:prstGeom>
        </p:spPr>
      </p:pic>
      <p:sp>
        <p:nvSpPr>
          <p:cNvPr id="5"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6" name="Text 3"/>
          <p:cNvSpPr/>
          <p:nvPr/>
        </p:nvSpPr>
        <p:spPr>
          <a:xfrm>
            <a:off x="3576191" y="2704047"/>
            <a:ext cx="2124075" cy="309563"/>
          </a:xfrm>
          <a:prstGeom prst="rect">
            <a:avLst/>
          </a:prstGeom>
          <a:noFill/>
          <a:ln/>
        </p:spPr>
        <p:txBody>
          <a:bodyPr wrap="square" rtlCol="0" anchor="ctr"/>
          <a:lstStyle/>
          <a:p>
            <a:pPr algn="ctr" indent="0" marL="0">
              <a:lnSpc>
                <a:spcPts val="2435"/>
              </a:lnSpc>
              <a:buNone/>
            </a:pPr>
            <a:r>
              <a:rPr lang="en-US" sz="2537" spc="-12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2537" dirty="0"/>
          </a:p>
        </p:txBody>
      </p:sp>
      <p:sp>
        <p:nvSpPr>
          <p:cNvPr id="7" name="Text 4"/>
          <p:cNvSpPr/>
          <p:nvPr/>
        </p:nvSpPr>
        <p:spPr>
          <a:xfrm>
            <a:off x="820043" y="2032911"/>
            <a:ext cx="8928511" cy="633413"/>
          </a:xfrm>
          <a:prstGeom prst="rect">
            <a:avLst/>
          </a:prstGeom>
          <a:noFill/>
          <a:ln/>
        </p:spPr>
        <p:txBody>
          <a:bodyPr wrap="square" rtlCol="0" anchor="ctr"/>
          <a:lstStyle/>
          <a:p>
            <a:pPr algn="l" indent="0" marL="0">
              <a:lnSpc>
                <a:spcPts val="4988"/>
              </a:lnSpc>
              <a:buNone/>
            </a:pPr>
            <a:r>
              <a:rPr lang="en-US" sz="5196" spc="-260"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5196"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2000250" y="0"/>
            <a:ext cx="5143500" cy="5143500"/>
          </a:xfrm>
          <a:prstGeom prst="rect">
            <a:avLst/>
          </a:prstGeom>
          <a:noFill/>
          <a:ln/>
        </p:spPr>
      </p:sp>
      <p:sp>
        <p:nvSpPr>
          <p:cNvPr id="3" name="Shape 1"/>
          <p:cNvSpPr/>
          <p:nvPr/>
        </p:nvSpPr>
        <p:spPr>
          <a:xfrm>
            <a:off x="-1853624" y="-3387210"/>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2257425" y="256987"/>
            <a:ext cx="2225890" cy="2327852"/>
          </a:xfrm>
          <a:prstGeom prst="rect">
            <a:avLst/>
          </a:prstGeom>
        </p:spPr>
      </p:pic>
      <p:pic>
        <p:nvPicPr>
          <p:cNvPr id="5" name="Image 1" descr="preencoded.png">    </p:cNvPr>
          <p:cNvPicPr>
            <a:picLocks noChangeAspect="1"/>
          </p:cNvPicPr>
          <p:nvPr/>
        </p:nvPicPr>
        <p:blipFill>
          <a:blip r:embed="rId2"/>
          <a:stretch>
            <a:fillRect/>
          </a:stretch>
        </p:blipFill>
        <p:spPr>
          <a:xfrm>
            <a:off x="4130353" y="2561469"/>
            <a:ext cx="2820567" cy="2324862"/>
          </a:xfrm>
          <a:prstGeom prst="rect">
            <a:avLst/>
          </a:prstGeom>
        </p:spPr>
      </p:pic>
      <p:pic>
        <p:nvPicPr>
          <p:cNvPr id="6" name="Image 2" descr="preencoded.png">    </p:cNvPr>
          <p:cNvPicPr>
            <a:picLocks noChangeAspect="1"/>
          </p:cNvPicPr>
          <p:nvPr/>
        </p:nvPicPr>
        <p:blipFill>
          <a:blip r:embed="rId3"/>
          <a:stretch>
            <a:fillRect/>
          </a:stretch>
        </p:blipFill>
        <p:spPr>
          <a:xfrm>
            <a:off x="4130353" y="257174"/>
            <a:ext cx="2820567" cy="2324862"/>
          </a:xfrm>
          <a:prstGeom prst="rect">
            <a:avLst/>
          </a:prstGeom>
        </p:spPr>
      </p:pic>
      <p:pic>
        <p:nvPicPr>
          <p:cNvPr id="7" name="Image 3" descr="preencoded.png">    </p:cNvPr>
          <p:cNvPicPr>
            <a:picLocks noChangeAspect="1"/>
          </p:cNvPicPr>
          <p:nvPr/>
        </p:nvPicPr>
        <p:blipFill>
          <a:blip r:embed="rId4"/>
          <a:stretch>
            <a:fillRect/>
          </a:stretch>
        </p:blipFill>
        <p:spPr>
          <a:xfrm>
            <a:off x="2268103" y="2628038"/>
            <a:ext cx="2970999" cy="2271060"/>
          </a:xfrm>
          <a:prstGeom prst="rect">
            <a:avLst/>
          </a:prstGeom>
        </p:spPr>
      </p:pic>
      <p:pic>
        <p:nvPicPr>
          <p:cNvPr id="8" name="Image 4" descr="preencoded.png">    </p:cNvPr>
          <p:cNvPicPr>
            <a:picLocks noChangeAspect="1"/>
          </p:cNvPicPr>
          <p:nvPr/>
        </p:nvPicPr>
        <p:blipFill>
          <a:blip r:embed="rId5"/>
          <a:stretch>
            <a:fillRect/>
          </a:stretch>
        </p:blipFill>
        <p:spPr>
          <a:xfrm>
            <a:off x="4130371" y="2561470"/>
            <a:ext cx="2820567" cy="2324862"/>
          </a:xfrm>
          <a:prstGeom prst="rect">
            <a:avLst/>
          </a:prstGeom>
        </p:spPr>
      </p:pic>
      <p:pic>
        <p:nvPicPr>
          <p:cNvPr id="9" name="Image 5" descr="preencoded.png">    </p:cNvPr>
          <p:cNvPicPr>
            <a:picLocks noChangeAspect="1"/>
          </p:cNvPicPr>
          <p:nvPr/>
        </p:nvPicPr>
        <p:blipFill>
          <a:blip r:embed="rId6"/>
          <a:stretch>
            <a:fillRect/>
          </a:stretch>
        </p:blipFill>
        <p:spPr>
          <a:xfrm>
            <a:off x="2233966" y="2624789"/>
            <a:ext cx="3006369" cy="2274318"/>
          </a:xfrm>
          <a:prstGeom prst="rect">
            <a:avLst/>
          </a:prstGeom>
        </p:spPr>
      </p:pic>
      <p:pic>
        <p:nvPicPr>
          <p:cNvPr id="10" name="Image 6" descr="preencoded.png">    </p:cNvPr>
          <p:cNvPicPr>
            <a:picLocks noChangeAspect="1"/>
          </p:cNvPicPr>
          <p:nvPr/>
        </p:nvPicPr>
        <p:blipFill>
          <a:blip r:embed="rId7"/>
          <a:stretch>
            <a:fillRect/>
          </a:stretch>
        </p:blipFill>
        <p:spPr>
          <a:xfrm>
            <a:off x="-1853614" y="-3336240"/>
            <a:ext cx="8370536" cy="10868674"/>
          </a:xfrm>
          <a:prstGeom prst="rect">
            <a:avLst/>
          </a:prstGeom>
        </p:spPr>
      </p:pic>
      <p:sp>
        <p:nvSpPr>
          <p:cNvPr id="11"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2000250" y="0"/>
            <a:ext cx="5143500" cy="5143500"/>
          </a:xfrm>
          <a:prstGeom prst="rect">
            <a:avLst/>
          </a:prstGeom>
          <a:noFill/>
          <a:ln/>
        </p:spPr>
      </p:sp>
      <p:pic>
        <p:nvPicPr>
          <p:cNvPr id="3" name="Image 0" descr="preencoded.png">    </p:cNvPr>
          <p:cNvPicPr>
            <a:picLocks noChangeAspect="1"/>
          </p:cNvPicPr>
          <p:nvPr/>
        </p:nvPicPr>
        <p:blipFill>
          <a:blip r:embed="rId1"/>
          <a:stretch>
            <a:fillRect/>
          </a:stretch>
        </p:blipFill>
        <p:spPr>
          <a:xfrm>
            <a:off x="2257425" y="256987"/>
            <a:ext cx="2225890" cy="2327852"/>
          </a:xfrm>
          <a:prstGeom prst="rect">
            <a:avLst/>
          </a:prstGeom>
        </p:spPr>
      </p:pic>
      <p:pic>
        <p:nvPicPr>
          <p:cNvPr id="4" name="Image 1" descr="preencoded.png">    </p:cNvPr>
          <p:cNvPicPr>
            <a:picLocks noChangeAspect="1"/>
          </p:cNvPicPr>
          <p:nvPr/>
        </p:nvPicPr>
        <p:blipFill>
          <a:blip r:embed="rId2"/>
          <a:stretch>
            <a:fillRect/>
          </a:stretch>
        </p:blipFill>
        <p:spPr>
          <a:xfrm>
            <a:off x="4130353" y="2561469"/>
            <a:ext cx="2820567" cy="2324862"/>
          </a:xfrm>
          <a:prstGeom prst="rect">
            <a:avLst/>
          </a:prstGeom>
        </p:spPr>
      </p:pic>
      <p:pic>
        <p:nvPicPr>
          <p:cNvPr id="5" name="Image 2" descr="preencoded.png">    </p:cNvPr>
          <p:cNvPicPr>
            <a:picLocks noChangeAspect="1"/>
          </p:cNvPicPr>
          <p:nvPr/>
        </p:nvPicPr>
        <p:blipFill>
          <a:blip r:embed="rId3"/>
          <a:stretch>
            <a:fillRect/>
          </a:stretch>
        </p:blipFill>
        <p:spPr>
          <a:xfrm>
            <a:off x="4130353" y="257174"/>
            <a:ext cx="2820567" cy="2324862"/>
          </a:xfrm>
          <a:prstGeom prst="rect">
            <a:avLst/>
          </a:prstGeom>
        </p:spPr>
      </p:pic>
      <p:pic>
        <p:nvPicPr>
          <p:cNvPr id="6" name="Image 3" descr="preencoded.png">    </p:cNvPr>
          <p:cNvPicPr>
            <a:picLocks noChangeAspect="1"/>
          </p:cNvPicPr>
          <p:nvPr/>
        </p:nvPicPr>
        <p:blipFill>
          <a:blip r:embed="rId4"/>
          <a:stretch>
            <a:fillRect/>
          </a:stretch>
        </p:blipFill>
        <p:spPr>
          <a:xfrm>
            <a:off x="2268103" y="2628038"/>
            <a:ext cx="2970999" cy="2271060"/>
          </a:xfrm>
          <a:prstGeom prst="rect">
            <a:avLst/>
          </a:prstGeom>
        </p:spPr>
      </p:pic>
      <p:pic>
        <p:nvPicPr>
          <p:cNvPr id="7" name="Image 4" descr="preencoded.png">    </p:cNvPr>
          <p:cNvPicPr>
            <a:picLocks noChangeAspect="1"/>
          </p:cNvPicPr>
          <p:nvPr/>
        </p:nvPicPr>
        <p:blipFill>
          <a:blip r:embed="rId5"/>
          <a:stretch>
            <a:fillRect/>
          </a:stretch>
        </p:blipFill>
        <p:spPr>
          <a:xfrm>
            <a:off x="4130371" y="2561470"/>
            <a:ext cx="2820567" cy="2324862"/>
          </a:xfrm>
          <a:prstGeom prst="rect">
            <a:avLst/>
          </a:prstGeom>
        </p:spPr>
      </p:pic>
      <p:pic>
        <p:nvPicPr>
          <p:cNvPr id="8" name="Image 5" descr="preencoded.png">    </p:cNvPr>
          <p:cNvPicPr>
            <a:picLocks noChangeAspect="1"/>
          </p:cNvPicPr>
          <p:nvPr/>
        </p:nvPicPr>
        <p:blipFill>
          <a:blip r:embed="rId6"/>
          <a:stretch>
            <a:fillRect/>
          </a:stretch>
        </p:blipFill>
        <p:spPr>
          <a:xfrm>
            <a:off x="2233966" y="2624789"/>
            <a:ext cx="3006369" cy="22743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717883" y="-3400549"/>
            <a:ext cx="7484424" cy="10908473"/>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717881" y="-3349808"/>
            <a:ext cx="8332908" cy="10819816"/>
          </a:xfrm>
          <a:prstGeom prst="rect">
            <a:avLst/>
          </a:prstGeom>
        </p:spPr>
      </p:pic>
      <p:sp>
        <p:nvSpPr>
          <p:cNvPr id="4" name="Text 1"/>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3</a:t>
            </a:r>
            <a:endParaRPr lang="en-US" sz="450" dirty="0"/>
          </a:p>
        </p:txBody>
      </p:sp>
      <p:sp>
        <p:nvSpPr>
          <p:cNvPr id="5" name="Text 2"/>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DA&amp;A Program</a:t>
            </a:r>
            <a:endParaRPr lang="en-US" sz="5250" dirty="0"/>
          </a:p>
        </p:txBody>
      </p:sp>
      <p:sp>
        <p:nvSpPr>
          <p:cNvPr id="6" name="Text 3"/>
          <p:cNvSpPr/>
          <p:nvPr/>
        </p:nvSpPr>
        <p:spPr>
          <a:xfrm>
            <a:off x="833438" y="1566863"/>
            <a:ext cx="8091488" cy="1800225"/>
          </a:xfrm>
          <a:prstGeom prst="rect">
            <a:avLst/>
          </a:prstGeom>
          <a:noFill/>
          <a:ln/>
        </p:spPr>
        <p:txBody>
          <a:bodyPr wrap="square" rtlCol="0" anchor="ctr"/>
          <a:lstStyle/>
          <a:p>
            <a:pPr algn="l" indent="0" marL="0">
              <a:lnSpc>
                <a:spcPts val="2214"/>
              </a:lnSpc>
              <a:buNone/>
            </a:pPr>
            <a:r>
              <a:rPr lang="en-US" sz="2400" spc="-90" kern="0" dirty="0">
                <a:solidFill>
                  <a:srgbClr val="FFFFFF">
                    <a:alpha val="99000"/>
                  </a:srgbClr>
                </a:solidFill>
                <a:latin typeface="FranklinGothic URW Cond" pitchFamily="34" charset="0"/>
                <a:ea typeface="FranklinGothic URW Cond" pitchFamily="34" charset="-122"/>
                <a:cs typeface="FranklinGothic URW Cond" pitchFamily="34" charset="-120"/>
              </a:rPr>
              <a:t>Mission</a:t>
            </a:r>
            <a:endParaRPr lang="en-US" sz="2400" dirty="0"/>
          </a:p>
          <a:p>
            <a:pPr algn="l" indent="0" marL="0">
              <a:lnSpc>
                <a:spcPts val="2214"/>
              </a:lnSpc>
              <a:buNone/>
            </a:pPr>
            <a:r>
              <a:rPr lang="en-US" sz="1800" spc="-90" kern="0" dirty="0">
                <a:solidFill>
                  <a:srgbClr val="FFFFFF">
                    <a:alpha val="99000"/>
                  </a:srgbClr>
                </a:solidFill>
                <a:latin typeface="Inter" pitchFamily="34" charset="0"/>
                <a:ea typeface="Inter" pitchFamily="34" charset="-122"/>
                <a:cs typeface="Inter" pitchFamily="34" charset="-120"/>
              </a:rPr>
              <a:t>The Digital Art &amp; Animation Program at Cañada College provides students with top-tier industry expert faculty and curriculum. We empower them to transform their lives and communities through access to living wage jobs in highly technical fields unique to our diverse Bay Area. </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457200" y="1338263"/>
            <a:ext cx="2047875" cy="2047875"/>
          </a:xfrm>
          <a:prstGeom prst="rect">
            <a:avLst/>
          </a:prstGeom>
          <a:noFill/>
          <a:ln/>
        </p:spPr>
      </p:sp>
      <p:sp>
        <p:nvSpPr>
          <p:cNvPr id="3" name="Shape 1"/>
          <p:cNvSpPr/>
          <p:nvPr/>
        </p:nvSpPr>
        <p:spPr>
          <a:xfrm>
            <a:off x="457200" y="1338263"/>
            <a:ext cx="2405063" cy="2405063"/>
          </a:xfrm>
          <a:prstGeom prst="rect">
            <a:avLst/>
          </a:prstGeom>
          <a:noFill/>
          <a:ln/>
        </p:spPr>
      </p:sp>
      <p:pic>
        <p:nvPicPr>
          <p:cNvPr id="4" name="Image 0" descr="preencoded.png">    </p:cNvPr>
          <p:cNvPicPr>
            <a:picLocks noChangeAspect="1"/>
          </p:cNvPicPr>
          <p:nvPr/>
        </p:nvPicPr>
        <p:blipFill>
          <a:blip r:embed="rId1"/>
          <a:stretch>
            <a:fillRect/>
          </a:stretch>
        </p:blipFill>
        <p:spPr>
          <a:xfrm>
            <a:off x="457200" y="1338263"/>
            <a:ext cx="2405063" cy="2405063"/>
          </a:xfrm>
          <a:prstGeom prst="rect">
            <a:avLst/>
          </a:prstGeom>
        </p:spPr>
      </p:pic>
      <p:pic>
        <p:nvPicPr>
          <p:cNvPr id="5" name="Image 1" descr="preencoded.png">    </p:cNvPr>
          <p:cNvPicPr>
            <a:picLocks noChangeAspect="1"/>
          </p:cNvPicPr>
          <p:nvPr/>
        </p:nvPicPr>
        <p:blipFill>
          <a:blip r:embed="rId2"/>
          <a:stretch>
            <a:fillRect/>
          </a:stretch>
        </p:blipFill>
        <p:spPr>
          <a:xfrm>
            <a:off x="577453" y="1458427"/>
            <a:ext cx="1040810" cy="1088486"/>
          </a:xfrm>
          <a:prstGeom prst="rect">
            <a:avLst/>
          </a:prstGeom>
        </p:spPr>
      </p:pic>
      <p:pic>
        <p:nvPicPr>
          <p:cNvPr id="6" name="Image 2" descr="preencoded.png">    </p:cNvPr>
          <p:cNvPicPr>
            <a:picLocks noChangeAspect="1"/>
          </p:cNvPicPr>
          <p:nvPr/>
        </p:nvPicPr>
        <p:blipFill>
          <a:blip r:embed="rId3"/>
          <a:stretch>
            <a:fillRect/>
          </a:stretch>
        </p:blipFill>
        <p:spPr>
          <a:xfrm>
            <a:off x="1453214" y="2535987"/>
            <a:ext cx="1318876" cy="1087088"/>
          </a:xfrm>
          <a:prstGeom prst="rect">
            <a:avLst/>
          </a:prstGeom>
        </p:spPr>
      </p:pic>
      <p:pic>
        <p:nvPicPr>
          <p:cNvPr id="7" name="Image 3" descr="preencoded.png">    </p:cNvPr>
          <p:cNvPicPr>
            <a:picLocks noChangeAspect="1"/>
          </p:cNvPicPr>
          <p:nvPr/>
        </p:nvPicPr>
        <p:blipFill>
          <a:blip r:embed="rId4"/>
          <a:stretch>
            <a:fillRect/>
          </a:stretch>
        </p:blipFill>
        <p:spPr>
          <a:xfrm>
            <a:off x="1453214" y="1458516"/>
            <a:ext cx="1318876" cy="1087088"/>
          </a:xfrm>
          <a:prstGeom prst="rect">
            <a:avLst/>
          </a:prstGeom>
        </p:spPr>
      </p:pic>
      <p:pic>
        <p:nvPicPr>
          <p:cNvPr id="8" name="Image 4" descr="preencoded.png">    </p:cNvPr>
          <p:cNvPicPr>
            <a:picLocks noChangeAspect="1"/>
          </p:cNvPicPr>
          <p:nvPr/>
        </p:nvPicPr>
        <p:blipFill>
          <a:blip r:embed="rId5"/>
          <a:stretch>
            <a:fillRect/>
          </a:stretch>
        </p:blipFill>
        <p:spPr>
          <a:xfrm>
            <a:off x="582457" y="2567113"/>
            <a:ext cx="1389217" cy="1061931"/>
          </a:xfrm>
          <a:prstGeom prst="rect">
            <a:avLst/>
          </a:prstGeom>
        </p:spPr>
      </p:pic>
      <p:pic>
        <p:nvPicPr>
          <p:cNvPr id="9" name="Image 5" descr="preencoded.png">    </p:cNvPr>
          <p:cNvPicPr>
            <a:picLocks noChangeAspect="1"/>
          </p:cNvPicPr>
          <p:nvPr/>
        </p:nvPicPr>
        <p:blipFill>
          <a:blip r:embed="rId6"/>
          <a:stretch>
            <a:fillRect/>
          </a:stretch>
        </p:blipFill>
        <p:spPr>
          <a:xfrm>
            <a:off x="1453232" y="2535987"/>
            <a:ext cx="1318876" cy="1087088"/>
          </a:xfrm>
          <a:prstGeom prst="rect">
            <a:avLst/>
          </a:prstGeom>
        </p:spPr>
      </p:pic>
      <p:pic>
        <p:nvPicPr>
          <p:cNvPr id="10" name="Image 6" descr="preencoded.png">    </p:cNvPr>
          <p:cNvPicPr>
            <a:picLocks noChangeAspect="1"/>
          </p:cNvPicPr>
          <p:nvPr/>
        </p:nvPicPr>
        <p:blipFill>
          <a:blip r:embed="rId7"/>
          <a:stretch>
            <a:fillRect/>
          </a:stretch>
        </p:blipFill>
        <p:spPr>
          <a:xfrm>
            <a:off x="566477" y="2565595"/>
            <a:ext cx="1405756" cy="1063454"/>
          </a:xfrm>
          <a:prstGeom prst="rect">
            <a:avLst/>
          </a:prstGeom>
        </p:spPr>
      </p:pic>
      <p:pic>
        <p:nvPicPr>
          <p:cNvPr id="11" name="Image 7" descr="preencoded.png">    </p:cNvPr>
          <p:cNvPicPr>
            <a:picLocks noChangeAspect="1"/>
          </p:cNvPicPr>
          <p:nvPr/>
        </p:nvPicPr>
        <p:blipFill>
          <a:blip r:embed="rId8"/>
          <a:stretch>
            <a:fillRect/>
          </a:stretch>
        </p:blipFill>
        <p:spPr>
          <a:xfrm>
            <a:off x="457200" y="1338263"/>
            <a:ext cx="2047875" cy="2047875"/>
          </a:xfrm>
          <a:prstGeom prst="rect">
            <a:avLst/>
          </a:prstGeom>
        </p:spPr>
      </p:pic>
      <p:pic>
        <p:nvPicPr>
          <p:cNvPr id="12" name="Image 8" descr="preencoded.png">    </p:cNvPr>
          <p:cNvPicPr>
            <a:picLocks noChangeAspect="1"/>
          </p:cNvPicPr>
          <p:nvPr/>
        </p:nvPicPr>
        <p:blipFill>
          <a:blip r:embed="rId9"/>
          <a:stretch>
            <a:fillRect/>
          </a:stretch>
        </p:blipFill>
        <p:spPr>
          <a:xfrm>
            <a:off x="559594" y="1440581"/>
            <a:ext cx="886234" cy="926830"/>
          </a:xfrm>
          <a:prstGeom prst="rect">
            <a:avLst/>
          </a:prstGeom>
        </p:spPr>
      </p:pic>
      <p:pic>
        <p:nvPicPr>
          <p:cNvPr id="13" name="Image 9" descr="preencoded.png">    </p:cNvPr>
          <p:cNvPicPr>
            <a:picLocks noChangeAspect="1"/>
          </p:cNvPicPr>
          <p:nvPr/>
        </p:nvPicPr>
        <p:blipFill>
          <a:blip r:embed="rId10"/>
          <a:stretch>
            <a:fillRect/>
          </a:stretch>
        </p:blipFill>
        <p:spPr>
          <a:xfrm>
            <a:off x="1305297" y="2358107"/>
            <a:ext cx="1123003" cy="925640"/>
          </a:xfrm>
          <a:prstGeom prst="rect">
            <a:avLst/>
          </a:prstGeom>
        </p:spPr>
      </p:pic>
      <p:pic>
        <p:nvPicPr>
          <p:cNvPr id="14" name="Image 10" descr="preencoded.png">    </p:cNvPr>
          <p:cNvPicPr>
            <a:picLocks noChangeAspect="1"/>
          </p:cNvPicPr>
          <p:nvPr/>
        </p:nvPicPr>
        <p:blipFill>
          <a:blip r:embed="rId11"/>
          <a:stretch>
            <a:fillRect/>
          </a:stretch>
        </p:blipFill>
        <p:spPr>
          <a:xfrm>
            <a:off x="1305297" y="1440656"/>
            <a:ext cx="1123003" cy="925640"/>
          </a:xfrm>
          <a:prstGeom prst="rect">
            <a:avLst/>
          </a:prstGeom>
        </p:spPr>
      </p:pic>
      <p:pic>
        <p:nvPicPr>
          <p:cNvPr id="15" name="Image 11" descr="preencoded.png">    </p:cNvPr>
          <p:cNvPicPr>
            <a:picLocks noChangeAspect="1"/>
          </p:cNvPicPr>
          <p:nvPr/>
        </p:nvPicPr>
        <p:blipFill>
          <a:blip r:embed="rId12"/>
          <a:stretch>
            <a:fillRect/>
          </a:stretch>
        </p:blipFill>
        <p:spPr>
          <a:xfrm>
            <a:off x="563854" y="2384610"/>
            <a:ext cx="1182898" cy="904218"/>
          </a:xfrm>
          <a:prstGeom prst="rect">
            <a:avLst/>
          </a:prstGeom>
        </p:spPr>
      </p:pic>
      <p:pic>
        <p:nvPicPr>
          <p:cNvPr id="16" name="Image 12" descr="preencoded.png">    </p:cNvPr>
          <p:cNvPicPr>
            <a:picLocks noChangeAspect="1"/>
          </p:cNvPicPr>
          <p:nvPr/>
        </p:nvPicPr>
        <p:blipFill>
          <a:blip r:embed="rId13"/>
          <a:stretch>
            <a:fillRect/>
          </a:stretch>
        </p:blipFill>
        <p:spPr>
          <a:xfrm>
            <a:off x="1305316" y="2358107"/>
            <a:ext cx="1123003" cy="925640"/>
          </a:xfrm>
          <a:prstGeom prst="rect">
            <a:avLst/>
          </a:prstGeom>
        </p:spPr>
      </p:pic>
      <p:pic>
        <p:nvPicPr>
          <p:cNvPr id="17" name="Image 13" descr="preencoded.png">    </p:cNvPr>
          <p:cNvPicPr>
            <a:picLocks noChangeAspect="1"/>
          </p:cNvPicPr>
          <p:nvPr/>
        </p:nvPicPr>
        <p:blipFill>
          <a:blip r:embed="rId14"/>
          <a:stretch>
            <a:fillRect/>
          </a:stretch>
        </p:blipFill>
        <p:spPr>
          <a:xfrm>
            <a:off x="550255" y="2383317"/>
            <a:ext cx="1196980" cy="9055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290512" y="-385762"/>
            <a:ext cx="9625013" cy="6043613"/>
          </a:xfrm>
          <a:prstGeom prst="rect">
            <a:avLst/>
          </a:prstGeom>
          <a:solidFill>
            <a:srgbClr val="FFFFFF"/>
          </a:solidFill>
          <a:ln/>
        </p:spPr>
        <p:txBody>
          <a:bodyPr wrap="square" rtlCol="0" anchor="ctr"/>
          <a:lstStyle/>
          <a:p>
            <a:pPr indent="0" marL="0">
              <a:buNone/>
            </a:pPr>
            <a:endParaRPr lang="en-US" dirty="0"/>
          </a:p>
        </p:txBody>
      </p:sp>
      <p:sp>
        <p:nvSpPr>
          <p:cNvPr id="3" name="Shape 1"/>
          <p:cNvSpPr/>
          <p:nvPr/>
        </p:nvSpPr>
        <p:spPr>
          <a:xfrm>
            <a:off x="457200" y="1338263"/>
            <a:ext cx="2047875" cy="2047875"/>
          </a:xfrm>
          <a:prstGeom prst="rect">
            <a:avLst/>
          </a:prstGeom>
          <a:noFill/>
          <a:ln/>
        </p:spPr>
      </p:sp>
      <p:sp>
        <p:nvSpPr>
          <p:cNvPr id="4" name="Shape 2"/>
          <p:cNvSpPr/>
          <p:nvPr/>
        </p:nvSpPr>
        <p:spPr>
          <a:xfrm>
            <a:off x="457200" y="1338263"/>
            <a:ext cx="2405063" cy="2405063"/>
          </a:xfrm>
          <a:prstGeom prst="rect">
            <a:avLst/>
          </a:prstGeom>
          <a:noFill/>
          <a:ln/>
        </p:spPr>
      </p:sp>
      <p:pic>
        <p:nvPicPr>
          <p:cNvPr id="5" name="Image 0" descr="preencoded.png">    </p:cNvPr>
          <p:cNvPicPr>
            <a:picLocks noChangeAspect="1"/>
          </p:cNvPicPr>
          <p:nvPr/>
        </p:nvPicPr>
        <p:blipFill>
          <a:blip r:embed="rId1"/>
          <a:stretch>
            <a:fillRect/>
          </a:stretch>
        </p:blipFill>
        <p:spPr>
          <a:xfrm>
            <a:off x="457200" y="1266825"/>
            <a:ext cx="8015288" cy="2614613"/>
          </a:xfrm>
          <a:prstGeom prst="rect">
            <a:avLst/>
          </a:prstGeom>
        </p:spPr>
      </p:pic>
      <p:pic>
        <p:nvPicPr>
          <p:cNvPr id="6" name="Image 1" descr="preencoded.png">    </p:cNvPr>
          <p:cNvPicPr>
            <a:picLocks noChangeAspect="1"/>
          </p:cNvPicPr>
          <p:nvPr/>
        </p:nvPicPr>
        <p:blipFill>
          <a:blip r:embed="rId2"/>
          <a:stretch>
            <a:fillRect/>
          </a:stretch>
        </p:blipFill>
        <p:spPr>
          <a:xfrm>
            <a:off x="457200" y="1338263"/>
            <a:ext cx="2405063" cy="2405063"/>
          </a:xfrm>
          <a:prstGeom prst="rect">
            <a:avLst/>
          </a:prstGeom>
        </p:spPr>
      </p:pic>
      <p:pic>
        <p:nvPicPr>
          <p:cNvPr id="7" name="Image 2" descr="preencoded.png">    </p:cNvPr>
          <p:cNvPicPr>
            <a:picLocks noChangeAspect="1"/>
          </p:cNvPicPr>
          <p:nvPr/>
        </p:nvPicPr>
        <p:blipFill>
          <a:blip r:embed="rId3"/>
          <a:stretch>
            <a:fillRect/>
          </a:stretch>
        </p:blipFill>
        <p:spPr>
          <a:xfrm>
            <a:off x="577453" y="1458427"/>
            <a:ext cx="1040810" cy="1088486"/>
          </a:xfrm>
          <a:prstGeom prst="rect">
            <a:avLst/>
          </a:prstGeom>
        </p:spPr>
      </p:pic>
      <p:pic>
        <p:nvPicPr>
          <p:cNvPr id="8" name="Image 3" descr="preencoded.png">    </p:cNvPr>
          <p:cNvPicPr>
            <a:picLocks noChangeAspect="1"/>
          </p:cNvPicPr>
          <p:nvPr/>
        </p:nvPicPr>
        <p:blipFill>
          <a:blip r:embed="rId4"/>
          <a:stretch>
            <a:fillRect/>
          </a:stretch>
        </p:blipFill>
        <p:spPr>
          <a:xfrm>
            <a:off x="1453221" y="2535987"/>
            <a:ext cx="1318876" cy="1087088"/>
          </a:xfrm>
          <a:prstGeom prst="rect">
            <a:avLst/>
          </a:prstGeom>
        </p:spPr>
      </p:pic>
      <p:pic>
        <p:nvPicPr>
          <p:cNvPr id="9" name="Image 4" descr="preencoded.png">    </p:cNvPr>
          <p:cNvPicPr>
            <a:picLocks noChangeAspect="1"/>
          </p:cNvPicPr>
          <p:nvPr/>
        </p:nvPicPr>
        <p:blipFill>
          <a:blip r:embed="rId5"/>
          <a:stretch>
            <a:fillRect/>
          </a:stretch>
        </p:blipFill>
        <p:spPr>
          <a:xfrm>
            <a:off x="1453221" y="1458516"/>
            <a:ext cx="1318876" cy="1087088"/>
          </a:xfrm>
          <a:prstGeom prst="rect">
            <a:avLst/>
          </a:prstGeom>
        </p:spPr>
      </p:pic>
      <p:pic>
        <p:nvPicPr>
          <p:cNvPr id="10" name="Image 5" descr="preencoded.png">    </p:cNvPr>
          <p:cNvPicPr>
            <a:picLocks noChangeAspect="1"/>
          </p:cNvPicPr>
          <p:nvPr/>
        </p:nvPicPr>
        <p:blipFill>
          <a:blip r:embed="rId6"/>
          <a:stretch>
            <a:fillRect/>
          </a:stretch>
        </p:blipFill>
        <p:spPr>
          <a:xfrm>
            <a:off x="582456" y="2567113"/>
            <a:ext cx="1389217" cy="1061931"/>
          </a:xfrm>
          <a:prstGeom prst="rect">
            <a:avLst/>
          </a:prstGeom>
        </p:spPr>
      </p:pic>
      <p:pic>
        <p:nvPicPr>
          <p:cNvPr id="11" name="Image 6" descr="preencoded.png">    </p:cNvPr>
          <p:cNvPicPr>
            <a:picLocks noChangeAspect="1"/>
          </p:cNvPicPr>
          <p:nvPr/>
        </p:nvPicPr>
        <p:blipFill>
          <a:blip r:embed="rId7"/>
          <a:stretch>
            <a:fillRect/>
          </a:stretch>
        </p:blipFill>
        <p:spPr>
          <a:xfrm>
            <a:off x="1453232" y="2535987"/>
            <a:ext cx="1318876" cy="1087088"/>
          </a:xfrm>
          <a:prstGeom prst="rect">
            <a:avLst/>
          </a:prstGeom>
        </p:spPr>
      </p:pic>
      <p:pic>
        <p:nvPicPr>
          <p:cNvPr id="12" name="Image 7" descr="preencoded.png">    </p:cNvPr>
          <p:cNvPicPr>
            <a:picLocks noChangeAspect="1"/>
          </p:cNvPicPr>
          <p:nvPr/>
        </p:nvPicPr>
        <p:blipFill>
          <a:blip r:embed="rId8"/>
          <a:stretch>
            <a:fillRect/>
          </a:stretch>
        </p:blipFill>
        <p:spPr>
          <a:xfrm>
            <a:off x="566485" y="2565595"/>
            <a:ext cx="1405756" cy="1063454"/>
          </a:xfrm>
          <a:prstGeom prst="rect">
            <a:avLst/>
          </a:prstGeom>
        </p:spPr>
      </p:pic>
      <p:pic>
        <p:nvPicPr>
          <p:cNvPr id="13" name="Image 8" descr="preencoded.png">    </p:cNvPr>
          <p:cNvPicPr>
            <a:picLocks noChangeAspect="1"/>
          </p:cNvPicPr>
          <p:nvPr/>
        </p:nvPicPr>
        <p:blipFill>
          <a:blip r:embed="rId9"/>
          <a:stretch>
            <a:fillRect/>
          </a:stretch>
        </p:blipFill>
        <p:spPr>
          <a:xfrm>
            <a:off x="457200" y="1338263"/>
            <a:ext cx="2047875" cy="2047875"/>
          </a:xfrm>
          <a:prstGeom prst="rect">
            <a:avLst/>
          </a:prstGeom>
        </p:spPr>
      </p:pic>
      <p:pic>
        <p:nvPicPr>
          <p:cNvPr id="14" name="Image 9" descr="preencoded.png">    </p:cNvPr>
          <p:cNvPicPr>
            <a:picLocks noChangeAspect="1"/>
          </p:cNvPicPr>
          <p:nvPr/>
        </p:nvPicPr>
        <p:blipFill>
          <a:blip r:embed="rId10"/>
          <a:stretch>
            <a:fillRect/>
          </a:stretch>
        </p:blipFill>
        <p:spPr>
          <a:xfrm>
            <a:off x="559590" y="1440582"/>
            <a:ext cx="886234" cy="926830"/>
          </a:xfrm>
          <a:prstGeom prst="rect">
            <a:avLst/>
          </a:prstGeom>
        </p:spPr>
      </p:pic>
      <p:pic>
        <p:nvPicPr>
          <p:cNvPr id="15" name="Image 10" descr="preencoded.png">    </p:cNvPr>
          <p:cNvPicPr>
            <a:picLocks noChangeAspect="1"/>
          </p:cNvPicPr>
          <p:nvPr/>
        </p:nvPicPr>
        <p:blipFill>
          <a:blip r:embed="rId11"/>
          <a:stretch>
            <a:fillRect/>
          </a:stretch>
        </p:blipFill>
        <p:spPr>
          <a:xfrm>
            <a:off x="1305296" y="2358107"/>
            <a:ext cx="1123003" cy="925640"/>
          </a:xfrm>
          <a:prstGeom prst="rect">
            <a:avLst/>
          </a:prstGeom>
        </p:spPr>
      </p:pic>
      <p:pic>
        <p:nvPicPr>
          <p:cNvPr id="16" name="Image 11" descr="preencoded.png">    </p:cNvPr>
          <p:cNvPicPr>
            <a:picLocks noChangeAspect="1"/>
          </p:cNvPicPr>
          <p:nvPr/>
        </p:nvPicPr>
        <p:blipFill>
          <a:blip r:embed="rId12"/>
          <a:stretch>
            <a:fillRect/>
          </a:stretch>
        </p:blipFill>
        <p:spPr>
          <a:xfrm>
            <a:off x="1305296" y="1440656"/>
            <a:ext cx="1123003" cy="925640"/>
          </a:xfrm>
          <a:prstGeom prst="rect">
            <a:avLst/>
          </a:prstGeom>
        </p:spPr>
      </p:pic>
      <p:pic>
        <p:nvPicPr>
          <p:cNvPr id="17" name="Image 12" descr="preencoded.png">    </p:cNvPr>
          <p:cNvPicPr>
            <a:picLocks noChangeAspect="1"/>
          </p:cNvPicPr>
          <p:nvPr/>
        </p:nvPicPr>
        <p:blipFill>
          <a:blip r:embed="rId13"/>
          <a:stretch>
            <a:fillRect/>
          </a:stretch>
        </p:blipFill>
        <p:spPr>
          <a:xfrm>
            <a:off x="563853" y="2384610"/>
            <a:ext cx="1182898" cy="904218"/>
          </a:xfrm>
          <a:prstGeom prst="rect">
            <a:avLst/>
          </a:prstGeom>
        </p:spPr>
      </p:pic>
      <p:pic>
        <p:nvPicPr>
          <p:cNvPr id="18" name="Image 13" descr="preencoded.png">    </p:cNvPr>
          <p:cNvPicPr>
            <a:picLocks noChangeAspect="1"/>
          </p:cNvPicPr>
          <p:nvPr/>
        </p:nvPicPr>
        <p:blipFill>
          <a:blip r:embed="rId14"/>
          <a:stretch>
            <a:fillRect/>
          </a:stretch>
        </p:blipFill>
        <p:spPr>
          <a:xfrm>
            <a:off x="1305308" y="2358107"/>
            <a:ext cx="1123003" cy="925640"/>
          </a:xfrm>
          <a:prstGeom prst="rect">
            <a:avLst/>
          </a:prstGeom>
        </p:spPr>
      </p:pic>
      <p:pic>
        <p:nvPicPr>
          <p:cNvPr id="19" name="Image 14" descr="preencoded.png">    </p:cNvPr>
          <p:cNvPicPr>
            <a:picLocks noChangeAspect="1"/>
          </p:cNvPicPr>
          <p:nvPr/>
        </p:nvPicPr>
        <p:blipFill>
          <a:blip r:embed="rId15"/>
          <a:stretch>
            <a:fillRect/>
          </a:stretch>
        </p:blipFill>
        <p:spPr>
          <a:xfrm>
            <a:off x="550254" y="2383317"/>
            <a:ext cx="1196980" cy="90551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52400"/>
            <a:ext cx="9144000" cy="54483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1" y="0"/>
            <a:ext cx="9144000" cy="5143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1" y="0"/>
            <a:ext cx="9144000" cy="51435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solidFill>
          <a:ln/>
        </p:spPr>
        <p:txBody>
          <a:bodyPr wrap="square" rtlCol="0" anchor="ctr"/>
          <a:lstStyle/>
          <a:p>
            <a:pPr indent="0" marL="0">
              <a:buNone/>
            </a:pPr>
            <a:endParaRPr lang="en-US" dirty="0"/>
          </a:p>
        </p:txBody>
      </p:sp>
      <p:sp>
        <p:nvSpPr>
          <p:cNvPr id="5" name="Shape 3"/>
          <p:cNvSpPr/>
          <p:nvPr/>
        </p:nvSpPr>
        <p:spPr>
          <a:xfrm>
            <a:off x="-1853624" y="-3387211"/>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39"/>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390525" y="1909762"/>
            <a:ext cx="4481513" cy="904875"/>
          </a:xfrm>
          <a:prstGeom prst="rect">
            <a:avLst/>
          </a:prstGeom>
          <a:solidFill>
            <a:srgbClr val="E4B832">
              <a:alpha val="10000"/>
            </a:srgbClr>
          </a:solidFill>
          <a:ln/>
        </p:spPr>
        <p:txBody>
          <a:bodyPr wrap="square" rtlCol="0" anchor="ctr"/>
          <a:lstStyle/>
          <a:p>
            <a:pPr indent="0" marL="0">
              <a:buNone/>
            </a:pPr>
            <a:endParaRPr lang="en-US" dirty="0"/>
          </a:p>
        </p:txBody>
      </p:sp>
      <p:sp>
        <p:nvSpPr>
          <p:cNvPr id="3" name="Text 1"/>
          <p:cNvSpPr/>
          <p:nvPr/>
        </p:nvSpPr>
        <p:spPr>
          <a:xfrm>
            <a:off x="4362450" y="609600"/>
            <a:ext cx="4481513" cy="904875"/>
          </a:xfrm>
          <a:prstGeom prst="rect">
            <a:avLst/>
          </a:prstGeom>
          <a:solidFill>
            <a:srgbClr val="063B22"/>
          </a:solidFill>
          <a:ln/>
        </p:spPr>
        <p:txBody>
          <a:bodyPr wrap="square" rtlCol="0" anchor="ctr"/>
          <a:lstStyle/>
          <a:p>
            <a:pPr indent="0" marL="0">
              <a:buNone/>
            </a:pPr>
            <a:endParaRPr lang="en-US" dirty="0"/>
          </a:p>
        </p:txBody>
      </p:sp>
      <p:sp>
        <p:nvSpPr>
          <p:cNvPr id="4" name="Text 2"/>
          <p:cNvSpPr/>
          <p:nvPr/>
        </p:nvSpPr>
        <p:spPr>
          <a:xfrm>
            <a:off x="2324100" y="3567113"/>
            <a:ext cx="4481513" cy="904875"/>
          </a:xfrm>
          <a:prstGeom prst="rect">
            <a:avLst/>
          </a:prstGeom>
          <a:solidFill>
            <a:srgbClr val="A3AC36">
              <a:alpha val="10000"/>
            </a:srgbClr>
          </a:solidFill>
          <a:ln/>
        </p:spPr>
        <p:txBody>
          <a:bodyPr wrap="square" rtlCol="0" anchor="ctr"/>
          <a:lstStyle/>
          <a:p>
            <a:pPr indent="0" marL="0">
              <a:buNone/>
            </a:pPr>
            <a:endParaRPr lang="en-US" dirty="0"/>
          </a:p>
        </p:txBody>
      </p:sp>
      <p:sp>
        <p:nvSpPr>
          <p:cNvPr id="5" name="Shape 3"/>
          <p:cNvSpPr/>
          <p:nvPr/>
        </p:nvSpPr>
        <p:spPr>
          <a:xfrm>
            <a:off x="-1853624" y="-3387211"/>
            <a:ext cx="7518220" cy="10957731"/>
          </a:xfrm>
          <a:prstGeom prst="rect">
            <a:avLst/>
          </a:prstGeom>
          <a:solidFill>
            <a:srgbClr val="000000"/>
          </a:solidFill>
          <a:ln/>
        </p:spPr>
      </p:sp>
      <p:pic>
        <p:nvPicPr>
          <p:cNvPr id="6" name="Image 0" descr="preencoded.png">    </p:cNvPr>
          <p:cNvPicPr>
            <a:picLocks noChangeAspect="1"/>
          </p:cNvPicPr>
          <p:nvPr/>
        </p:nvPicPr>
        <p:blipFill>
          <a:blip r:embed="rId1"/>
          <a:stretch>
            <a:fillRect/>
          </a:stretch>
        </p:blipFill>
        <p:spPr>
          <a:xfrm>
            <a:off x="-1853623" y="-3336239"/>
            <a:ext cx="8370536" cy="10868674"/>
          </a:xfrm>
          <a:prstGeom prst="rect">
            <a:avLst/>
          </a:prstGeom>
        </p:spPr>
      </p:pic>
      <p:sp>
        <p:nvSpPr>
          <p:cNvPr id="7" name="Text 4"/>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8" name="Text 5"/>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9" name="Text 6"/>
          <p:cNvSpPr/>
          <p:nvPr/>
        </p:nvSpPr>
        <p:spPr>
          <a:xfrm>
            <a:off x="6205538" y="1243013"/>
            <a:ext cx="1262063"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1350" dirty="0"/>
          </a:p>
        </p:txBody>
      </p:sp>
      <p:sp>
        <p:nvSpPr>
          <p:cNvPr id="10" name="Text 7"/>
          <p:cNvSpPr/>
          <p:nvPr/>
        </p:nvSpPr>
        <p:spPr>
          <a:xfrm>
            <a:off x="2085975" y="2547938"/>
            <a:ext cx="1343025"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PROGRESSION</a:t>
            </a:r>
            <a:endParaRPr lang="en-US" sz="1350" dirty="0"/>
          </a:p>
        </p:txBody>
      </p:sp>
      <p:sp>
        <p:nvSpPr>
          <p:cNvPr id="11" name="Text 8"/>
          <p:cNvSpPr/>
          <p:nvPr/>
        </p:nvSpPr>
        <p:spPr>
          <a:xfrm>
            <a:off x="619125" y="2190750"/>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3D Character Design &amp; Animation</a:t>
            </a:r>
            <a:endParaRPr lang="en-US" sz="2765" dirty="0"/>
          </a:p>
        </p:txBody>
      </p:sp>
      <p:sp>
        <p:nvSpPr>
          <p:cNvPr id="12" name="Text 9"/>
          <p:cNvSpPr/>
          <p:nvPr/>
        </p:nvSpPr>
        <p:spPr>
          <a:xfrm>
            <a:off x="5019675" y="885825"/>
            <a:ext cx="4965741"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2765" dirty="0"/>
          </a:p>
        </p:txBody>
      </p:sp>
      <p:sp>
        <p:nvSpPr>
          <p:cNvPr id="13" name="Text 10"/>
          <p:cNvSpPr/>
          <p:nvPr/>
        </p:nvSpPr>
        <p:spPr>
          <a:xfrm>
            <a:off x="4143375" y="4210050"/>
            <a:ext cx="1238250" cy="166688"/>
          </a:xfrm>
          <a:prstGeom prst="rect">
            <a:avLst/>
          </a:prstGeom>
          <a:noFill/>
          <a:ln/>
        </p:spPr>
        <p:txBody>
          <a:bodyPr wrap="square" rtlCol="0" anchor="ctr"/>
          <a:lstStyle/>
          <a:p>
            <a:pPr algn="ctr" indent="0" marL="0">
              <a:lnSpc>
                <a:spcPts val="1296"/>
              </a:lnSpc>
              <a:buNone/>
            </a:pPr>
            <a:r>
              <a:rPr lang="en-US" sz="1350" spc="-67" kern="0" dirty="0">
                <a:solidFill>
                  <a:srgbClr val="FFFFFF">
                    <a:alpha val="99000"/>
                  </a:srgbClr>
                </a:solidFill>
                <a:latin typeface="FranklinGothic URW Cond" pitchFamily="34" charset="0"/>
                <a:ea typeface="FranklinGothic URW Cond" pitchFamily="34" charset="-122"/>
                <a:cs typeface="FranklinGothic URW Cond" pitchFamily="34" charset="-120"/>
              </a:rPr>
              <a:t>FOUNDATION</a:t>
            </a:r>
            <a:endParaRPr lang="en-US" sz="1350" dirty="0"/>
          </a:p>
        </p:txBody>
      </p:sp>
      <p:sp>
        <p:nvSpPr>
          <p:cNvPr id="14" name="Text 11"/>
          <p:cNvSpPr/>
          <p:nvPr/>
        </p:nvSpPr>
        <p:spPr>
          <a:xfrm>
            <a:off x="2724150" y="3848100"/>
            <a:ext cx="4143375" cy="338138"/>
          </a:xfrm>
          <a:prstGeom prst="rect">
            <a:avLst/>
          </a:prstGeom>
          <a:noFill/>
          <a:ln/>
        </p:spPr>
        <p:txBody>
          <a:bodyPr wrap="square" rtlCol="0" anchor="ctr"/>
          <a:lstStyle/>
          <a:p>
            <a:pPr algn="l" indent="0" marL="0">
              <a:lnSpc>
                <a:spcPts val="2655"/>
              </a:lnSpc>
              <a:buNone/>
            </a:pPr>
            <a:r>
              <a:rPr lang="en-US" sz="2765" spc="-138" kern="0" dirty="0">
                <a:solidFill>
                  <a:srgbClr val="FFFFFF">
                    <a:alpha val="99000"/>
                  </a:srgbClr>
                </a:solidFill>
                <a:latin typeface="FranklinGothic URW Cond" pitchFamily="34" charset="0"/>
                <a:ea typeface="FranklinGothic URW Cond" pitchFamily="34" charset="-122"/>
                <a:cs typeface="FranklinGothic URW Cond" pitchFamily="34" charset="-120"/>
              </a:rPr>
              <a:t>Graphic Design &amp; Photography</a:t>
            </a:r>
            <a:endParaRPr lang="en-US" sz="2765"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000000"/>
        </a:solidFill>
      </p:bgPr>
    </p:bg>
    <p:spTree>
      <p:nvGrpSpPr>
        <p:cNvPr id="1" name=""/>
        <p:cNvGrpSpPr/>
        <p:nvPr/>
      </p:nvGrpSpPr>
      <p:grpSpPr>
        <a:xfrm>
          <a:off x="0" y="0"/>
          <a:ext cx="0" cy="0"/>
          <a:chOff x="0" y="0"/>
          <a:chExt cx="0" cy="0"/>
        </a:xfrm>
      </p:grpSpPr>
      <p:sp>
        <p:nvSpPr>
          <p:cNvPr id="2" name="Text 0"/>
          <p:cNvSpPr/>
          <p:nvPr/>
        </p:nvSpPr>
        <p:spPr>
          <a:xfrm>
            <a:off x="476250" y="1743075"/>
            <a:ext cx="8224123" cy="1660556"/>
          </a:xfrm>
          <a:prstGeom prst="rect">
            <a:avLst/>
          </a:prstGeom>
          <a:solidFill>
            <a:srgbClr val="063B22"/>
          </a:solidFill>
          <a:ln/>
        </p:spPr>
        <p:txBody>
          <a:bodyPr wrap="square" rtlCol="0" anchor="ctr"/>
          <a:lstStyle/>
          <a:p>
            <a:pPr indent="0" marL="0">
              <a:buNone/>
            </a:pPr>
            <a:endParaRPr lang="en-US" dirty="0"/>
          </a:p>
        </p:txBody>
      </p:sp>
      <p:sp>
        <p:nvSpPr>
          <p:cNvPr id="3" name="Shape 1"/>
          <p:cNvSpPr/>
          <p:nvPr/>
        </p:nvSpPr>
        <p:spPr>
          <a:xfrm>
            <a:off x="-1853624" y="-3387211"/>
            <a:ext cx="7518220" cy="10957731"/>
          </a:xfrm>
          <a:prstGeom prst="rect">
            <a:avLst/>
          </a:prstGeom>
          <a:solidFill>
            <a:srgbClr val="000000"/>
          </a:solidFill>
          <a:ln/>
        </p:spPr>
      </p:sp>
      <p:pic>
        <p:nvPicPr>
          <p:cNvPr id="4" name="Image 0" descr="preencoded.png">    </p:cNvPr>
          <p:cNvPicPr>
            <a:picLocks noChangeAspect="1"/>
          </p:cNvPicPr>
          <p:nvPr/>
        </p:nvPicPr>
        <p:blipFill>
          <a:blip r:embed="rId1"/>
          <a:stretch>
            <a:fillRect/>
          </a:stretch>
        </p:blipFill>
        <p:spPr>
          <a:xfrm>
            <a:off x="-1853623" y="-3336239"/>
            <a:ext cx="8370536" cy="10868674"/>
          </a:xfrm>
          <a:prstGeom prst="rect">
            <a:avLst/>
          </a:prstGeom>
        </p:spPr>
      </p:pic>
      <p:sp>
        <p:nvSpPr>
          <p:cNvPr id="5"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6</a:t>
            </a:r>
            <a:endParaRPr lang="en-US" sz="450" dirty="0"/>
          </a:p>
        </p:txBody>
      </p:sp>
      <p:sp>
        <p:nvSpPr>
          <p:cNvPr id="6" name="Text 3"/>
          <p:cNvSpPr/>
          <p:nvPr/>
        </p:nvSpPr>
        <p:spPr>
          <a:xfrm>
            <a:off x="471488"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Three Paths</a:t>
            </a:r>
            <a:endParaRPr lang="en-US" sz="5250" dirty="0"/>
          </a:p>
        </p:txBody>
      </p:sp>
      <p:sp>
        <p:nvSpPr>
          <p:cNvPr id="7" name="Text 4"/>
          <p:cNvSpPr/>
          <p:nvPr/>
        </p:nvSpPr>
        <p:spPr>
          <a:xfrm>
            <a:off x="3858537" y="2905465"/>
            <a:ext cx="1934221" cy="300038"/>
          </a:xfrm>
          <a:prstGeom prst="rect">
            <a:avLst/>
          </a:prstGeom>
          <a:noFill/>
          <a:ln/>
        </p:spPr>
        <p:txBody>
          <a:bodyPr wrap="square" rtlCol="0" anchor="ctr"/>
          <a:lstStyle/>
          <a:p>
            <a:pPr algn="ctr" indent="0" marL="0">
              <a:lnSpc>
                <a:spcPts val="2378"/>
              </a:lnSpc>
              <a:buNone/>
            </a:pPr>
            <a:r>
              <a:rPr lang="en-US" sz="2477" spc="-124" kern="0" dirty="0">
                <a:solidFill>
                  <a:srgbClr val="FFFFFF">
                    <a:alpha val="99000"/>
                  </a:srgbClr>
                </a:solidFill>
                <a:latin typeface="FranklinGothic URW Cond" pitchFamily="34" charset="0"/>
                <a:ea typeface="FranklinGothic URW Cond" pitchFamily="34" charset="-122"/>
                <a:cs typeface="FranklinGothic URW Cond" pitchFamily="34" charset="-120"/>
              </a:rPr>
              <a:t>INTEGRATION</a:t>
            </a:r>
            <a:endParaRPr lang="en-US" sz="2477" dirty="0"/>
          </a:p>
        </p:txBody>
      </p:sp>
      <p:sp>
        <p:nvSpPr>
          <p:cNvPr id="8" name="Text 5"/>
          <p:cNvSpPr/>
          <p:nvPr/>
        </p:nvSpPr>
        <p:spPr>
          <a:xfrm>
            <a:off x="1682335" y="2249981"/>
            <a:ext cx="8730923" cy="619125"/>
          </a:xfrm>
          <a:prstGeom prst="rect">
            <a:avLst/>
          </a:prstGeom>
          <a:noFill/>
          <a:ln/>
        </p:spPr>
        <p:txBody>
          <a:bodyPr wrap="square" rtlCol="0" anchor="ctr"/>
          <a:lstStyle/>
          <a:p>
            <a:pPr algn="l" indent="0" marL="0">
              <a:lnSpc>
                <a:spcPts val="4872"/>
              </a:lnSpc>
              <a:buNone/>
            </a:pPr>
            <a:r>
              <a:rPr lang="en-US" sz="5075" spc="-254" kern="0" dirty="0">
                <a:solidFill>
                  <a:srgbClr val="FFFFFF">
                    <a:alpha val="99000"/>
                  </a:srgbClr>
                </a:solidFill>
                <a:latin typeface="FranklinGothic URW Cond" pitchFamily="34" charset="0"/>
                <a:ea typeface="FranklinGothic URW Cond" pitchFamily="34" charset="-122"/>
                <a:cs typeface="FranklinGothic URW Cond" pitchFamily="34" charset="-120"/>
              </a:rPr>
              <a:t>Interaction Design &amp; Games</a:t>
            </a:r>
            <a:endParaRPr lang="en-US" sz="507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8724900" cy="4176712"/>
          </a:xfrm>
          <a:prstGeom prst="roundRect">
            <a:avLst/>
          </a:prstGeom>
          <a:solidFill>
            <a:srgbClr val="D9D9D9">
              <a:alpha val="44000"/>
            </a:srgbClr>
          </a:solidFill>
          <a:ln/>
        </p:spPr>
      </p:sp>
      <p:sp>
        <p:nvSpPr>
          <p:cNvPr id="3" name="Text 1"/>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7125" y="209550"/>
            <a:ext cx="1466850" cy="1500188"/>
          </a:xfrm>
          <a:prstGeom prst="roundRect">
            <a:avLst/>
          </a:prstGeom>
          <a:solidFill>
            <a:srgbClr val="D9D9D9">
              <a:alpha val="44000"/>
            </a:srgbClr>
          </a:solidFill>
          <a:ln/>
        </p:spPr>
      </p:sp>
      <p:sp>
        <p:nvSpPr>
          <p:cNvPr id="8" name="Shape 6"/>
          <p:cNvSpPr/>
          <p:nvPr/>
        </p:nvSpPr>
        <p:spPr>
          <a:xfrm>
            <a:off x="5438775" y="209550"/>
            <a:ext cx="1909762" cy="2971800"/>
          </a:xfrm>
          <a:prstGeom prst="roundRect">
            <a:avLst/>
          </a:prstGeom>
          <a:solidFill>
            <a:srgbClr val="D9D9D9">
              <a:alpha val="44000"/>
            </a:srgbClr>
          </a:solidFill>
          <a:ln/>
        </p:spPr>
      </p:sp>
      <p:sp>
        <p:nvSpPr>
          <p:cNvPr id="9" name="Text 7"/>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0" name="Text 8"/>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476250" y="476250"/>
            <a:ext cx="3729038" cy="942975"/>
          </a:xfrm>
          <a:prstGeom prst="rect">
            <a:avLst/>
          </a:prstGeom>
          <a:noFill/>
          <a:ln/>
        </p:spPr>
        <p:txBody>
          <a:bodyPr wrap="square" rtlCol="0" anchor="ctr"/>
          <a:lstStyle/>
          <a:p>
            <a:pPr algn="l" indent="0" marL="0">
              <a:lnSpc>
                <a:spcPts val="3708"/>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Industry Expert Faculty</a:t>
            </a:r>
            <a:endParaRPr lang="en-US" sz="3600" dirty="0"/>
          </a:p>
        </p:txBody>
      </p:sp>
      <p:sp>
        <p:nvSpPr>
          <p:cNvPr id="3" name="Text 1"/>
          <p:cNvSpPr/>
          <p:nvPr/>
        </p:nvSpPr>
        <p:spPr>
          <a:xfrm>
            <a:off x="5486400" y="476250"/>
            <a:ext cx="3638550" cy="12573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The key to training students for jobs in emerging fields is having faculty who have worked in industry and continue to maintain industry relevance and credentials.</a:t>
            </a:r>
            <a:endParaRPr lang="en-US" sz="1350" dirty="0"/>
          </a:p>
        </p:txBody>
      </p:sp>
      <p:sp>
        <p:nvSpPr>
          <p:cNvPr id="4" name="Text 2"/>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4</a:t>
            </a:r>
            <a:endParaRPr lang="en-US" sz="4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7125" y="209550"/>
            <a:ext cx="1466850" cy="1500188"/>
          </a:xfrm>
          <a:prstGeom prst="roundRect">
            <a:avLst/>
          </a:prstGeom>
          <a:solidFill>
            <a:srgbClr val="D9D9D9">
              <a:alpha val="44000"/>
            </a:srgbClr>
          </a:solidFill>
          <a:ln/>
        </p:spPr>
      </p:sp>
      <p:sp>
        <p:nvSpPr>
          <p:cNvPr id="8" name="Shape 6"/>
          <p:cNvSpPr/>
          <p:nvPr/>
        </p:nvSpPr>
        <p:spPr>
          <a:xfrm>
            <a:off x="5438775" y="185738"/>
            <a:ext cx="1909762" cy="2971800"/>
          </a:xfrm>
          <a:prstGeom prst="roundRect">
            <a:avLst/>
          </a:prstGeom>
          <a:solidFill>
            <a:srgbClr val="D9D9D9">
              <a:alpha val="44000"/>
            </a:srgbClr>
          </a:solidFill>
          <a:ln/>
        </p:spPr>
      </p:sp>
      <p:sp>
        <p:nvSpPr>
          <p:cNvPr id="9" name="Text 7"/>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0" name="Text 8"/>
          <p:cNvSpPr/>
          <p:nvPr/>
        </p:nvSpPr>
        <p:spPr>
          <a:xfrm>
            <a:off x="3657600"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Video Game Design</a:t>
            </a:r>
            <a:endParaRPr lang="en-US" sz="1200" dirty="0"/>
          </a:p>
        </p:txBody>
      </p:sp>
      <p:sp>
        <p:nvSpPr>
          <p:cNvPr id="11" name="Text 9"/>
          <p:cNvSpPr/>
          <p:nvPr/>
        </p:nvSpPr>
        <p:spPr>
          <a:xfrm>
            <a:off x="3509963" y="614363"/>
            <a:ext cx="2143125" cy="113347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Working closely with high school</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and external partners, we intend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to leverage our entirely online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Video Game Design offerings by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competing directly with for-profit art schools such as Academy of Art. </a:t>
            </a:r>
            <a:endParaRPr lang="en-US" sz="900" dirty="0"/>
          </a:p>
        </p:txBody>
      </p:sp>
      <p:sp>
        <p:nvSpPr>
          <p:cNvPr id="12" name="Text 10"/>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2363" y="195263"/>
            <a:ext cx="1466850" cy="1500188"/>
          </a:xfrm>
          <a:prstGeom prst="roundRect">
            <a:avLst/>
          </a:prstGeom>
          <a:solidFill>
            <a:srgbClr val="D9D9D9">
              <a:alpha val="44000"/>
            </a:srgbClr>
          </a:solidFill>
          <a:ln/>
        </p:spPr>
      </p:sp>
      <p:sp>
        <p:nvSpPr>
          <p:cNvPr id="8" name="Shape 6"/>
          <p:cNvSpPr/>
          <p:nvPr/>
        </p:nvSpPr>
        <p:spPr>
          <a:xfrm>
            <a:off x="5438775" y="209550"/>
            <a:ext cx="1909762" cy="2971800"/>
          </a:xfrm>
          <a:prstGeom prst="roundRect">
            <a:avLst/>
          </a:prstGeom>
          <a:solidFill>
            <a:srgbClr val="D9D9D9">
              <a:alpha val="44000"/>
            </a:srgbClr>
          </a:solidFill>
          <a:ln/>
        </p:spPr>
      </p:sp>
      <p:sp>
        <p:nvSpPr>
          <p:cNvPr id="9" name="Text 7"/>
          <p:cNvSpPr/>
          <p:nvPr/>
        </p:nvSpPr>
        <p:spPr>
          <a:xfrm>
            <a:off x="7634288" y="576263"/>
            <a:ext cx="1700213" cy="8096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XR Apprenticeship</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has benefitted greatly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from a presence at</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industry conferences</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such as</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 AWE</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 and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GDC</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t>
            </a:r>
            <a:endParaRPr lang="en-US" sz="900" dirty="0"/>
          </a:p>
        </p:txBody>
      </p:sp>
      <p:sp>
        <p:nvSpPr>
          <p:cNvPr id="10" name="Text 8"/>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1" name="Text 9"/>
          <p:cNvSpPr/>
          <p:nvPr/>
        </p:nvSpPr>
        <p:spPr>
          <a:xfrm>
            <a:off x="5691188" y="26670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Menlo Studio</a:t>
            </a:r>
            <a:endParaRPr lang="en-US" sz="1200" dirty="0"/>
          </a:p>
        </p:txBody>
      </p:sp>
      <p:sp>
        <p:nvSpPr>
          <p:cNvPr id="12" name="Text 10"/>
          <p:cNvSpPr/>
          <p:nvPr/>
        </p:nvSpPr>
        <p:spPr>
          <a:xfrm>
            <a:off x="7500938"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Apprenticeship</a:t>
            </a:r>
            <a:endParaRPr lang="en-US" sz="1200" dirty="0"/>
          </a:p>
        </p:txBody>
      </p:sp>
      <p:sp>
        <p:nvSpPr>
          <p:cNvPr id="13" name="Text 11"/>
          <p:cNvSpPr/>
          <p:nvPr/>
        </p:nvSpPr>
        <p:spPr>
          <a:xfrm>
            <a:off x="3657600"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Video Game Design</a:t>
            </a:r>
            <a:endParaRPr lang="en-US" sz="1200" dirty="0"/>
          </a:p>
        </p:txBody>
      </p:sp>
      <p:sp>
        <p:nvSpPr>
          <p:cNvPr id="14" name="Text 12"/>
          <p:cNvSpPr/>
          <p:nvPr/>
        </p:nvSpPr>
        <p:spPr>
          <a:xfrm>
            <a:off x="3509963" y="614363"/>
            <a:ext cx="2143125" cy="113347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Working closely with high school</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and external partners, we intend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to leverage our entirely online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Video Game Design offerings by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competing directly with for-profit art schools such as Academy of Art. </a:t>
            </a:r>
            <a:endParaRPr lang="en-US" sz="900" dirty="0"/>
          </a:p>
        </p:txBody>
      </p:sp>
      <p:sp>
        <p:nvSpPr>
          <p:cNvPr id="15" name="Text 13"/>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
        <p:nvSpPr>
          <p:cNvPr id="16" name="Text 14"/>
          <p:cNvSpPr/>
          <p:nvPr/>
        </p:nvSpPr>
        <p:spPr>
          <a:xfrm>
            <a:off x="5648325" y="576263"/>
            <a:ext cx="2024063" cy="19431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Since its inception in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2019, over 100 students have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benefitted from work-based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learning opportunities through</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Menlo Studio.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Students have gone on 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 in FT jobs in their area,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some at this very institution,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as well as being hired into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animation studios and even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starting their own studio!</a:t>
            </a:r>
            <a:endParaRPr lang="en-US" sz="9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2363" y="195263"/>
            <a:ext cx="1466850" cy="1500188"/>
          </a:xfrm>
          <a:prstGeom prst="roundRect">
            <a:avLst/>
          </a:prstGeom>
          <a:solidFill>
            <a:srgbClr val="D9D9D9">
              <a:alpha val="44000"/>
            </a:srgbClr>
          </a:solidFill>
          <a:ln/>
        </p:spPr>
      </p:sp>
      <p:sp>
        <p:nvSpPr>
          <p:cNvPr id="8" name="Shape 6"/>
          <p:cNvSpPr/>
          <p:nvPr/>
        </p:nvSpPr>
        <p:spPr>
          <a:xfrm>
            <a:off x="5438775" y="209550"/>
            <a:ext cx="1909762" cy="2971800"/>
          </a:xfrm>
          <a:prstGeom prst="roundRect">
            <a:avLst/>
          </a:prstGeom>
          <a:solidFill>
            <a:srgbClr val="D9D9D9">
              <a:alpha val="44000"/>
            </a:srgbClr>
          </a:solidFill>
          <a:ln/>
        </p:spPr>
      </p:sp>
      <p:sp>
        <p:nvSpPr>
          <p:cNvPr id="9" name="Text 7"/>
          <p:cNvSpPr/>
          <p:nvPr/>
        </p:nvSpPr>
        <p:spPr>
          <a:xfrm>
            <a:off x="7634288" y="576263"/>
            <a:ext cx="1700213" cy="8096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XR Apprenticeship</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has benefitted greatly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from a presence at</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industry conferences</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such as</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 AWE</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 and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GDC</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t>
            </a:r>
            <a:endParaRPr lang="en-US" sz="900" dirty="0"/>
          </a:p>
        </p:txBody>
      </p:sp>
      <p:sp>
        <p:nvSpPr>
          <p:cNvPr id="10" name="Text 8"/>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1" name="Text 9"/>
          <p:cNvSpPr/>
          <p:nvPr/>
        </p:nvSpPr>
        <p:spPr>
          <a:xfrm>
            <a:off x="5691188" y="26670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Menlo Studio</a:t>
            </a:r>
            <a:endParaRPr lang="en-US" sz="1200" dirty="0"/>
          </a:p>
        </p:txBody>
      </p:sp>
      <p:sp>
        <p:nvSpPr>
          <p:cNvPr id="12" name="Text 10"/>
          <p:cNvSpPr/>
          <p:nvPr/>
        </p:nvSpPr>
        <p:spPr>
          <a:xfrm>
            <a:off x="1038225" y="266700"/>
            <a:ext cx="1866900" cy="428625"/>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Interaction Design Bachelors</a:t>
            </a:r>
            <a:endParaRPr lang="en-US" sz="1200" dirty="0"/>
          </a:p>
        </p:txBody>
      </p:sp>
      <p:sp>
        <p:nvSpPr>
          <p:cNvPr id="13" name="Text 11"/>
          <p:cNvSpPr/>
          <p:nvPr/>
        </p:nvSpPr>
        <p:spPr>
          <a:xfrm>
            <a:off x="628650" y="881063"/>
            <a:ext cx="2790825" cy="6477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Application for permission to offer Bachelor’s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of Science in Interaction Design based on the one currently successfully being offered at Santa Monica College -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August 2025</a:t>
            </a:r>
            <a:endParaRPr lang="en-US" sz="900" dirty="0"/>
          </a:p>
        </p:txBody>
      </p:sp>
      <p:sp>
        <p:nvSpPr>
          <p:cNvPr id="14" name="Text 12"/>
          <p:cNvSpPr/>
          <p:nvPr/>
        </p:nvSpPr>
        <p:spPr>
          <a:xfrm>
            <a:off x="7500938"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Apprenticeship</a:t>
            </a:r>
            <a:endParaRPr lang="en-US" sz="1200" dirty="0"/>
          </a:p>
        </p:txBody>
      </p:sp>
      <p:sp>
        <p:nvSpPr>
          <p:cNvPr id="15" name="Text 13"/>
          <p:cNvSpPr/>
          <p:nvPr/>
        </p:nvSpPr>
        <p:spPr>
          <a:xfrm>
            <a:off x="3657600"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Video Game Design</a:t>
            </a:r>
            <a:endParaRPr lang="en-US" sz="1200" dirty="0"/>
          </a:p>
        </p:txBody>
      </p:sp>
      <p:sp>
        <p:nvSpPr>
          <p:cNvPr id="16" name="Text 14"/>
          <p:cNvSpPr/>
          <p:nvPr/>
        </p:nvSpPr>
        <p:spPr>
          <a:xfrm>
            <a:off x="3509963" y="614363"/>
            <a:ext cx="2143125" cy="113347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Working closely with high school</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and external partners, we intend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to leverage our entirely online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Video Game Design offerings by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competing directly with for-profit art schools such as Academy of Art. </a:t>
            </a:r>
            <a:endParaRPr lang="en-US" sz="900" dirty="0"/>
          </a:p>
        </p:txBody>
      </p:sp>
      <p:sp>
        <p:nvSpPr>
          <p:cNvPr id="17" name="Text 15"/>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
        <p:nvSpPr>
          <p:cNvPr id="18" name="Text 16"/>
          <p:cNvSpPr/>
          <p:nvPr/>
        </p:nvSpPr>
        <p:spPr>
          <a:xfrm>
            <a:off x="5648325" y="576263"/>
            <a:ext cx="2024063" cy="19431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Since its inception in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2019, over 100 students have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benefitted from work-based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learning opportunities through</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Menlo Studio.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Students have gone on 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 in FT jobs in their area,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some at this very institution,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as well as being hired into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animation studios and even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starting their own studio!</a:t>
            </a:r>
            <a:endParaRPr lang="en-US" sz="9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2363" y="195263"/>
            <a:ext cx="1466850" cy="1500188"/>
          </a:xfrm>
          <a:prstGeom prst="roundRect">
            <a:avLst/>
          </a:prstGeom>
          <a:solidFill>
            <a:srgbClr val="D9D9D9">
              <a:alpha val="44000"/>
            </a:srgbClr>
          </a:solidFill>
          <a:ln/>
        </p:spPr>
      </p:sp>
      <p:sp>
        <p:nvSpPr>
          <p:cNvPr id="8" name="Shape 6"/>
          <p:cNvSpPr/>
          <p:nvPr/>
        </p:nvSpPr>
        <p:spPr>
          <a:xfrm>
            <a:off x="5438775" y="209550"/>
            <a:ext cx="1909762" cy="2971800"/>
          </a:xfrm>
          <a:prstGeom prst="roundRect">
            <a:avLst/>
          </a:prstGeom>
          <a:solidFill>
            <a:srgbClr val="D9D9D9">
              <a:alpha val="44000"/>
            </a:srgbClr>
          </a:solidFill>
          <a:ln/>
        </p:spPr>
      </p:sp>
      <p:sp>
        <p:nvSpPr>
          <p:cNvPr id="9" name="Text 7"/>
          <p:cNvSpPr/>
          <p:nvPr/>
        </p:nvSpPr>
        <p:spPr>
          <a:xfrm>
            <a:off x="7634288" y="576263"/>
            <a:ext cx="1700213" cy="8096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XR Apprenticeship</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has benefitted greatly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from a presence at</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industry conferences</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such as</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 AWE</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 and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GDC</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t>
            </a:r>
            <a:endParaRPr lang="en-US" sz="900" dirty="0"/>
          </a:p>
        </p:txBody>
      </p:sp>
      <p:sp>
        <p:nvSpPr>
          <p:cNvPr id="10" name="Text 8"/>
          <p:cNvSpPr/>
          <p:nvPr/>
        </p:nvSpPr>
        <p:spPr>
          <a:xfrm>
            <a:off x="7667625" y="2124075"/>
            <a:ext cx="1609725" cy="690563"/>
          </a:xfrm>
          <a:prstGeom prst="rect">
            <a:avLst/>
          </a:prstGeom>
          <a:noFill/>
          <a:ln/>
        </p:spPr>
        <p:txBody>
          <a:bodyPr wrap="square" rtlCol="0" anchor="ctr"/>
          <a:lstStyle/>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The Digital Art &amp;</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Animation program is</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actively working to develop the SMCCCD</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Digital Center.</a:t>
            </a:r>
            <a:endParaRPr lang="en-US" sz="900" dirty="0"/>
          </a:p>
        </p:txBody>
      </p:sp>
      <p:sp>
        <p:nvSpPr>
          <p:cNvPr id="11" name="Text 9"/>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2" name="Text 10"/>
          <p:cNvSpPr/>
          <p:nvPr/>
        </p:nvSpPr>
        <p:spPr>
          <a:xfrm>
            <a:off x="7477125" y="184785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Digital Center</a:t>
            </a:r>
            <a:endParaRPr lang="en-US" sz="1200" dirty="0"/>
          </a:p>
        </p:txBody>
      </p:sp>
      <p:sp>
        <p:nvSpPr>
          <p:cNvPr id="13" name="Text 11"/>
          <p:cNvSpPr/>
          <p:nvPr/>
        </p:nvSpPr>
        <p:spPr>
          <a:xfrm>
            <a:off x="5691188" y="26670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Menlo Studio</a:t>
            </a:r>
            <a:endParaRPr lang="en-US" sz="1200" dirty="0"/>
          </a:p>
        </p:txBody>
      </p:sp>
      <p:sp>
        <p:nvSpPr>
          <p:cNvPr id="14" name="Text 12"/>
          <p:cNvSpPr/>
          <p:nvPr/>
        </p:nvSpPr>
        <p:spPr>
          <a:xfrm>
            <a:off x="1038225" y="266700"/>
            <a:ext cx="1866900" cy="428625"/>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Interaction Design Bachelors</a:t>
            </a:r>
            <a:endParaRPr lang="en-US" sz="1200" dirty="0"/>
          </a:p>
        </p:txBody>
      </p:sp>
      <p:sp>
        <p:nvSpPr>
          <p:cNvPr id="15" name="Text 13"/>
          <p:cNvSpPr/>
          <p:nvPr/>
        </p:nvSpPr>
        <p:spPr>
          <a:xfrm>
            <a:off x="628650" y="881063"/>
            <a:ext cx="2790825" cy="6477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Application for permission to offer Bachelor’s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of Science in Interaction Design based on the one currently successfully being offered at Santa Monica College -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August 2025</a:t>
            </a:r>
            <a:endParaRPr lang="en-US" sz="900" dirty="0"/>
          </a:p>
        </p:txBody>
      </p:sp>
      <p:sp>
        <p:nvSpPr>
          <p:cNvPr id="16" name="Text 14"/>
          <p:cNvSpPr/>
          <p:nvPr/>
        </p:nvSpPr>
        <p:spPr>
          <a:xfrm>
            <a:off x="7500938"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Apprenticeship</a:t>
            </a:r>
            <a:endParaRPr lang="en-US" sz="1200" dirty="0"/>
          </a:p>
        </p:txBody>
      </p:sp>
      <p:sp>
        <p:nvSpPr>
          <p:cNvPr id="17" name="Text 15"/>
          <p:cNvSpPr/>
          <p:nvPr/>
        </p:nvSpPr>
        <p:spPr>
          <a:xfrm>
            <a:off x="3657600"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Video Game Design</a:t>
            </a:r>
            <a:endParaRPr lang="en-US" sz="1200" dirty="0"/>
          </a:p>
        </p:txBody>
      </p:sp>
      <p:sp>
        <p:nvSpPr>
          <p:cNvPr id="18" name="Text 16"/>
          <p:cNvSpPr/>
          <p:nvPr/>
        </p:nvSpPr>
        <p:spPr>
          <a:xfrm>
            <a:off x="3509963" y="614363"/>
            <a:ext cx="2143125" cy="113347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Working closely with high school</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and external partners, we intend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to leverage our entirely online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Video Game Design offerings by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competing directly with for-profit art schools such as Academy of Art. </a:t>
            </a:r>
            <a:endParaRPr lang="en-US" sz="900" dirty="0"/>
          </a:p>
        </p:txBody>
      </p:sp>
      <p:sp>
        <p:nvSpPr>
          <p:cNvPr id="19" name="Text 17"/>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
        <p:nvSpPr>
          <p:cNvPr id="20" name="Text 18"/>
          <p:cNvSpPr/>
          <p:nvPr/>
        </p:nvSpPr>
        <p:spPr>
          <a:xfrm>
            <a:off x="5648325" y="576263"/>
            <a:ext cx="2024063" cy="19431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Since its inception in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2019, over 100 students have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benefitted from work-based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learning opportunities through</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Menlo Studio.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Students have gone on 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 in FT jobs in their area,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some at this very institution,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as well as being hired into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animation studios and even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starting their own studio!</a:t>
            </a:r>
            <a:endParaRPr lang="en-US" sz="9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19075" y="209550"/>
            <a:ext cx="3048000" cy="1800225"/>
          </a:xfrm>
          <a:prstGeom prst="roundRect">
            <a:avLst/>
          </a:prstGeom>
          <a:solidFill>
            <a:srgbClr val="D9D9D9">
              <a:alpha val="44000"/>
            </a:srgbClr>
          </a:solidFill>
          <a:ln/>
        </p:spPr>
      </p:sp>
      <p:sp>
        <p:nvSpPr>
          <p:cNvPr id="3" name="Shape 1"/>
          <p:cNvSpPr/>
          <p:nvPr/>
        </p:nvSpPr>
        <p:spPr>
          <a:xfrm>
            <a:off x="3390900" y="209550"/>
            <a:ext cx="1924050" cy="1800225"/>
          </a:xfrm>
          <a:prstGeom prst="roundRect">
            <a:avLst/>
          </a:prstGeom>
          <a:solidFill>
            <a:srgbClr val="D9D9D9">
              <a:alpha val="44000"/>
            </a:srgbClr>
          </a:solidFill>
          <a:ln/>
        </p:spPr>
      </p:sp>
      <p:sp>
        <p:nvSpPr>
          <p:cNvPr id="4" name="Shape 2"/>
          <p:cNvSpPr/>
          <p:nvPr/>
        </p:nvSpPr>
        <p:spPr>
          <a:xfrm>
            <a:off x="219075" y="2124075"/>
            <a:ext cx="5095875" cy="2262188"/>
          </a:xfrm>
          <a:prstGeom prst="roundRect">
            <a:avLst/>
          </a:prstGeom>
          <a:solidFill>
            <a:srgbClr val="D9D9D9">
              <a:alpha val="44000"/>
            </a:srgbClr>
          </a:solidFill>
          <a:ln/>
        </p:spPr>
      </p:sp>
      <p:sp>
        <p:nvSpPr>
          <p:cNvPr id="5" name="Shape 3"/>
          <p:cNvSpPr/>
          <p:nvPr/>
        </p:nvSpPr>
        <p:spPr>
          <a:xfrm>
            <a:off x="5438775" y="3314700"/>
            <a:ext cx="3505200" cy="1071563"/>
          </a:xfrm>
          <a:prstGeom prst="roundRect">
            <a:avLst/>
          </a:prstGeom>
          <a:solidFill>
            <a:srgbClr val="D9D9D9">
              <a:alpha val="44000"/>
            </a:srgbClr>
          </a:solidFill>
          <a:ln/>
        </p:spPr>
      </p:sp>
      <p:sp>
        <p:nvSpPr>
          <p:cNvPr id="6" name="Shape 4"/>
          <p:cNvSpPr/>
          <p:nvPr/>
        </p:nvSpPr>
        <p:spPr>
          <a:xfrm>
            <a:off x="7477125" y="1762125"/>
            <a:ext cx="1466850" cy="1419225"/>
          </a:xfrm>
          <a:prstGeom prst="roundRect">
            <a:avLst/>
          </a:prstGeom>
          <a:solidFill>
            <a:srgbClr val="D9D9D9">
              <a:alpha val="44000"/>
            </a:srgbClr>
          </a:solidFill>
          <a:ln/>
        </p:spPr>
      </p:sp>
      <p:sp>
        <p:nvSpPr>
          <p:cNvPr id="7" name="Shape 5"/>
          <p:cNvSpPr/>
          <p:nvPr/>
        </p:nvSpPr>
        <p:spPr>
          <a:xfrm>
            <a:off x="7472363" y="195263"/>
            <a:ext cx="1466850" cy="1500188"/>
          </a:xfrm>
          <a:prstGeom prst="roundRect">
            <a:avLst/>
          </a:prstGeom>
          <a:solidFill>
            <a:srgbClr val="D9D9D9">
              <a:alpha val="44000"/>
            </a:srgbClr>
          </a:solidFill>
          <a:ln/>
        </p:spPr>
      </p:sp>
      <p:sp>
        <p:nvSpPr>
          <p:cNvPr id="8" name="Shape 6"/>
          <p:cNvSpPr/>
          <p:nvPr/>
        </p:nvSpPr>
        <p:spPr>
          <a:xfrm>
            <a:off x="5438775" y="209550"/>
            <a:ext cx="1909762" cy="2971800"/>
          </a:xfrm>
          <a:prstGeom prst="roundRect">
            <a:avLst/>
          </a:prstGeom>
          <a:solidFill>
            <a:srgbClr val="D9D9D9">
              <a:alpha val="44000"/>
            </a:srgbClr>
          </a:solidFill>
          <a:ln/>
        </p:spPr>
      </p:sp>
      <p:sp>
        <p:nvSpPr>
          <p:cNvPr id="9" name="Text 7"/>
          <p:cNvSpPr/>
          <p:nvPr/>
        </p:nvSpPr>
        <p:spPr>
          <a:xfrm>
            <a:off x="5662613" y="340042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What comes next?</a:t>
            </a:r>
            <a:endParaRPr lang="en-US" sz="1200" dirty="0"/>
          </a:p>
        </p:txBody>
      </p:sp>
      <p:sp>
        <p:nvSpPr>
          <p:cNvPr id="10" name="Text 8"/>
          <p:cNvSpPr/>
          <p:nvPr/>
        </p:nvSpPr>
        <p:spPr>
          <a:xfrm>
            <a:off x="5691188" y="3652838"/>
            <a:ext cx="3529013" cy="552450"/>
          </a:xfrm>
          <a:prstGeom prst="rect">
            <a:avLst/>
          </a:prstGeom>
          <a:noFill/>
          <a:ln/>
        </p:spPr>
        <p:txBody>
          <a:bodyPr wrap="square" rtlCol="0" anchor="ctr"/>
          <a:lstStyle/>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Our program will continue to work to train our students for living-wage and thriving-wage jobs here in the Bay Area and elsewhere. Our students are already becoming leaders in industry in animation, game design, and elsewhere.</a:t>
            </a:r>
            <a:endParaRPr lang="en-US" sz="900" dirty="0"/>
          </a:p>
        </p:txBody>
      </p:sp>
      <p:sp>
        <p:nvSpPr>
          <p:cNvPr id="11" name="Text 9"/>
          <p:cNvSpPr/>
          <p:nvPr/>
        </p:nvSpPr>
        <p:spPr>
          <a:xfrm>
            <a:off x="7634288" y="576263"/>
            <a:ext cx="1700213" cy="80962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XR Apprenticeship</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has benefitted greatly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from a presence at</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industry conferences</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such as</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 AWE</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 and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GDC</a:t>
            </a:r>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t>
            </a:r>
            <a:endParaRPr lang="en-US" sz="900" dirty="0"/>
          </a:p>
        </p:txBody>
      </p:sp>
      <p:sp>
        <p:nvSpPr>
          <p:cNvPr id="12" name="Text 10"/>
          <p:cNvSpPr/>
          <p:nvPr/>
        </p:nvSpPr>
        <p:spPr>
          <a:xfrm>
            <a:off x="7667625" y="2124075"/>
            <a:ext cx="1609725" cy="690563"/>
          </a:xfrm>
          <a:prstGeom prst="rect">
            <a:avLst/>
          </a:prstGeom>
          <a:noFill/>
          <a:ln/>
        </p:spPr>
        <p:txBody>
          <a:bodyPr wrap="square" rtlCol="0" anchor="ctr"/>
          <a:lstStyle/>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The Digital Art &amp;</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Animation program is</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actively working to develop the SMCCCD</a:t>
            </a:r>
            <a:endParaRPr lang="en-US" sz="900" dirty="0"/>
          </a:p>
          <a:p>
            <a:pPr algn="l" indent="0" marL="0">
              <a:lnSpc>
                <a:spcPts val="1080"/>
              </a:lnSpc>
              <a:buNone/>
            </a:pPr>
            <a:r>
              <a:rPr lang="en-US" sz="900" spc="-20" kern="0" dirty="0">
                <a:solidFill>
                  <a:srgbClr val="000000">
                    <a:alpha val="99000"/>
                  </a:srgbClr>
                </a:solidFill>
                <a:latin typeface="Inter" pitchFamily="34" charset="0"/>
                <a:ea typeface="Inter" pitchFamily="34" charset="-122"/>
                <a:cs typeface="Inter" pitchFamily="34" charset="-120"/>
              </a:rPr>
              <a:t>Digital Center.</a:t>
            </a:r>
            <a:endParaRPr lang="en-US" sz="900" dirty="0"/>
          </a:p>
        </p:txBody>
      </p:sp>
      <p:sp>
        <p:nvSpPr>
          <p:cNvPr id="13" name="Text 11"/>
          <p:cNvSpPr/>
          <p:nvPr/>
        </p:nvSpPr>
        <p:spPr>
          <a:xfrm>
            <a:off x="290513" y="2214563"/>
            <a:ext cx="4233863"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Strengthening the connection between industry and Community College students, Cañada offers classes that directly address the 4Cs of Jobs of the Future:</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Creativity</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Critical Thinking</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Communication</a:t>
            </a:r>
            <a:endParaRPr lang="en-US" sz="1350" dirty="0"/>
          </a:p>
          <a:p>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Connection</a:t>
            </a:r>
            <a:endParaRPr lang="en-US" sz="1350" dirty="0"/>
          </a:p>
        </p:txBody>
      </p:sp>
      <p:sp>
        <p:nvSpPr>
          <p:cNvPr id="14" name="Text 12"/>
          <p:cNvSpPr/>
          <p:nvPr/>
        </p:nvSpPr>
        <p:spPr>
          <a:xfrm>
            <a:off x="7477125" y="184785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Digital Center</a:t>
            </a:r>
            <a:endParaRPr lang="en-US" sz="1200" dirty="0"/>
          </a:p>
        </p:txBody>
      </p:sp>
      <p:sp>
        <p:nvSpPr>
          <p:cNvPr id="15" name="Text 13"/>
          <p:cNvSpPr/>
          <p:nvPr/>
        </p:nvSpPr>
        <p:spPr>
          <a:xfrm>
            <a:off x="5691188" y="266700"/>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Menlo Studio</a:t>
            </a:r>
            <a:endParaRPr lang="en-US" sz="1200" dirty="0"/>
          </a:p>
        </p:txBody>
      </p:sp>
      <p:sp>
        <p:nvSpPr>
          <p:cNvPr id="16" name="Text 14"/>
          <p:cNvSpPr/>
          <p:nvPr/>
        </p:nvSpPr>
        <p:spPr>
          <a:xfrm>
            <a:off x="1038225" y="266700"/>
            <a:ext cx="1866900" cy="428625"/>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Interaction Design Bachelors</a:t>
            </a:r>
            <a:endParaRPr lang="en-US" sz="1200" dirty="0"/>
          </a:p>
        </p:txBody>
      </p:sp>
      <p:sp>
        <p:nvSpPr>
          <p:cNvPr id="17" name="Text 15"/>
          <p:cNvSpPr/>
          <p:nvPr/>
        </p:nvSpPr>
        <p:spPr>
          <a:xfrm>
            <a:off x="628650" y="881063"/>
            <a:ext cx="2790825" cy="6477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Application for permission to offer Bachelor’s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of Science in Interaction Design based on the one currently successfully being offered at Santa Monica College - </a:t>
            </a:r>
            <a:pPr algn="l" indent="0" marL="0">
              <a:lnSpc>
                <a:spcPts val="1260"/>
              </a:lnSpc>
              <a:buNone/>
            </a:pPr>
            <a:r>
              <a:rPr lang="en-US" sz="900" b="1" spc="-20" kern="0" dirty="0">
                <a:solidFill>
                  <a:srgbClr val="000000">
                    <a:alpha val="99000"/>
                  </a:srgbClr>
                </a:solidFill>
                <a:latin typeface="Inter" pitchFamily="34" charset="0"/>
                <a:ea typeface="Inter" pitchFamily="34" charset="-122"/>
                <a:cs typeface="Inter" pitchFamily="34" charset="-120"/>
              </a:rPr>
              <a:t>August 2025</a:t>
            </a:r>
            <a:endParaRPr lang="en-US" sz="900" dirty="0"/>
          </a:p>
        </p:txBody>
      </p:sp>
      <p:sp>
        <p:nvSpPr>
          <p:cNvPr id="18" name="Text 16"/>
          <p:cNvSpPr/>
          <p:nvPr/>
        </p:nvSpPr>
        <p:spPr>
          <a:xfrm>
            <a:off x="7500938"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Apprenticeship</a:t>
            </a:r>
            <a:endParaRPr lang="en-US" sz="1200" dirty="0"/>
          </a:p>
        </p:txBody>
      </p:sp>
      <p:sp>
        <p:nvSpPr>
          <p:cNvPr id="19" name="Text 17"/>
          <p:cNvSpPr/>
          <p:nvPr/>
        </p:nvSpPr>
        <p:spPr>
          <a:xfrm>
            <a:off x="3657600" y="295275"/>
            <a:ext cx="1866900" cy="214313"/>
          </a:xfrm>
          <a:prstGeom prst="rect">
            <a:avLst/>
          </a:prstGeom>
          <a:noFill/>
          <a:ln/>
        </p:spPr>
        <p:txBody>
          <a:bodyPr wrap="square" rtlCol="0" anchor="ctr"/>
          <a:lstStyle/>
          <a:p>
            <a:pPr algn="ctr" indent="0" marL="0">
              <a:lnSpc>
                <a:spcPts val="1680"/>
              </a:lnSpc>
              <a:buNone/>
            </a:pPr>
            <a:r>
              <a:rPr lang="en-US" sz="1200" b="1" spc="-26" kern="0" dirty="0">
                <a:solidFill>
                  <a:srgbClr val="000000">
                    <a:alpha val="99000"/>
                  </a:srgbClr>
                </a:solidFill>
                <a:latin typeface="Inter" pitchFamily="34" charset="0"/>
                <a:ea typeface="Inter" pitchFamily="34" charset="-122"/>
                <a:cs typeface="Inter" pitchFamily="34" charset="-120"/>
              </a:rPr>
              <a:t>Video Game Design</a:t>
            </a:r>
            <a:endParaRPr lang="en-US" sz="1200" dirty="0"/>
          </a:p>
        </p:txBody>
      </p:sp>
      <p:sp>
        <p:nvSpPr>
          <p:cNvPr id="20" name="Text 18"/>
          <p:cNvSpPr/>
          <p:nvPr/>
        </p:nvSpPr>
        <p:spPr>
          <a:xfrm>
            <a:off x="3509963" y="614363"/>
            <a:ext cx="2143125" cy="1133475"/>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Working closely with high school</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and external partners, we intend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to leverage our entirely online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Video Game Design offerings by</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competing directly with for-profit art schools such as Academy of Art. </a:t>
            </a:r>
            <a:endParaRPr lang="en-US" sz="900" dirty="0"/>
          </a:p>
        </p:txBody>
      </p:sp>
      <p:sp>
        <p:nvSpPr>
          <p:cNvPr id="21" name="Text 19"/>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19</a:t>
            </a:r>
            <a:endParaRPr lang="en-US" sz="450" dirty="0"/>
          </a:p>
        </p:txBody>
      </p:sp>
      <p:sp>
        <p:nvSpPr>
          <p:cNvPr id="22" name="Text 20"/>
          <p:cNvSpPr/>
          <p:nvPr/>
        </p:nvSpPr>
        <p:spPr>
          <a:xfrm>
            <a:off x="5648325" y="576263"/>
            <a:ext cx="2024063" cy="1943100"/>
          </a:xfrm>
          <a:prstGeom prst="rect">
            <a:avLst/>
          </a:prstGeom>
          <a:noFill/>
          <a:ln/>
        </p:spPr>
        <p:txBody>
          <a:bodyPr wrap="square" rtlCol="0" anchor="ctr"/>
          <a:lstStyle/>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Since its inception in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2019, over 100 students have</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benefitted from work-based</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learning opportunities through</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Menlo Studio.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Students have gone on 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work in FT jobs in their area,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some at this very institution,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as well as being hired into </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animation studios and even</a:t>
            </a:r>
            <a:endParaRPr lang="en-US" sz="900" dirty="0"/>
          </a:p>
          <a:p>
            <a:pPr algn="l" indent="0" marL="0">
              <a:lnSpc>
                <a:spcPts val="1260"/>
              </a:lnSpc>
              <a:buNone/>
            </a:pPr>
            <a:r>
              <a:rPr lang="en-US" sz="900" spc="-20" kern="0" dirty="0">
                <a:solidFill>
                  <a:srgbClr val="000000">
                    <a:alpha val="99000"/>
                  </a:srgbClr>
                </a:solidFill>
                <a:latin typeface="Inter" pitchFamily="34" charset="0"/>
                <a:ea typeface="Inter" pitchFamily="34" charset="-122"/>
                <a:cs typeface="Inter" pitchFamily="34" charset="-120"/>
              </a:rPr>
              <a:t>starting their own studio!</a:t>
            </a:r>
            <a:endParaRPr lang="en-US" sz="9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09563" y="4667250"/>
            <a:ext cx="166688" cy="166688"/>
          </a:xfrm>
          <a:prstGeom prst="roundRect">
            <a:avLst>
              <a:gd name="adj" fmla="val 21943"/>
            </a:avLst>
          </a:prstGeom>
          <a:solidFill>
            <a:srgbClr val="FFFFFF">
              <a:alpha val="14000"/>
            </a:srgbClr>
          </a:solidFill>
          <a:ln/>
        </p:spPr>
        <p:txBody>
          <a:bodyPr wrap="square" rtlCol="0" anchor="ctr"/>
          <a:lstStyle/>
          <a:p>
            <a:pPr indent="0" marL="0">
              <a:buNone/>
            </a:pPr>
            <a:endParaRPr lang="en-US" dirty="0"/>
          </a:p>
        </p:txBody>
      </p:sp>
      <p:sp>
        <p:nvSpPr>
          <p:cNvPr id="3" name="Text 1"/>
          <p:cNvSpPr/>
          <p:nvPr/>
        </p:nvSpPr>
        <p:spPr>
          <a:xfrm>
            <a:off x="476250" y="476250"/>
            <a:ext cx="2509838" cy="552450"/>
          </a:xfrm>
          <a:prstGeom prst="rect">
            <a:avLst/>
          </a:prstGeom>
          <a:noFill/>
          <a:ln/>
        </p:spPr>
        <p:txBody>
          <a:bodyPr wrap="square" rtlCol="0" anchor="ctr"/>
          <a:lstStyle/>
          <a:p>
            <a:pPr algn="l" indent="0" marL="0">
              <a:lnSpc>
                <a:spcPts val="4356"/>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Menlo Studio</a:t>
            </a:r>
            <a:endParaRPr lang="en-US" sz="3600" dirty="0"/>
          </a:p>
        </p:txBody>
      </p:sp>
      <p:sp>
        <p:nvSpPr>
          <p:cNvPr id="4" name="Text 2"/>
          <p:cNvSpPr/>
          <p:nvPr/>
        </p:nvSpPr>
        <p:spPr>
          <a:xfrm>
            <a:off x="4171950" y="476250"/>
            <a:ext cx="3671888"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Menlo Studio has been a fantastically successful work-based learning initiative</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helping students succeed by giving them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real experience in design fields while providing opportunities for portfolio growth and helping to keep them centered on campus life, limiting the necessity of working off-campus in an often unrelated field.</a:t>
            </a:r>
            <a:endParaRPr lang="en-US" sz="1350" dirty="0"/>
          </a:p>
        </p:txBody>
      </p:sp>
      <p:sp>
        <p:nvSpPr>
          <p:cNvPr id="5" name="Text 3"/>
          <p:cNvSpPr/>
          <p:nvPr/>
        </p:nvSpPr>
        <p:spPr>
          <a:xfrm>
            <a:off x="8667750" y="4710113"/>
            <a:ext cx="490538"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7</a:t>
            </a:r>
            <a:endParaRPr lang="en-US" sz="450" dirty="0"/>
          </a:p>
        </p:txBody>
      </p:sp>
      <p:sp>
        <p:nvSpPr>
          <p:cNvPr id="6" name="Text 4"/>
          <p:cNvSpPr/>
          <p:nvPr/>
        </p:nvSpPr>
        <p:spPr>
          <a:xfrm>
            <a:off x="1357313" y="4710113"/>
            <a:ext cx="1133475"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Reviews / Mobile Strategy</a:t>
            </a:r>
            <a:endParaRPr lang="en-US" sz="450" dirty="0"/>
          </a:p>
        </p:txBody>
      </p:sp>
      <p:sp>
        <p:nvSpPr>
          <p:cNvPr id="7" name="Text 5"/>
          <p:cNvSpPr/>
          <p:nvPr/>
        </p:nvSpPr>
        <p:spPr>
          <a:xfrm>
            <a:off x="2767013" y="4710113"/>
            <a:ext cx="1185863"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Product review — Month XX</a:t>
            </a:r>
            <a:endParaRPr lang="en-US" sz="450" dirty="0"/>
          </a:p>
        </p:txBody>
      </p:sp>
      <p:sp>
        <p:nvSpPr>
          <p:cNvPr id="8" name="Text 6"/>
          <p:cNvSpPr/>
          <p:nvPr/>
        </p:nvSpPr>
        <p:spPr>
          <a:xfrm>
            <a:off x="4329113" y="4710113"/>
            <a:ext cx="914400"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Research insights</a:t>
            </a:r>
            <a:endParaRPr lang="en-US" sz="4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5924550" y="476250"/>
            <a:ext cx="2743200" cy="2576513"/>
          </a:xfrm>
          <a:prstGeom prst="rect">
            <a:avLst/>
          </a:prstGeom>
          <a:noFill/>
          <a:ln/>
        </p:spPr>
      </p:sp>
      <p:pic>
        <p:nvPicPr>
          <p:cNvPr id="3" name="Image 0" descr="preencoded.png">    </p:cNvPr>
          <p:cNvPicPr>
            <a:picLocks noChangeAspect="1"/>
          </p:cNvPicPr>
          <p:nvPr/>
        </p:nvPicPr>
        <p:blipFill>
          <a:blip r:embed="rId1"/>
          <a:stretch>
            <a:fillRect/>
          </a:stretch>
        </p:blipFill>
        <p:spPr>
          <a:xfrm>
            <a:off x="309563" y="285750"/>
            <a:ext cx="5148263" cy="3905250"/>
          </a:xfrm>
          <a:prstGeom prst="rect">
            <a:avLst/>
          </a:prstGeom>
        </p:spPr>
      </p:pic>
      <p:sp>
        <p:nvSpPr>
          <p:cNvPr id="4" name="Text 1"/>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8</a:t>
            </a:r>
            <a:endParaRPr lang="en-US" sz="450" dirty="0"/>
          </a:p>
        </p:txBody>
      </p:sp>
      <p:sp>
        <p:nvSpPr>
          <p:cNvPr id="5" name="Text 2"/>
          <p:cNvSpPr/>
          <p:nvPr/>
        </p:nvSpPr>
        <p:spPr>
          <a:xfrm>
            <a:off x="5924550" y="476250"/>
            <a:ext cx="3200400" cy="6286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Creating immersive content for education is just the tip of the iceberg!</a:t>
            </a:r>
            <a:endParaRPr lang="en-US" sz="1350" dirty="0"/>
          </a:p>
        </p:txBody>
      </p:sp>
      <p:sp>
        <p:nvSpPr>
          <p:cNvPr id="6" name="Text 3"/>
          <p:cNvSpPr/>
          <p:nvPr/>
        </p:nvSpPr>
        <p:spPr>
          <a:xfrm>
            <a:off x="5924550" y="1166813"/>
            <a:ext cx="3200400"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Besides creating VR and AR experiences, students are also creating apps that will be immediately useful to our campus and others.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Our goal is to provide our students an incubator on par with private for-profit universities.</a:t>
            </a:r>
            <a:endParaRPr lang="en-US" sz="13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919082" y="-3454173"/>
            <a:ext cx="7594874" cy="11069453"/>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919090" y="-3402682"/>
            <a:ext cx="8455879" cy="10979488"/>
          </a:xfrm>
          <a:prstGeom prst="rect">
            <a:avLst/>
          </a:prstGeom>
        </p:spPr>
      </p:pic>
      <p:sp>
        <p:nvSpPr>
          <p:cNvPr id="4" name="Text 1"/>
          <p:cNvSpPr/>
          <p:nvPr/>
        </p:nvSpPr>
        <p:spPr>
          <a:xfrm>
            <a:off x="8667750" y="4710113"/>
            <a:ext cx="509587"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11</a:t>
            </a:r>
            <a:endParaRPr lang="en-US" sz="450" dirty="0"/>
          </a:p>
        </p:txBody>
      </p:sp>
      <p:sp>
        <p:nvSpPr>
          <p:cNvPr id="5" name="Text 2"/>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DA&amp;A for the future</a:t>
            </a:r>
            <a:endParaRPr lang="en-US" sz="52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09563" y="4667250"/>
            <a:ext cx="166688" cy="166688"/>
          </a:xfrm>
          <a:prstGeom prst="roundRect">
            <a:avLst>
              <a:gd name="adj" fmla="val 21943"/>
            </a:avLst>
          </a:prstGeom>
          <a:solidFill>
            <a:srgbClr val="FFFFFF">
              <a:alpha val="14000"/>
            </a:srgbClr>
          </a:solidFill>
          <a:ln/>
        </p:spPr>
        <p:txBody>
          <a:bodyPr wrap="square" rtlCol="0" anchor="ctr"/>
          <a:lstStyle/>
          <a:p>
            <a:pPr indent="0" marL="0">
              <a:buNone/>
            </a:pPr>
            <a:endParaRPr lang="en-US" dirty="0"/>
          </a:p>
        </p:txBody>
      </p:sp>
      <p:sp>
        <p:nvSpPr>
          <p:cNvPr id="3" name="Text 1"/>
          <p:cNvSpPr/>
          <p:nvPr/>
        </p:nvSpPr>
        <p:spPr>
          <a:xfrm>
            <a:off x="476250" y="476250"/>
            <a:ext cx="4948238" cy="1657350"/>
          </a:xfrm>
          <a:prstGeom prst="rect">
            <a:avLst/>
          </a:prstGeom>
          <a:noFill/>
          <a:ln/>
        </p:spPr>
        <p:txBody>
          <a:bodyPr wrap="square" rtlCol="0" anchor="ctr"/>
          <a:lstStyle/>
          <a:p>
            <a:pPr algn="l" indent="0" marL="0">
              <a:lnSpc>
                <a:spcPts val="4356"/>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Application to offer </a:t>
            </a:r>
            <a:endParaRPr lang="en-US" sz="3600" dirty="0"/>
          </a:p>
          <a:p>
            <a:pPr algn="l" indent="0" marL="0">
              <a:lnSpc>
                <a:spcPts val="4356"/>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Bachelor of Science in </a:t>
            </a:r>
            <a:endParaRPr lang="en-US" sz="3600" dirty="0"/>
          </a:p>
          <a:p>
            <a:pPr algn="l" indent="0" marL="0">
              <a:lnSpc>
                <a:spcPts val="4356"/>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Interaction Design  IxD</a:t>
            </a:r>
            <a:endParaRPr lang="en-US" sz="3600" dirty="0"/>
          </a:p>
        </p:txBody>
      </p:sp>
      <p:sp>
        <p:nvSpPr>
          <p:cNvPr id="4" name="Text 2"/>
          <p:cNvSpPr/>
          <p:nvPr/>
        </p:nvSpPr>
        <p:spPr>
          <a:xfrm>
            <a:off x="4852988" y="452438"/>
            <a:ext cx="4271963" cy="33528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The first stage is to get approved to be able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to offer a Bachelor of Science in Interaction Design IxD based on the current IxD Bachelor’s being offered at Santa Monica College.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Then there will be some curricular adjustments to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separate classes in the program into ‘lower’ and ‘upper’ division classes. The addition of 2 new upper level GEs will be required. Other existing classes will need to be brought into alignment with the program currently being offered at SMC, as we would need to mirror their program to be able to use the streamlined path.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We would start with a cohort of 30 the following Fall semester, assuming everything else falls into place.</a:t>
            </a:r>
            <a:endParaRPr lang="en-US" sz="1350" dirty="0"/>
          </a:p>
        </p:txBody>
      </p:sp>
      <p:sp>
        <p:nvSpPr>
          <p:cNvPr id="5" name="Text 3"/>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13</a:t>
            </a:r>
            <a:endParaRPr lang="en-US" sz="450" dirty="0"/>
          </a:p>
        </p:txBody>
      </p:sp>
      <p:sp>
        <p:nvSpPr>
          <p:cNvPr id="6" name="Text 4"/>
          <p:cNvSpPr/>
          <p:nvPr/>
        </p:nvSpPr>
        <p:spPr>
          <a:xfrm>
            <a:off x="1357313" y="4710113"/>
            <a:ext cx="1133475"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Reviews / Mobile Strategy</a:t>
            </a:r>
            <a:endParaRPr lang="en-US" sz="450" dirty="0"/>
          </a:p>
        </p:txBody>
      </p:sp>
      <p:sp>
        <p:nvSpPr>
          <p:cNvPr id="7" name="Text 5"/>
          <p:cNvSpPr/>
          <p:nvPr/>
        </p:nvSpPr>
        <p:spPr>
          <a:xfrm>
            <a:off x="2767013" y="4710113"/>
            <a:ext cx="1185863"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Product review — Month XX</a:t>
            </a:r>
            <a:endParaRPr lang="en-US" sz="450" dirty="0"/>
          </a:p>
        </p:txBody>
      </p:sp>
      <p:sp>
        <p:nvSpPr>
          <p:cNvPr id="8" name="Text 6"/>
          <p:cNvSpPr/>
          <p:nvPr/>
        </p:nvSpPr>
        <p:spPr>
          <a:xfrm>
            <a:off x="4329113" y="4710113"/>
            <a:ext cx="723900"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Concept 1</a:t>
            </a:r>
            <a:endParaRPr lang="en-US" sz="4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476250" y="476250"/>
            <a:ext cx="2743200" cy="900113"/>
          </a:xfrm>
          <a:prstGeom prst="rect">
            <a:avLst/>
          </a:prstGeom>
          <a:noFill/>
          <a:ln/>
        </p:spPr>
      </p:sp>
      <p:sp>
        <p:nvSpPr>
          <p:cNvPr id="3" name="Shape 1"/>
          <p:cNvSpPr/>
          <p:nvPr/>
        </p:nvSpPr>
        <p:spPr>
          <a:xfrm>
            <a:off x="476250" y="1581150"/>
            <a:ext cx="2690813" cy="2724150"/>
          </a:xfrm>
          <a:prstGeom prst="roundRect">
            <a:avLst>
              <a:gd name="adj" fmla="val 4418"/>
            </a:avLst>
          </a:prstGeom>
          <a:solidFill>
            <a:srgbClr val="D9D9D9">
              <a:alpha val="44000"/>
            </a:srgbClr>
          </a:solidFill>
          <a:ln/>
        </p:spPr>
      </p:sp>
      <p:sp>
        <p:nvSpPr>
          <p:cNvPr id="4" name="Shape 2"/>
          <p:cNvSpPr/>
          <p:nvPr/>
        </p:nvSpPr>
        <p:spPr>
          <a:xfrm>
            <a:off x="3248025" y="1581150"/>
            <a:ext cx="2695575" cy="2724150"/>
          </a:xfrm>
          <a:prstGeom prst="roundRect">
            <a:avLst>
              <a:gd name="adj" fmla="val 4410"/>
            </a:avLst>
          </a:prstGeom>
          <a:solidFill>
            <a:srgbClr val="D9D9D9">
              <a:alpha val="44000"/>
            </a:srgbClr>
          </a:solidFill>
          <a:ln/>
        </p:spPr>
      </p:sp>
      <p:sp>
        <p:nvSpPr>
          <p:cNvPr id="5" name="Shape 3"/>
          <p:cNvSpPr/>
          <p:nvPr/>
        </p:nvSpPr>
        <p:spPr>
          <a:xfrm>
            <a:off x="5976938" y="1604963"/>
            <a:ext cx="2690813" cy="2724150"/>
          </a:xfrm>
          <a:prstGeom prst="roundRect">
            <a:avLst>
              <a:gd name="adj" fmla="val 4418"/>
            </a:avLst>
          </a:prstGeom>
          <a:solidFill>
            <a:srgbClr val="D9D9D9">
              <a:alpha val="44000"/>
            </a:srgbClr>
          </a:solidFill>
          <a:ln/>
        </p:spPr>
      </p:sp>
      <p:sp>
        <p:nvSpPr>
          <p:cNvPr id="6" name="Text 4"/>
          <p:cNvSpPr/>
          <p:nvPr/>
        </p:nvSpPr>
        <p:spPr>
          <a:xfrm>
            <a:off x="309563" y="4667250"/>
            <a:ext cx="166688" cy="166688"/>
          </a:xfrm>
          <a:prstGeom prst="roundRect">
            <a:avLst>
              <a:gd name="adj" fmla="val 21943"/>
            </a:avLst>
          </a:prstGeom>
          <a:solidFill>
            <a:srgbClr val="FFFFFF">
              <a:alpha val="14000"/>
            </a:srgbClr>
          </a:solidFill>
          <a:ln/>
        </p:spPr>
        <p:txBody>
          <a:bodyPr wrap="square" rtlCol="0" anchor="ctr"/>
          <a:lstStyle/>
          <a:p>
            <a:pPr indent="0" marL="0">
              <a:buNone/>
            </a:pPr>
            <a:endParaRPr lang="en-US" dirty="0"/>
          </a:p>
        </p:txBody>
      </p:sp>
      <p:sp>
        <p:nvSpPr>
          <p:cNvPr id="7" name="Text 5"/>
          <p:cNvSpPr/>
          <p:nvPr/>
        </p:nvSpPr>
        <p:spPr>
          <a:xfrm>
            <a:off x="604838" y="1704975"/>
            <a:ext cx="3200400" cy="4191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Refine Curriculum to be More Relevant</a:t>
            </a:r>
            <a:endParaRPr lang="en-US" sz="1350" dirty="0"/>
          </a:p>
        </p:txBody>
      </p:sp>
      <p:sp>
        <p:nvSpPr>
          <p:cNvPr id="8" name="Text 6"/>
          <p:cNvSpPr/>
          <p:nvPr/>
        </p:nvSpPr>
        <p:spPr>
          <a:xfrm>
            <a:off x="8667750" y="4710113"/>
            <a:ext cx="523875"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14</a:t>
            </a:r>
            <a:endParaRPr lang="en-US" sz="450" dirty="0"/>
          </a:p>
        </p:txBody>
      </p:sp>
      <p:sp>
        <p:nvSpPr>
          <p:cNvPr id="9" name="Text 7"/>
          <p:cNvSpPr/>
          <p:nvPr/>
        </p:nvSpPr>
        <p:spPr>
          <a:xfrm>
            <a:off x="3348038" y="1704975"/>
            <a:ext cx="3200400" cy="4191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Create Stackable Certificates Leading to Degrees</a:t>
            </a:r>
            <a:endParaRPr lang="en-US" sz="1350" dirty="0"/>
          </a:p>
        </p:txBody>
      </p:sp>
      <p:sp>
        <p:nvSpPr>
          <p:cNvPr id="10" name="Text 8"/>
          <p:cNvSpPr/>
          <p:nvPr/>
        </p:nvSpPr>
        <p:spPr>
          <a:xfrm>
            <a:off x="6110288" y="1704975"/>
            <a:ext cx="3014663" cy="6286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Apply to offer Cañada’s First Bachelor of Science in Interaction Design</a:t>
            </a:r>
            <a:endParaRPr lang="en-US" sz="1350" dirty="0"/>
          </a:p>
        </p:txBody>
      </p:sp>
      <p:sp>
        <p:nvSpPr>
          <p:cNvPr id="11" name="Text 9"/>
          <p:cNvSpPr/>
          <p:nvPr/>
        </p:nvSpPr>
        <p:spPr>
          <a:xfrm>
            <a:off x="1357313" y="4710113"/>
            <a:ext cx="1133475"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Reviews / Mobile Strategy</a:t>
            </a:r>
            <a:endParaRPr lang="en-US" sz="450" dirty="0"/>
          </a:p>
        </p:txBody>
      </p:sp>
      <p:sp>
        <p:nvSpPr>
          <p:cNvPr id="12" name="Text 10"/>
          <p:cNvSpPr/>
          <p:nvPr/>
        </p:nvSpPr>
        <p:spPr>
          <a:xfrm>
            <a:off x="2767013" y="4710113"/>
            <a:ext cx="1185863"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Product review — Month XX</a:t>
            </a:r>
            <a:endParaRPr lang="en-US" sz="450" dirty="0"/>
          </a:p>
        </p:txBody>
      </p:sp>
      <p:sp>
        <p:nvSpPr>
          <p:cNvPr id="13" name="Text 11"/>
          <p:cNvSpPr/>
          <p:nvPr/>
        </p:nvSpPr>
        <p:spPr>
          <a:xfrm>
            <a:off x="4329113" y="4710113"/>
            <a:ext cx="723900"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Concept 1</a:t>
            </a:r>
            <a:endParaRPr lang="en-US" sz="450" dirty="0"/>
          </a:p>
        </p:txBody>
      </p:sp>
      <p:sp>
        <p:nvSpPr>
          <p:cNvPr id="14" name="Text 12"/>
          <p:cNvSpPr/>
          <p:nvPr/>
        </p:nvSpPr>
        <p:spPr>
          <a:xfrm>
            <a:off x="6105525" y="2428875"/>
            <a:ext cx="2947988" cy="12573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Based on the Bachelor of Science</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in Interaction Design (IxD) currently being offered at Santa Monica College, we are hoping to leverage existing classes with minimal curricular additions.</a:t>
            </a:r>
            <a:endParaRPr lang="en-US" sz="1350" dirty="0"/>
          </a:p>
        </p:txBody>
      </p:sp>
      <p:sp>
        <p:nvSpPr>
          <p:cNvPr id="15" name="Text 13"/>
          <p:cNvSpPr/>
          <p:nvPr/>
        </p:nvSpPr>
        <p:spPr>
          <a:xfrm>
            <a:off x="3390900" y="2419350"/>
            <a:ext cx="2867025" cy="16764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Due to high unit degrees, some students may have difficulty completing the full AA.</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Stackable certificates allow students to specialize while still attaining certificates that lead to a degree.</a:t>
            </a:r>
            <a:endParaRPr lang="en-US" sz="1350" dirty="0"/>
          </a:p>
        </p:txBody>
      </p:sp>
      <p:sp>
        <p:nvSpPr>
          <p:cNvPr id="16" name="Text 14"/>
          <p:cNvSpPr/>
          <p:nvPr/>
        </p:nvSpPr>
        <p:spPr>
          <a:xfrm>
            <a:off x="685800" y="2395538"/>
            <a:ext cx="2728913" cy="167640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Many of our classes are highly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specific, but could be broadened to make them more useful and accessible to students.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Example: </a:t>
            </a:r>
            <a:pPr algn="l" indent="0" marL="0">
              <a:lnSpc>
                <a:spcPts val="1660"/>
              </a:lnSpc>
              <a:buNone/>
            </a:pPr>
            <a:r>
              <a:rPr lang="en-US" sz="1350" b="1" spc="-67" kern="0" dirty="0">
                <a:solidFill>
                  <a:srgbClr val="000000">
                    <a:alpha val="99000"/>
                  </a:srgbClr>
                </a:solidFill>
                <a:latin typeface="Inter" pitchFamily="34" charset="0"/>
                <a:ea typeface="Inter" pitchFamily="34" charset="-122"/>
                <a:cs typeface="Inter" pitchFamily="34" charset="-120"/>
              </a:rPr>
              <a:t>MART 455</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Indie Game Development and Entrepreneurship</a:t>
            </a:r>
            <a:endParaRPr lang="en-US" sz="1350" dirty="0"/>
          </a:p>
        </p:txBody>
      </p:sp>
      <p:sp>
        <p:nvSpPr>
          <p:cNvPr id="17" name="Text 15"/>
          <p:cNvSpPr/>
          <p:nvPr/>
        </p:nvSpPr>
        <p:spPr>
          <a:xfrm>
            <a:off x="476250" y="476250"/>
            <a:ext cx="3200400"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Curriculum Work</a:t>
            </a:r>
            <a:endParaRPr lang="en-US" sz="1350" dirty="0"/>
          </a:p>
        </p:txBody>
      </p:sp>
      <p:sp>
        <p:nvSpPr>
          <p:cNvPr id="18" name="Text 16"/>
          <p:cNvSpPr/>
          <p:nvPr/>
        </p:nvSpPr>
        <p:spPr>
          <a:xfrm>
            <a:off x="476250" y="747713"/>
            <a:ext cx="3200400" cy="6286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In Fall of 2025 we will be up for our 2-year curriculum review. This will provide us opportunity to update:</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3529013" y="914400"/>
            <a:ext cx="2409825" cy="481012"/>
          </a:xfrm>
          <a:prstGeom prst="rect">
            <a:avLst/>
          </a:prstGeom>
          <a:noFill/>
          <a:ln/>
        </p:spPr>
      </p:sp>
      <p:sp>
        <p:nvSpPr>
          <p:cNvPr id="3" name="Shape 1"/>
          <p:cNvSpPr/>
          <p:nvPr/>
        </p:nvSpPr>
        <p:spPr>
          <a:xfrm>
            <a:off x="6257925" y="914400"/>
            <a:ext cx="2386013" cy="481012"/>
          </a:xfrm>
          <a:prstGeom prst="rect">
            <a:avLst/>
          </a:prstGeom>
          <a:noFill/>
          <a:ln/>
        </p:spPr>
      </p:sp>
      <p:sp>
        <p:nvSpPr>
          <p:cNvPr id="4" name="Shape 2"/>
          <p:cNvSpPr/>
          <p:nvPr/>
        </p:nvSpPr>
        <p:spPr>
          <a:xfrm>
            <a:off x="371475" y="1643063"/>
            <a:ext cx="2690813" cy="2543175"/>
          </a:xfrm>
          <a:prstGeom prst="roundRect">
            <a:avLst>
              <a:gd name="adj" fmla="val 4674"/>
            </a:avLst>
          </a:prstGeom>
          <a:solidFill>
            <a:srgbClr val="D9D9D9">
              <a:alpha val="44000"/>
            </a:srgbClr>
          </a:solidFill>
          <a:ln/>
        </p:spPr>
      </p:sp>
      <p:sp>
        <p:nvSpPr>
          <p:cNvPr id="5" name="Shape 3"/>
          <p:cNvSpPr/>
          <p:nvPr/>
        </p:nvSpPr>
        <p:spPr>
          <a:xfrm>
            <a:off x="609600" y="914400"/>
            <a:ext cx="2543175" cy="481012"/>
          </a:xfrm>
          <a:prstGeom prst="rect">
            <a:avLst/>
          </a:prstGeom>
          <a:noFill/>
          <a:ln/>
        </p:spPr>
      </p:sp>
      <p:sp>
        <p:nvSpPr>
          <p:cNvPr id="6" name="Shape 4"/>
          <p:cNvSpPr/>
          <p:nvPr/>
        </p:nvSpPr>
        <p:spPr>
          <a:xfrm>
            <a:off x="3286125" y="1643063"/>
            <a:ext cx="2695575" cy="2543175"/>
          </a:xfrm>
          <a:prstGeom prst="roundRect">
            <a:avLst>
              <a:gd name="adj" fmla="val 4674"/>
            </a:avLst>
          </a:prstGeom>
          <a:solidFill>
            <a:srgbClr val="D9D9D9">
              <a:alpha val="44000"/>
            </a:srgbClr>
          </a:solidFill>
          <a:ln/>
        </p:spPr>
      </p:sp>
      <p:sp>
        <p:nvSpPr>
          <p:cNvPr id="7" name="Shape 5"/>
          <p:cNvSpPr/>
          <p:nvPr/>
        </p:nvSpPr>
        <p:spPr>
          <a:xfrm>
            <a:off x="6038850" y="1643063"/>
            <a:ext cx="2690813" cy="2543175"/>
          </a:xfrm>
          <a:prstGeom prst="roundRect">
            <a:avLst>
              <a:gd name="adj" fmla="val 4674"/>
            </a:avLst>
          </a:prstGeom>
          <a:solidFill>
            <a:srgbClr val="D9D9D9">
              <a:alpha val="44000"/>
            </a:srgbClr>
          </a:solidFill>
          <a:ln/>
        </p:spPr>
      </p:sp>
      <p:sp>
        <p:nvSpPr>
          <p:cNvPr id="8" name="Text 6"/>
          <p:cNvSpPr/>
          <p:nvPr/>
        </p:nvSpPr>
        <p:spPr>
          <a:xfrm>
            <a:off x="8672513"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5</a:t>
            </a:r>
            <a:endParaRPr lang="en-US" sz="450" dirty="0"/>
          </a:p>
        </p:txBody>
      </p:sp>
      <p:sp>
        <p:nvSpPr>
          <p:cNvPr id="9" name="Text 7"/>
          <p:cNvSpPr/>
          <p:nvPr/>
        </p:nvSpPr>
        <p:spPr>
          <a:xfrm>
            <a:off x="6267450" y="1866900"/>
            <a:ext cx="2695575" cy="1714500"/>
          </a:xfrm>
          <a:prstGeom prst="rect">
            <a:avLst/>
          </a:prstGeom>
          <a:noFill/>
          <a:ln/>
        </p:spPr>
        <p:txBody>
          <a:bodyPr wrap="square" rtlCol="0" anchor="ctr"/>
          <a:lstStyle/>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Emanuela Quaglia is about to start her final year of tenure. She has been a great mentor to her students and has brought her instructional design skills to the department along with her photography and graphic design skills. </a:t>
            </a:r>
            <a:endParaRPr lang="en-US" sz="1350" dirty="0"/>
          </a:p>
        </p:txBody>
      </p:sp>
      <p:sp>
        <p:nvSpPr>
          <p:cNvPr id="10" name="Text 8"/>
          <p:cNvSpPr/>
          <p:nvPr/>
        </p:nvSpPr>
        <p:spPr>
          <a:xfrm>
            <a:off x="3514725" y="1866900"/>
            <a:ext cx="2695575" cy="1905000"/>
          </a:xfrm>
          <a:prstGeom prst="rect">
            <a:avLst/>
          </a:prstGeom>
          <a:noFill/>
          <a:ln/>
        </p:spPr>
        <p:txBody>
          <a:bodyPr wrap="square" rtlCol="0" anchor="ctr"/>
          <a:lstStyle/>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Hyla Lacefield left the program January 1, 2020, just in time for the COVID pandemic to hit. </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After 4 1/2 years as Dean of Business, Design, &amp; Workforce, she gratefully returned to being faculty, and took over as coordinator in Fall of 2024.</a:t>
            </a:r>
            <a:endParaRPr lang="en-US" sz="1350" dirty="0"/>
          </a:p>
        </p:txBody>
      </p:sp>
      <p:sp>
        <p:nvSpPr>
          <p:cNvPr id="11" name="Text 9"/>
          <p:cNvSpPr/>
          <p:nvPr/>
        </p:nvSpPr>
        <p:spPr>
          <a:xfrm>
            <a:off x="609600" y="914400"/>
            <a:ext cx="300037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3D Design &amp; Animation</a:t>
            </a:r>
            <a:endParaRPr lang="en-US" sz="1350" dirty="0"/>
          </a:p>
        </p:txBody>
      </p:sp>
      <p:sp>
        <p:nvSpPr>
          <p:cNvPr id="12" name="Text 10"/>
          <p:cNvSpPr/>
          <p:nvPr/>
        </p:nvSpPr>
        <p:spPr>
          <a:xfrm>
            <a:off x="609600" y="1185863"/>
            <a:ext cx="300037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Paul Naas</a:t>
            </a:r>
            <a:endParaRPr lang="en-US" sz="1350" dirty="0"/>
          </a:p>
        </p:txBody>
      </p:sp>
      <p:sp>
        <p:nvSpPr>
          <p:cNvPr id="13" name="Text 11"/>
          <p:cNvSpPr/>
          <p:nvPr/>
        </p:nvSpPr>
        <p:spPr>
          <a:xfrm>
            <a:off x="600075" y="1866900"/>
            <a:ext cx="2695575" cy="2095500"/>
          </a:xfrm>
          <a:prstGeom prst="rect">
            <a:avLst/>
          </a:prstGeom>
          <a:noFill/>
          <a:ln/>
        </p:spPr>
        <p:txBody>
          <a:bodyPr wrap="square" rtlCol="0" anchor="ctr"/>
          <a:lstStyle/>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Paul Naas was the coordinator</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of the Digital Art &amp; Animation</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Program for almost a decade</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and a half. </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His leadership made this program one of the most </a:t>
            </a:r>
            <a:endParaRPr lang="en-US" sz="1350" dirty="0"/>
          </a:p>
          <a:p>
            <a:pPr algn="l" indent="0" marL="0">
              <a:lnSpc>
                <a:spcPts val="1485"/>
              </a:lnSpc>
              <a:buNone/>
            </a:pPr>
            <a:r>
              <a:rPr lang="en-US" sz="1350" spc="-67" kern="0" dirty="0">
                <a:solidFill>
                  <a:srgbClr val="000000">
                    <a:alpha val="99000"/>
                  </a:srgbClr>
                </a:solidFill>
                <a:latin typeface="Inter" pitchFamily="34" charset="0"/>
                <a:ea typeface="Inter" pitchFamily="34" charset="-122"/>
                <a:cs typeface="Inter" pitchFamily="34" charset="-120"/>
              </a:rPr>
              <a:t>prestigious in the West Coast. We regularly point out we compete with Academy of Art, not other community colleges.</a:t>
            </a:r>
            <a:endParaRPr lang="en-US" sz="1350" dirty="0"/>
          </a:p>
        </p:txBody>
      </p:sp>
      <p:sp>
        <p:nvSpPr>
          <p:cNvPr id="14" name="Text 12"/>
          <p:cNvSpPr/>
          <p:nvPr/>
        </p:nvSpPr>
        <p:spPr>
          <a:xfrm>
            <a:off x="6257925" y="914400"/>
            <a:ext cx="2843213"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Graphic Design &amp; Photography</a:t>
            </a:r>
            <a:endParaRPr lang="en-US" sz="1350" dirty="0"/>
          </a:p>
        </p:txBody>
      </p:sp>
      <p:sp>
        <p:nvSpPr>
          <p:cNvPr id="15" name="Text 13"/>
          <p:cNvSpPr/>
          <p:nvPr/>
        </p:nvSpPr>
        <p:spPr>
          <a:xfrm>
            <a:off x="6257925" y="1185863"/>
            <a:ext cx="2843213"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Emanuela Quaglia</a:t>
            </a:r>
            <a:endParaRPr lang="en-US" sz="1350" dirty="0"/>
          </a:p>
        </p:txBody>
      </p:sp>
      <p:sp>
        <p:nvSpPr>
          <p:cNvPr id="16" name="Text 14"/>
          <p:cNvSpPr/>
          <p:nvPr/>
        </p:nvSpPr>
        <p:spPr>
          <a:xfrm>
            <a:off x="3529013" y="914400"/>
            <a:ext cx="286702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Interaction Design &amp; Games</a:t>
            </a:r>
            <a:endParaRPr lang="en-US" sz="1350" dirty="0"/>
          </a:p>
        </p:txBody>
      </p:sp>
      <p:sp>
        <p:nvSpPr>
          <p:cNvPr id="17" name="Text 15"/>
          <p:cNvSpPr/>
          <p:nvPr/>
        </p:nvSpPr>
        <p:spPr>
          <a:xfrm>
            <a:off x="3529013" y="1185863"/>
            <a:ext cx="2867025"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Hyla Lacefield</a:t>
            </a:r>
            <a:endParaRPr lang="en-US" sz="13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09563" y="4667250"/>
            <a:ext cx="166688" cy="166688"/>
          </a:xfrm>
          <a:prstGeom prst="roundRect">
            <a:avLst>
              <a:gd name="adj" fmla="val 21943"/>
            </a:avLst>
          </a:prstGeom>
          <a:solidFill>
            <a:srgbClr val="FFFFFF">
              <a:alpha val="14000"/>
            </a:srgbClr>
          </a:solidFill>
          <a:ln/>
        </p:spPr>
        <p:txBody>
          <a:bodyPr wrap="square" rtlCol="0" anchor="ctr"/>
          <a:lstStyle/>
          <a:p>
            <a:pPr indent="0" marL="0">
              <a:buNone/>
            </a:pPr>
            <a:endParaRPr lang="en-US" dirty="0"/>
          </a:p>
        </p:txBody>
      </p:sp>
      <p:sp>
        <p:nvSpPr>
          <p:cNvPr id="3" name="Text 1"/>
          <p:cNvSpPr/>
          <p:nvPr/>
        </p:nvSpPr>
        <p:spPr>
          <a:xfrm>
            <a:off x="476250" y="476250"/>
            <a:ext cx="3176588" cy="552450"/>
          </a:xfrm>
          <a:prstGeom prst="rect">
            <a:avLst/>
          </a:prstGeom>
          <a:noFill/>
          <a:ln/>
        </p:spPr>
        <p:txBody>
          <a:bodyPr wrap="square" rtlCol="0" anchor="ctr"/>
          <a:lstStyle/>
          <a:p>
            <a:pPr algn="l" indent="0" marL="0">
              <a:lnSpc>
                <a:spcPts val="4356"/>
              </a:lnSpc>
              <a:buNone/>
            </a:pPr>
            <a:r>
              <a:rPr lang="en-US" sz="3600" spc="-180" kern="0" dirty="0">
                <a:solidFill>
                  <a:srgbClr val="000000">
                    <a:alpha val="99000"/>
                  </a:srgbClr>
                </a:solidFill>
                <a:latin typeface="FranklinGothic URW Cond" pitchFamily="34" charset="0"/>
                <a:ea typeface="FranklinGothic URW Cond" pitchFamily="34" charset="-122"/>
                <a:cs typeface="FranklinGothic URW Cond" pitchFamily="34" charset="-120"/>
              </a:rPr>
              <a:t>The Digital Center</a:t>
            </a:r>
            <a:endParaRPr lang="en-US" sz="3600" dirty="0"/>
          </a:p>
        </p:txBody>
      </p:sp>
      <p:sp>
        <p:nvSpPr>
          <p:cNvPr id="4" name="Text 2"/>
          <p:cNvSpPr/>
          <p:nvPr/>
        </p:nvSpPr>
        <p:spPr>
          <a:xfrm>
            <a:off x="3895725" y="476250"/>
            <a:ext cx="5229225" cy="27241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The State Chancellor is aggressively pursuing opportunities to expand the innovation and technology of California Community Colleges.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With Cañada’s Digital Art &amp; Animation program leading the way,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San Mateo County Community College District has become one of the Founding Partners of the Digital Center initiative. </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Due to our location in the Silicon Valley, our close relationship to major employers such as Google, Apple, and META, and the top-tier training we offer our students, it is natural for us to be leaders in helping advance technological innovation through the California Community College System. </a:t>
            </a:r>
            <a:endParaRPr lang="en-US" sz="1350" dirty="0"/>
          </a:p>
        </p:txBody>
      </p:sp>
      <p:sp>
        <p:nvSpPr>
          <p:cNvPr id="5" name="Text 3"/>
          <p:cNvSpPr/>
          <p:nvPr/>
        </p:nvSpPr>
        <p:spPr>
          <a:xfrm>
            <a:off x="8667750" y="4710113"/>
            <a:ext cx="495300"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9</a:t>
            </a:r>
            <a:endParaRPr lang="en-US" sz="450" dirty="0"/>
          </a:p>
        </p:txBody>
      </p:sp>
      <p:sp>
        <p:nvSpPr>
          <p:cNvPr id="6" name="Text 4"/>
          <p:cNvSpPr/>
          <p:nvPr/>
        </p:nvSpPr>
        <p:spPr>
          <a:xfrm>
            <a:off x="1357313" y="4710113"/>
            <a:ext cx="1133475"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Reviews / Mobile Strategy</a:t>
            </a:r>
            <a:endParaRPr lang="en-US" sz="450" dirty="0"/>
          </a:p>
        </p:txBody>
      </p:sp>
      <p:sp>
        <p:nvSpPr>
          <p:cNvPr id="7" name="Text 5"/>
          <p:cNvSpPr/>
          <p:nvPr/>
        </p:nvSpPr>
        <p:spPr>
          <a:xfrm>
            <a:off x="2767013" y="4710113"/>
            <a:ext cx="1185863"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Product review — Month XX</a:t>
            </a:r>
            <a:endParaRPr lang="en-US" sz="450" dirty="0"/>
          </a:p>
        </p:txBody>
      </p:sp>
      <p:sp>
        <p:nvSpPr>
          <p:cNvPr id="8" name="Text 6"/>
          <p:cNvSpPr/>
          <p:nvPr/>
        </p:nvSpPr>
        <p:spPr>
          <a:xfrm>
            <a:off x="4329113" y="4710113"/>
            <a:ext cx="809625" cy="85725"/>
          </a:xfrm>
          <a:prstGeom prst="rect">
            <a:avLst/>
          </a:prstGeom>
          <a:noFill/>
          <a:ln/>
        </p:spPr>
        <p:txBody>
          <a:bodyPr wrap="square" rtlCol="0" anchor="ctr"/>
          <a:lstStyle/>
          <a:p>
            <a:pPr algn="l"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How we’ll win</a:t>
            </a:r>
            <a:endParaRPr lang="en-US" sz="4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476250" y="476250"/>
            <a:ext cx="2743200" cy="2157413"/>
          </a:xfrm>
          <a:prstGeom prst="rect">
            <a:avLst/>
          </a:prstGeom>
          <a:noFill/>
          <a:ln/>
        </p:spPr>
      </p:sp>
      <p:sp>
        <p:nvSpPr>
          <p:cNvPr id="3" name="Shape 1"/>
          <p:cNvSpPr/>
          <p:nvPr/>
        </p:nvSpPr>
        <p:spPr>
          <a:xfrm>
            <a:off x="3838575" y="476250"/>
            <a:ext cx="2295525" cy="3581400"/>
          </a:xfrm>
          <a:prstGeom prst="roundRect">
            <a:avLst>
              <a:gd name="adj" fmla="val 5178"/>
            </a:avLst>
          </a:prstGeom>
          <a:solidFill>
            <a:srgbClr val="D9D9D9">
              <a:alpha val="44000"/>
            </a:srgbClr>
          </a:solidFill>
          <a:ln/>
        </p:spPr>
      </p:sp>
      <p:sp>
        <p:nvSpPr>
          <p:cNvPr id="4" name="Shape 2"/>
          <p:cNvSpPr/>
          <p:nvPr/>
        </p:nvSpPr>
        <p:spPr>
          <a:xfrm>
            <a:off x="6210300" y="476250"/>
            <a:ext cx="2457450" cy="1581150"/>
          </a:xfrm>
          <a:prstGeom prst="roundRect">
            <a:avLst>
              <a:gd name="adj" fmla="val 7518"/>
            </a:avLst>
          </a:prstGeom>
          <a:solidFill>
            <a:srgbClr val="D9D9D9">
              <a:alpha val="44000"/>
            </a:srgbClr>
          </a:solidFill>
          <a:ln/>
        </p:spPr>
      </p:sp>
      <p:sp>
        <p:nvSpPr>
          <p:cNvPr id="5" name="Shape 3"/>
          <p:cNvSpPr/>
          <p:nvPr/>
        </p:nvSpPr>
        <p:spPr>
          <a:xfrm>
            <a:off x="6210300" y="2124075"/>
            <a:ext cx="2457450" cy="1933575"/>
          </a:xfrm>
          <a:prstGeom prst="roundRect">
            <a:avLst>
              <a:gd name="adj" fmla="val 6148"/>
            </a:avLst>
          </a:prstGeom>
          <a:solidFill>
            <a:srgbClr val="D9D9D9">
              <a:alpha val="44000"/>
            </a:srgbClr>
          </a:solidFill>
          <a:ln/>
        </p:spPr>
      </p:sp>
      <p:sp>
        <p:nvSpPr>
          <p:cNvPr id="6" name="Text 4"/>
          <p:cNvSpPr/>
          <p:nvPr/>
        </p:nvSpPr>
        <p:spPr>
          <a:xfrm>
            <a:off x="8667750" y="4710113"/>
            <a:ext cx="519113" cy="85725"/>
          </a:xfrm>
          <a:prstGeom prst="rect">
            <a:avLst/>
          </a:prstGeom>
          <a:noFill/>
          <a:ln/>
        </p:spPr>
        <p:txBody>
          <a:bodyPr wrap="square" rtlCol="0" anchor="ctr"/>
          <a:lstStyle/>
          <a:p>
            <a:pPr algn="r" indent="0" marL="0">
              <a:lnSpc>
                <a:spcPts val="675"/>
              </a:lnSpc>
              <a:buNone/>
            </a:pPr>
            <a:r>
              <a:rPr lang="en-US" sz="450" spc="-10" kern="0" dirty="0">
                <a:solidFill>
                  <a:srgbClr val="000000">
                    <a:alpha val="99000"/>
                  </a:srgbClr>
                </a:solidFill>
                <a:latin typeface="Inter" pitchFamily="34" charset="0"/>
                <a:ea typeface="Inter" pitchFamily="34" charset="-122"/>
                <a:cs typeface="Inter" pitchFamily="34" charset="-120"/>
              </a:rPr>
              <a:t>10</a:t>
            </a:r>
            <a:endParaRPr lang="en-US" sz="450" dirty="0"/>
          </a:p>
        </p:txBody>
      </p:sp>
      <p:sp>
        <p:nvSpPr>
          <p:cNvPr id="7" name="Text 5"/>
          <p:cNvSpPr/>
          <p:nvPr/>
        </p:nvSpPr>
        <p:spPr>
          <a:xfrm>
            <a:off x="6305550" y="2238375"/>
            <a:ext cx="2724150" cy="371475"/>
          </a:xfrm>
          <a:prstGeom prst="rect">
            <a:avLst/>
          </a:prstGeom>
          <a:noFill/>
          <a:ln/>
        </p:spPr>
        <p:txBody>
          <a:bodyPr wrap="square" rtlCol="0" anchor="ctr"/>
          <a:lstStyle/>
          <a:p>
            <a:pPr algn="l" indent="0" marL="0">
              <a:lnSpc>
                <a:spcPts val="2925"/>
              </a:lnSpc>
              <a:buNone/>
            </a:pPr>
            <a:r>
              <a:rPr lang="en-US" sz="1950" spc="-43" kern="0" dirty="0">
                <a:solidFill>
                  <a:srgbClr val="000000">
                    <a:alpha val="99000"/>
                  </a:srgbClr>
                </a:solidFill>
                <a:latin typeface="Inter" pitchFamily="34" charset="0"/>
                <a:ea typeface="Inter" pitchFamily="34" charset="-122"/>
                <a:cs typeface="Inter" pitchFamily="34" charset="-120"/>
              </a:rPr>
              <a:t>Technology Training</a:t>
            </a:r>
            <a:endParaRPr lang="en-US" sz="1950" dirty="0"/>
          </a:p>
        </p:txBody>
      </p:sp>
      <p:sp>
        <p:nvSpPr>
          <p:cNvPr id="8" name="Text 6"/>
          <p:cNvSpPr/>
          <p:nvPr/>
        </p:nvSpPr>
        <p:spPr>
          <a:xfrm>
            <a:off x="6405563" y="2609850"/>
            <a:ext cx="2566988" cy="1228725"/>
          </a:xfrm>
          <a:prstGeom prst="rect">
            <a:avLst/>
          </a:prstGeom>
          <a:noFill/>
          <a:ln/>
        </p:spPr>
        <p:txBody>
          <a:bodyPr wrap="square" rtlCol="0" anchor="ctr"/>
          <a:lstStyle/>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Helping CCC Faculty and </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staff across the state have </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access to the best in </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classroom technology </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training and innovation.</a:t>
            </a:r>
            <a:endParaRPr lang="en-US" sz="1350" dirty="0"/>
          </a:p>
        </p:txBody>
      </p:sp>
      <p:sp>
        <p:nvSpPr>
          <p:cNvPr id="9" name="Text 7"/>
          <p:cNvSpPr/>
          <p:nvPr/>
        </p:nvSpPr>
        <p:spPr>
          <a:xfrm>
            <a:off x="6367463" y="585788"/>
            <a:ext cx="1495425" cy="371475"/>
          </a:xfrm>
          <a:prstGeom prst="rect">
            <a:avLst/>
          </a:prstGeom>
          <a:noFill/>
          <a:ln/>
        </p:spPr>
        <p:txBody>
          <a:bodyPr wrap="square" rtlCol="0" anchor="ctr"/>
          <a:lstStyle/>
          <a:p>
            <a:pPr algn="l" indent="0" marL="0">
              <a:lnSpc>
                <a:spcPts val="2925"/>
              </a:lnSpc>
              <a:buNone/>
            </a:pPr>
            <a:r>
              <a:rPr lang="en-US" sz="1950" spc="-43" kern="0" dirty="0">
                <a:solidFill>
                  <a:srgbClr val="000000">
                    <a:alpha val="99000"/>
                  </a:srgbClr>
                </a:solidFill>
                <a:latin typeface="Inter" pitchFamily="34" charset="0"/>
                <a:ea typeface="Inter" pitchFamily="34" charset="-122"/>
                <a:cs typeface="Inter" pitchFamily="34" charset="-120"/>
              </a:rPr>
              <a:t>OER/ZTC</a:t>
            </a:r>
            <a:endParaRPr lang="en-US" sz="1950" dirty="0"/>
          </a:p>
        </p:txBody>
      </p:sp>
      <p:sp>
        <p:nvSpPr>
          <p:cNvPr id="10" name="Text 8"/>
          <p:cNvSpPr/>
          <p:nvPr/>
        </p:nvSpPr>
        <p:spPr>
          <a:xfrm>
            <a:off x="6367463" y="957263"/>
            <a:ext cx="2533650" cy="819150"/>
          </a:xfrm>
          <a:prstGeom prst="rect">
            <a:avLst/>
          </a:prstGeom>
          <a:noFill/>
          <a:ln/>
        </p:spPr>
        <p:txBody>
          <a:bodyPr wrap="square" rtlCol="0" anchor="ctr"/>
          <a:lstStyle/>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Collaborating across the </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state with faculty to create</a:t>
            </a:r>
            <a:endParaRPr lang="en-US" sz="1350" dirty="0"/>
          </a:p>
          <a:p>
            <a:pPr algn="l" indent="0" marL="0">
              <a:lnSpc>
                <a:spcPts val="1620"/>
              </a:lnSpc>
              <a:buNone/>
            </a:pPr>
            <a:r>
              <a:rPr lang="en-US" sz="1350" spc="-30" kern="0" dirty="0">
                <a:solidFill>
                  <a:srgbClr val="000000">
                    <a:alpha val="99000"/>
                  </a:srgbClr>
                </a:solidFill>
                <a:latin typeface="Inter" pitchFamily="34" charset="0"/>
                <a:ea typeface="Inter" pitchFamily="34" charset="-122"/>
                <a:cs typeface="Inter" pitchFamily="34" charset="-120"/>
              </a:rPr>
              <a:t>OER/ZTC materials in needed areas.</a:t>
            </a:r>
            <a:endParaRPr lang="en-US" sz="1350" dirty="0"/>
          </a:p>
        </p:txBody>
      </p:sp>
      <p:sp>
        <p:nvSpPr>
          <p:cNvPr id="11" name="Text 9"/>
          <p:cNvSpPr/>
          <p:nvPr/>
        </p:nvSpPr>
        <p:spPr>
          <a:xfrm>
            <a:off x="4062412" y="600075"/>
            <a:ext cx="1938338" cy="371475"/>
          </a:xfrm>
          <a:prstGeom prst="rect">
            <a:avLst/>
          </a:prstGeom>
          <a:noFill/>
          <a:ln/>
        </p:spPr>
        <p:txBody>
          <a:bodyPr wrap="square" rtlCol="0" anchor="ctr"/>
          <a:lstStyle/>
          <a:p>
            <a:pPr algn="l" indent="0" marL="0">
              <a:lnSpc>
                <a:spcPts val="2925"/>
              </a:lnSpc>
              <a:buNone/>
            </a:pPr>
            <a:r>
              <a:rPr lang="en-US" sz="1950" spc="-43" kern="0" dirty="0">
                <a:solidFill>
                  <a:srgbClr val="000000">
                    <a:alpha val="99000"/>
                  </a:srgbClr>
                </a:solidFill>
                <a:latin typeface="Inter" pitchFamily="34" charset="0"/>
                <a:ea typeface="Inter" pitchFamily="34" charset="-122"/>
                <a:cs typeface="Inter" pitchFamily="34" charset="-120"/>
              </a:rPr>
              <a:t>Menlo Studio</a:t>
            </a:r>
            <a:endParaRPr lang="en-US" sz="1950" dirty="0"/>
          </a:p>
        </p:txBody>
      </p:sp>
      <p:sp>
        <p:nvSpPr>
          <p:cNvPr id="12" name="Text 10"/>
          <p:cNvSpPr/>
          <p:nvPr/>
        </p:nvSpPr>
        <p:spPr>
          <a:xfrm>
            <a:off x="4062412" y="1252538"/>
            <a:ext cx="2305050" cy="1971675"/>
          </a:xfrm>
          <a:prstGeom prst="rect">
            <a:avLst/>
          </a:prstGeom>
          <a:noFill/>
          <a:ln/>
        </p:spPr>
        <p:txBody>
          <a:bodyPr wrap="square" rtlCol="0" anchor="ctr"/>
          <a:lstStyle/>
          <a:p>
            <a:pPr algn="l" indent="0" marL="0">
              <a:lnSpc>
                <a:spcPts val="1717"/>
              </a:lnSpc>
              <a:buNone/>
            </a:pPr>
            <a:r>
              <a:rPr lang="en-US" sz="1431" spc="-31" kern="0" dirty="0">
                <a:solidFill>
                  <a:srgbClr val="000000">
                    <a:alpha val="99000"/>
                  </a:srgbClr>
                </a:solidFill>
                <a:latin typeface="Inter" pitchFamily="34" charset="0"/>
                <a:ea typeface="Inter" pitchFamily="34" charset="-122"/>
                <a:cs typeface="Inter" pitchFamily="34" charset="-120"/>
              </a:rPr>
              <a:t>paid work-based</a:t>
            </a:r>
            <a:endParaRPr lang="en-US" sz="1431" dirty="0"/>
          </a:p>
          <a:p>
            <a:pPr algn="l" indent="0" marL="0">
              <a:lnSpc>
                <a:spcPts val="1717"/>
              </a:lnSpc>
              <a:buNone/>
            </a:pPr>
            <a:r>
              <a:rPr lang="en-US" sz="1431" spc="-31" kern="0" dirty="0">
                <a:solidFill>
                  <a:srgbClr val="000000">
                    <a:alpha val="99000"/>
                  </a:srgbClr>
                </a:solidFill>
                <a:latin typeface="Inter" pitchFamily="34" charset="0"/>
                <a:ea typeface="Inter" pitchFamily="34" charset="-122"/>
                <a:cs typeface="Inter" pitchFamily="34" charset="-120"/>
              </a:rPr>
              <a:t>learning opportunities </a:t>
            </a:r>
            <a:endParaRPr lang="en-US" sz="1431" dirty="0"/>
          </a:p>
          <a:p>
            <a:pPr algn="l" indent="0" marL="0">
              <a:lnSpc>
                <a:spcPts val="1717"/>
              </a:lnSpc>
              <a:buNone/>
            </a:pPr>
            <a:r>
              <a:rPr lang="en-US" sz="1431" spc="-31" kern="0" dirty="0">
                <a:solidFill>
                  <a:srgbClr val="000000">
                    <a:alpha val="99000"/>
                  </a:srgbClr>
                </a:solidFill>
                <a:latin typeface="Inter" pitchFamily="34" charset="0"/>
                <a:ea typeface="Inter" pitchFamily="34" charset="-122"/>
                <a:cs typeface="Inter" pitchFamily="34" charset="-120"/>
              </a:rPr>
              <a:t>for students to create </a:t>
            </a:r>
            <a:endParaRPr lang="en-US" sz="1431" dirty="0"/>
          </a:p>
          <a:p>
            <a:pPr algn="l" indent="0" marL="0">
              <a:lnSpc>
                <a:spcPts val="1717"/>
              </a:lnSpc>
              <a:buNone/>
            </a:pPr>
            <a:r>
              <a:rPr lang="en-US" sz="1431" spc="-31" kern="0" dirty="0">
                <a:solidFill>
                  <a:srgbClr val="000000">
                    <a:alpha val="99000"/>
                  </a:srgbClr>
                </a:solidFill>
                <a:latin typeface="Inter" pitchFamily="34" charset="0"/>
                <a:ea typeface="Inter" pitchFamily="34" charset="-122"/>
                <a:cs typeface="Inter" pitchFamily="34" charset="-120"/>
              </a:rPr>
              <a:t>immersive educational</a:t>
            </a:r>
            <a:endParaRPr lang="en-US" sz="1431" dirty="0"/>
          </a:p>
          <a:p>
            <a:pPr algn="l" indent="0" marL="0">
              <a:lnSpc>
                <a:spcPts val="1717"/>
              </a:lnSpc>
              <a:buNone/>
            </a:pPr>
            <a:r>
              <a:rPr lang="en-US" sz="1431" spc="-31" kern="0" dirty="0">
                <a:solidFill>
                  <a:srgbClr val="000000">
                    <a:alpha val="99000"/>
                  </a:srgbClr>
                </a:solidFill>
                <a:latin typeface="Inter" pitchFamily="34" charset="0"/>
                <a:ea typeface="Inter" pitchFamily="34" charset="-122"/>
                <a:cs typeface="Inter" pitchFamily="34" charset="-120"/>
              </a:rPr>
              <a:t>experiences that will be made available to California Community Colleges for free via LibreNet platforms.</a:t>
            </a:r>
            <a:endParaRPr lang="en-US" sz="1431" dirty="0"/>
          </a:p>
        </p:txBody>
      </p:sp>
      <p:sp>
        <p:nvSpPr>
          <p:cNvPr id="13" name="Text 11"/>
          <p:cNvSpPr/>
          <p:nvPr/>
        </p:nvSpPr>
        <p:spPr>
          <a:xfrm>
            <a:off x="476250" y="476250"/>
            <a:ext cx="3200400" cy="2095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Elements of the Digital Center </a:t>
            </a:r>
            <a:endParaRPr lang="en-US" sz="1350" dirty="0"/>
          </a:p>
        </p:txBody>
      </p:sp>
      <p:sp>
        <p:nvSpPr>
          <p:cNvPr id="14" name="Text 12"/>
          <p:cNvSpPr/>
          <p:nvPr/>
        </p:nvSpPr>
        <p:spPr>
          <a:xfrm>
            <a:off x="476250" y="747713"/>
            <a:ext cx="3200400" cy="1885950"/>
          </a:xfrm>
          <a:prstGeom prst="rect">
            <a:avLst/>
          </a:prstGeom>
          <a:noFill/>
          <a:ln/>
        </p:spPr>
        <p:txBody>
          <a:bodyPr wrap="square" rtlCol="0" anchor="ctr"/>
          <a:lstStyle/>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As we work closely with our colleagues across the district, we are helping to realize the vision of what the Digital Center can mean for our region and the state.</a:t>
            </a:r>
            <a:endParaRPr lang="en-US" sz="1350" dirty="0"/>
          </a:p>
          <a:p>
            <a:pPr algn="l" indent="0" marL="0">
              <a:lnSpc>
                <a:spcPts val="1660"/>
              </a:lnSpc>
              <a:buNone/>
            </a:pPr>
            <a:r>
              <a:rPr lang="en-US" sz="1350" spc="-67" kern="0" dirty="0">
                <a:solidFill>
                  <a:srgbClr val="000000">
                    <a:alpha val="99000"/>
                  </a:srgbClr>
                </a:solidFill>
                <a:latin typeface="Inter" pitchFamily="34" charset="0"/>
                <a:ea typeface="Inter" pitchFamily="34" charset="-122"/>
                <a:cs typeface="Inter" pitchFamily="34" charset="-120"/>
              </a:rPr>
              <a:t>The SMCCCD Digital Center hopes to offer three distinct but interrelated areas.</a:t>
            </a:r>
            <a:endParaRPr lang="en-US" sz="135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1977539" y="-3509904"/>
            <a:ext cx="7658671" cy="11162436"/>
          </a:xfrm>
          <a:prstGeom prst="rect">
            <a:avLst/>
          </a:prstGeom>
          <a:solidFill>
            <a:srgbClr val="000000"/>
          </a:solidFill>
          <a:ln/>
        </p:spPr>
      </p:sp>
      <p:pic>
        <p:nvPicPr>
          <p:cNvPr id="3" name="Image 0" descr="preencoded.png">    </p:cNvPr>
          <p:cNvPicPr>
            <a:picLocks noChangeAspect="1"/>
          </p:cNvPicPr>
          <p:nvPr/>
        </p:nvPicPr>
        <p:blipFill>
          <a:blip r:embed="rId1"/>
          <a:stretch>
            <a:fillRect/>
          </a:stretch>
        </p:blipFill>
        <p:spPr>
          <a:xfrm>
            <a:off x="-1977539" y="-3457981"/>
            <a:ext cx="8526909" cy="11071716"/>
          </a:xfrm>
          <a:prstGeom prst="rect">
            <a:avLst/>
          </a:prstGeom>
        </p:spPr>
      </p:pic>
      <p:sp>
        <p:nvSpPr>
          <p:cNvPr id="4" name="Text 1"/>
          <p:cNvSpPr/>
          <p:nvPr/>
        </p:nvSpPr>
        <p:spPr>
          <a:xfrm>
            <a:off x="8667750" y="4710113"/>
            <a:ext cx="528638" cy="85725"/>
          </a:xfrm>
          <a:prstGeom prst="rect">
            <a:avLst/>
          </a:prstGeom>
          <a:noFill/>
          <a:ln/>
        </p:spPr>
        <p:txBody>
          <a:bodyPr wrap="square" rtlCol="0" anchor="ctr"/>
          <a:lstStyle/>
          <a:p>
            <a:pPr algn="r" indent="0" marL="0">
              <a:lnSpc>
                <a:spcPts val="675"/>
              </a:lnSpc>
              <a:buNone/>
            </a:pPr>
            <a:r>
              <a:rPr lang="en-US" sz="450" spc="-10" kern="0" dirty="0">
                <a:solidFill>
                  <a:srgbClr val="FFFFFF">
                    <a:alpha val="99000"/>
                  </a:srgbClr>
                </a:solidFill>
                <a:latin typeface="Inter" pitchFamily="34" charset="0"/>
                <a:ea typeface="Inter" pitchFamily="34" charset="-122"/>
                <a:cs typeface="Inter" pitchFamily="34" charset="-120"/>
              </a:rPr>
              <a:t>20</a:t>
            </a:r>
            <a:endParaRPr lang="en-US" sz="450" dirty="0"/>
          </a:p>
        </p:txBody>
      </p:sp>
      <p:sp>
        <p:nvSpPr>
          <p:cNvPr id="5" name="Text 2"/>
          <p:cNvSpPr/>
          <p:nvPr/>
        </p:nvSpPr>
        <p:spPr>
          <a:xfrm>
            <a:off x="476250" y="476250"/>
            <a:ext cx="5348288" cy="638175"/>
          </a:xfrm>
          <a:prstGeom prst="rect">
            <a:avLst/>
          </a:prstGeom>
          <a:noFill/>
          <a:ln/>
        </p:spPr>
        <p:txBody>
          <a:bodyPr wrap="square" rtlCol="0" anchor="ctr"/>
          <a:lstStyle/>
          <a:p>
            <a:pPr algn="l" indent="0" marL="0">
              <a:lnSpc>
                <a:spcPts val="5040"/>
              </a:lnSpc>
              <a:buNone/>
            </a:pPr>
            <a:r>
              <a:rPr lang="en-US" sz="5250" spc="-262" kern="0" dirty="0">
                <a:solidFill>
                  <a:srgbClr val="FFFFFF">
                    <a:alpha val="99000"/>
                  </a:srgbClr>
                </a:solidFill>
                <a:latin typeface="FranklinGothic URW Cond" pitchFamily="34" charset="0"/>
                <a:ea typeface="FranklinGothic URW Cond" pitchFamily="34" charset="-122"/>
                <a:cs typeface="FranklinGothic URW Cond" pitchFamily="34" charset="-120"/>
              </a:rPr>
              <a:t>Q&amp;A</a:t>
            </a:r>
            <a:endParaRPr lang="en-US" sz="5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72872" y="604838"/>
            <a:ext cx="5407777" cy="3924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8109" y="609600"/>
            <a:ext cx="5407777" cy="3924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62</Slides>
  <Notes>62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2025-04-16T19:30:41Z</dcterms:created>
  <dcterms:modified xsi:type="dcterms:W3CDTF">2025-04-16T19:30:41Z</dcterms:modified>
</cp:coreProperties>
</file>