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5" r:id="rId3"/>
    <p:sldId id="324" r:id="rId4"/>
    <p:sldId id="317" r:id="rId5"/>
    <p:sldId id="322" r:id="rId6"/>
    <p:sldId id="325" r:id="rId7"/>
    <p:sldId id="326" r:id="rId8"/>
    <p:sldId id="323" r:id="rId9"/>
    <p:sldId id="321" r:id="rId10"/>
    <p:sldId id="31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33"/>
    <a:srgbClr val="FFFF99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51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7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1BD4-6A17-6336-2712-A531DE71A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80560-A94F-E6CC-8AD2-7C95C3610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DF717-BA6A-9188-65EA-C19647F4C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B31B6-6A19-70BF-4484-35E961703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7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7DCC7-448C-86A4-8FA3-A1DEC86A9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CC762-E552-8633-019F-300D5AD11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B383A-7F57-E2E8-E1F9-876341857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EEACE-E999-F19E-270E-F3432969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6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04BD7-AD2A-B13C-224F-CC7BBEC1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71F73-52FE-C266-E151-A6834828A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76FCD-38CE-6959-9170-4EFCC98E7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BC7A0-BBF4-A257-3AC5-C94E58DC5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0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ABB98-CB79-E4F2-EEEA-9A13D69B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3B475-1117-179E-3DE9-A5853A32D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08DED-B4A9-FA36-CCA8-B12537CF0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9C17F-0044-ED4A-1643-C638D1CDE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0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352" y="4602347"/>
            <a:ext cx="1125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205C40"/>
                </a:solidFill>
                <a:effectLst/>
                <a:latin typeface="Open Sans" panose="020B0606030504020204" pitchFamily="34" charset="0"/>
              </a:rPr>
              <a:t>Fashion Design &amp; Merchandising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7F1B6-B5E8-443C-B43C-D19FEB5E0FCE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0" y="773721"/>
            <a:ext cx="5763702" cy="2588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26B12-0F61-4F71-BA2F-2AC9680C93C9}"/>
              </a:ext>
            </a:extLst>
          </p:cNvPr>
          <p:cNvSpPr txBox="1"/>
          <p:nvPr/>
        </p:nvSpPr>
        <p:spPr>
          <a:xfrm>
            <a:off x="796352" y="5574641"/>
            <a:ext cx="11252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3/21/2025 Program Review by Jaleh Naasz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32A39-691F-4E1E-872A-4E05A021166B}"/>
              </a:ext>
            </a:extLst>
          </p:cNvPr>
          <p:cNvSpPr txBox="1"/>
          <p:nvPr/>
        </p:nvSpPr>
        <p:spPr>
          <a:xfrm>
            <a:off x="796352" y="3730819"/>
            <a:ext cx="112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REDWOOD CITY, CA</a:t>
            </a: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05CFA-33F6-4105-832D-BD194703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90842" y="-9314"/>
            <a:ext cx="11494370" cy="6867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30" y="3081030"/>
            <a:ext cx="6863098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5A238-41AC-4D52-9525-60BF6209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95" y="844791"/>
            <a:ext cx="6271093" cy="28165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FFF93D-794D-4A49-A9D1-D73DF048E7D1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CF2C-0D9F-4828-BE91-7048437CBF1C}"/>
              </a:ext>
            </a:extLst>
          </p:cNvPr>
          <p:cNvSpPr txBox="1"/>
          <p:nvPr/>
        </p:nvSpPr>
        <p:spPr>
          <a:xfrm>
            <a:off x="690842" y="4602347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127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C21EBD-EACF-9741-DFA6-A9C453F8E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71" y="3529040"/>
            <a:ext cx="4667211" cy="3118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52" y="1095553"/>
            <a:ext cx="6669215" cy="4778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latin typeface="Franklin Gothic Medium" panose="020B0603020102020204" pitchFamily="34" charset="0"/>
              </a:rPr>
              <a:t>Fashion Design &amp; Merchandising</a:t>
            </a:r>
          </a:p>
          <a:p>
            <a:r>
              <a:rPr lang="en-US" sz="1200" dirty="0">
                <a:latin typeface="Franklin Gothic Medium" panose="020B0603020102020204" pitchFamily="34" charset="0"/>
              </a:rPr>
              <a:t>Provide career technical training related to current trends and technologies in the fashion industry.</a:t>
            </a:r>
          </a:p>
          <a:p>
            <a:r>
              <a:rPr lang="en-US" sz="1200" dirty="0">
                <a:latin typeface="Franklin Gothic Medium" panose="020B0603020102020204" pitchFamily="34" charset="0"/>
              </a:rPr>
              <a:t>Instruct basic fashion related skills for those interested in the field.</a:t>
            </a:r>
          </a:p>
          <a:p>
            <a:r>
              <a:rPr lang="en-US" sz="1200" dirty="0">
                <a:latin typeface="Franklin Gothic Medium" panose="020B0603020102020204" pitchFamily="34" charset="0"/>
              </a:rPr>
              <a:t>Support perspective transfer students for the California State University system or other four-year public or private institutions by providing lower division and elective coursework.</a:t>
            </a:r>
          </a:p>
          <a:p>
            <a:r>
              <a:rPr lang="en-US" sz="1200" dirty="0">
                <a:latin typeface="Franklin Gothic Medium" panose="020B0603020102020204" pitchFamily="34" charset="0"/>
              </a:rPr>
              <a:t>Encourage and foster lifelong learners by offering a wide range of courses. </a:t>
            </a:r>
          </a:p>
          <a:p>
            <a:r>
              <a:rPr lang="en-US" sz="1200" dirty="0">
                <a:latin typeface="Franklin Gothic Medium" panose="020B0603020102020204" pitchFamily="34" charset="0"/>
              </a:rPr>
              <a:t>Recruit and serve a diverse student population.</a:t>
            </a:r>
          </a:p>
          <a:p>
            <a:pPr marL="0" marR="0">
              <a:lnSpc>
                <a:spcPct val="115000"/>
              </a:lnSpc>
              <a:spcBef>
                <a:spcPts val="1725"/>
              </a:spcBef>
              <a:spcAft>
                <a:spcPts val="750"/>
              </a:spcAft>
              <a:buNone/>
            </a:pPr>
            <a:r>
              <a:rPr lang="en-US" sz="1200" b="1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 Goals</a:t>
            </a:r>
            <a:endParaRPr lang="en-US" sz="1200" b="1" kern="1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Access, Success and Completion: </a:t>
            </a:r>
            <a:b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Fashion lab, instructional aides, varied modalities, upgrading machines</a:t>
            </a:r>
            <a:endParaRPr lang="en-US" sz="1100" kern="100" dirty="0">
              <a:solidFill>
                <a:srgbClr val="333333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Equity-Minded and Antiracist College Culture: </a:t>
            </a:r>
            <a:b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 for growth</a:t>
            </a:r>
            <a:endParaRPr lang="en-US" sz="1100" kern="100" dirty="0">
              <a:solidFill>
                <a:srgbClr val="333333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Connections: </a:t>
            </a:r>
            <a:b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DE, Social media presence, Updated </a:t>
            </a:r>
            <a:r>
              <a:rPr lang="en-US" sz="1100" kern="0" dirty="0" err="1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avd</a:t>
            </a: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Board, upcoming fashion event</a:t>
            </a:r>
            <a:endParaRPr lang="en-US" sz="1100" kern="100" dirty="0">
              <a:solidFill>
                <a:srgbClr val="333333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100" kern="0" dirty="0">
                <a:solidFill>
                  <a:srgbClr val="333333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Infrastructure and Innovation :  Improvement necessary</a:t>
            </a:r>
            <a:endParaRPr lang="en-US" sz="1100" kern="100" dirty="0">
              <a:solidFill>
                <a:srgbClr val="333333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op Fashion Careers: Design, Marketing, Styling | Prelum">
            <a:extLst>
              <a:ext uri="{FF2B5EF4-FFF2-40B4-BE49-F238E27FC236}">
                <a16:creationId xmlns:a16="http://schemas.microsoft.com/office/drawing/2014/main" id="{DC89A431-A498-80B0-5D7D-72809CDF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71" y="919390"/>
            <a:ext cx="4639377" cy="26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071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1BA85-C38D-8F93-7C3B-084DC06A6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C4B4B4-0EBE-C51B-A0B7-4DF54756D5D6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BC018-919F-D6FE-49A8-41EBADFA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Faculty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DF797BE-1D84-2C94-9812-47FF0EB86B88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45C11-42B3-253F-C9EE-C602A4019A1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2917CD-B639-8511-34BC-29B71D56C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0172CD-680F-DE9B-01AE-93A4E8798D1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09CBB-93DF-497A-128C-A71B591EA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1" y="1106799"/>
            <a:ext cx="4137771" cy="1784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7AFA3-43E3-DFD6-00AD-11AB75F0F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2" y="2891153"/>
            <a:ext cx="4052141" cy="3153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956C3A-DFE1-4FCD-EC57-E1526D791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22" y="1225858"/>
            <a:ext cx="4601742" cy="48190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4C72E8-A524-99EC-F97D-21A33361D2AF}"/>
              </a:ext>
            </a:extLst>
          </p:cNvPr>
          <p:cNvSpPr txBox="1"/>
          <p:nvPr/>
        </p:nvSpPr>
        <p:spPr>
          <a:xfrm>
            <a:off x="9191993" y="1161272"/>
            <a:ext cx="2565644" cy="488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Updates:</a:t>
            </a:r>
          </a:p>
          <a:p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Retirement: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Ronda Chaney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Kathleen McCarney</a:t>
            </a:r>
          </a:p>
          <a:p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Additions</a:t>
            </a:r>
            <a:r>
              <a:rPr lang="en-US" sz="18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ranklin Gothic Medium Cond" panose="020B0606030402020204" pitchFamily="34" charset="0"/>
              </a:rPr>
              <a:t>Jaleh Naasz, FT Tenure Faculty &amp; Program Co.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Jane </a:t>
            </a:r>
            <a:r>
              <a:rPr lang="en-US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Garrino</a:t>
            </a:r>
            <a:r>
              <a:rPr lang="en-US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, Instructor</a:t>
            </a:r>
          </a:p>
          <a:p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Instructional Aide II:</a:t>
            </a:r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Jane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Garrino</a:t>
            </a:r>
            <a:endParaRPr lang="en-US" sz="1800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Holly Matsuo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018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Industry Updates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F2048-474A-46B7-97E3-DA64F038DA3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3B77E-2DDF-4A40-9775-CAFCBACDE93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A2D09C-D64D-4A2F-A795-A1F081D80F1F}"/>
              </a:ext>
            </a:extLst>
          </p:cNvPr>
          <p:cNvSpPr txBox="1">
            <a:spLocks/>
          </p:cNvSpPr>
          <p:nvPr/>
        </p:nvSpPr>
        <p:spPr>
          <a:xfrm>
            <a:off x="5060170" y="1201770"/>
            <a:ext cx="4477493" cy="4778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Sustainability Focus</a:t>
            </a:r>
          </a:p>
          <a:p>
            <a:pPr marL="0" lvl="0" indent="0">
              <a:buNone/>
            </a:pPr>
            <a:r>
              <a:rPr lang="en-US" sz="1500" dirty="0">
                <a:solidFill>
                  <a:prstClr val="black"/>
                </a:solidFill>
                <a:latin typeface="Franklin Gothic Book" panose="020B0503020102020204" pitchFamily="34" charset="0"/>
              </a:rPr>
              <a:t>Legislation</a:t>
            </a:r>
          </a:p>
          <a:p>
            <a:r>
              <a:rPr lang="en-US" sz="15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Responsible Textile Recovery Act of 2024 (SB 707)</a:t>
            </a:r>
          </a:p>
          <a:p>
            <a:r>
              <a:rPr lang="en-US" sz="15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Fashion Environmental Accountability Act (AB 405)</a:t>
            </a:r>
            <a:endParaRPr lang="en-US" sz="1500" dirty="0">
              <a:solidFill>
                <a:prstClr val="black"/>
              </a:solidFill>
              <a:latin typeface="Franklin Gothic Medium Cond" panose="020B0606030402020204" pitchFamily="34" charset="0"/>
            </a:endParaRPr>
          </a:p>
          <a:p>
            <a:pPr marL="0" lvl="0" indent="0">
              <a:buNone/>
            </a:pPr>
            <a:r>
              <a:rPr lang="en-US" sz="1500" dirty="0">
                <a:solidFill>
                  <a:prstClr val="black"/>
                </a:solidFill>
                <a:latin typeface="Franklin Gothic Book" panose="020B0503020102020204" pitchFamily="34" charset="0"/>
              </a:rPr>
              <a:t>Higher Ed. Programs</a:t>
            </a:r>
          </a:p>
          <a:p>
            <a:pPr marL="0" lvl="0" indent="0">
              <a:buNone/>
            </a:pPr>
            <a:r>
              <a:rPr lang="en-US" sz="1500" dirty="0">
                <a:solidFill>
                  <a:prstClr val="black"/>
                </a:solidFill>
                <a:latin typeface="Franklin Gothic Book" panose="020B0503020102020204" pitchFamily="34" charset="0"/>
              </a:rPr>
              <a:t>Private Industry focus</a:t>
            </a: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Integration of AI &amp; Tech.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Style3D MAGIC Tradeshow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5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Adobe Creative Suites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Early Access to field</a:t>
            </a:r>
            <a:endParaRPr lang="en-US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 FASH 110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D4C28A-ABD4-1BDF-62EE-EA9909703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2" y="1201769"/>
            <a:ext cx="4570642" cy="4578247"/>
          </a:xfrm>
          <a:prstGeom prst="rect">
            <a:avLst/>
          </a:prstGeom>
        </p:spPr>
      </p:pic>
      <p:pic>
        <p:nvPicPr>
          <p:cNvPr id="1026" name="Picture 2" descr="Fashion Flats Vector Art, Icons, and Graphics for Free Download">
            <a:extLst>
              <a:ext uri="{FF2B5EF4-FFF2-40B4-BE49-F238E27FC236}">
                <a16:creationId xmlns:a16="http://schemas.microsoft.com/office/drawing/2014/main" id="{5EB46F3F-DBB2-9D64-9BD6-FE452C3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76" y="1561867"/>
            <a:ext cx="3285406" cy="21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stmoor / Homepage">
            <a:extLst>
              <a:ext uri="{FF2B5EF4-FFF2-40B4-BE49-F238E27FC236}">
                <a16:creationId xmlns:a16="http://schemas.microsoft.com/office/drawing/2014/main" id="{CF6A8358-C8E2-0847-CAAE-175F7958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06" y="3898218"/>
            <a:ext cx="2082466" cy="20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494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35EE3-8802-CDBE-02AE-83CDC3E3E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4ED086-0621-C2E6-61D4-DD195811EB31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8BA31-EA99-3CBB-E6CE-13DFE764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Certificates &amp; Degrees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73A02-5A85-64D1-6CF0-B86E4B2263D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F28BE-E1A9-2B54-6AF5-0D79A0CDA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35693B7-D73E-748B-6335-84AE7D7D7D90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0528E-DDAB-4560-5C7F-E1A304FAE8CD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DA095D-4254-1A3E-342A-CC42DDFFCF83}"/>
              </a:ext>
            </a:extLst>
          </p:cNvPr>
          <p:cNvSpPr txBox="1">
            <a:spLocks/>
          </p:cNvSpPr>
          <p:nvPr/>
        </p:nvSpPr>
        <p:spPr>
          <a:xfrm>
            <a:off x="366852" y="1201770"/>
            <a:ext cx="4048282" cy="477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Updates &amp; CTE Needs: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Custom Clientele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Capsule Collection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Alterations &amp; DIY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Merchandising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Experience Based retail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Technical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CAD Integration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Industry Collaboration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Adv. Board Revamp</a:t>
            </a:r>
          </a:p>
          <a:p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Costuming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Cosplay &amp; VR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A0472-EF32-67D4-1EF1-3B5FC1764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4" y="1802302"/>
            <a:ext cx="7772400" cy="41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50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64306-746D-1B58-2581-E7508164A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134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A959B1-3863-C77D-C285-D52AB4481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C6D26-9306-DD9D-BDA1-C8F896A7A871}"/>
              </a:ext>
            </a:extLst>
          </p:cNvPr>
          <p:cNvSpPr txBox="1"/>
          <p:nvPr/>
        </p:nvSpPr>
        <p:spPr>
          <a:xfrm>
            <a:off x="766010" y="3090446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Classroom, Lab &amp; Office Space</a:t>
            </a:r>
            <a:endParaRPr lang="en-US" sz="1600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982D3-96E2-D99F-7FDB-44A83B1A4B1F}"/>
              </a:ext>
            </a:extLst>
          </p:cNvPr>
          <p:cNvSpPr txBox="1"/>
          <p:nvPr/>
        </p:nvSpPr>
        <p:spPr>
          <a:xfrm>
            <a:off x="766010" y="5137120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Curriculum updates</a:t>
            </a:r>
            <a:endParaRPr lang="en-US" sz="1600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DF0DD-4B5D-1D49-2109-AC4C7485D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818"/>
          <a:stretch/>
        </p:blipFill>
        <p:spPr>
          <a:xfrm>
            <a:off x="4380711" y="1876926"/>
            <a:ext cx="2549346" cy="4130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64C2F5-9B9E-D577-8E8B-692B78F59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750" y="1876926"/>
            <a:ext cx="5253250" cy="41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0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C3DD8-B345-C3FC-5E5A-185A35A2D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DD2F5F-57AE-532E-EA06-3B94726D9245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DE9E9-9BFC-90FA-A52C-CE4EFDAF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Student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C0A32-591A-C988-1AF8-0E6247A4927E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3E801-814B-7E0E-FB1D-86EB67D81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1DC7F325-9B13-3EBA-E0D3-CB8C8026F6E4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5315B-DAF8-9073-9CCB-3BD401A3CA7D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FE318F-A684-7097-FF35-86FBB3324140}"/>
              </a:ext>
            </a:extLst>
          </p:cNvPr>
          <p:cNvSpPr txBox="1">
            <a:spLocks/>
          </p:cNvSpPr>
          <p:nvPr/>
        </p:nvSpPr>
        <p:spPr>
          <a:xfrm>
            <a:off x="270599" y="1098038"/>
            <a:ext cx="3792396" cy="4778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Enrollment Summary: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SP 2025:  472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20%+ 2024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Decline 2021 &amp; 2022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Student Goals: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Post-retirement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Home Ec. Background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Occasional engagement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Hobby/skill dev.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Industry Focus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Transfer goals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Franklin Gothic Book" panose="020B0503020102020204" pitchFamily="34" charset="0"/>
              </a:rPr>
              <a:t>Internship focus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Certificate Stacking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H.S./Homeschool Specialized training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BE405C-4C85-4684-2B79-E8E9D1221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97" y="1106121"/>
            <a:ext cx="5945164" cy="491542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8E9AA6A-E9FB-5B68-5979-01F870D2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58" y="2943371"/>
            <a:ext cx="3850623" cy="25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213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6C7D0-B18D-6485-048F-156A3239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F269B6E-CBD4-27CC-D0FD-CD10C8D5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85" y="0"/>
            <a:ext cx="989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B76364-233F-6A97-AEB7-B5B17F968B82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05FBE-1122-E659-E713-FDA51B26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A22F8D-6969-34B6-AA90-29FC5699684C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B16BEB-2D61-6AD9-FDFA-3F63D60956AC}"/>
              </a:ext>
            </a:extLst>
          </p:cNvPr>
          <p:cNvSpPr txBox="1"/>
          <p:nvPr/>
        </p:nvSpPr>
        <p:spPr>
          <a:xfrm>
            <a:off x="2711918" y="55005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Franklin Gothic Demi Cond" panose="020B06030201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07393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11441</TotalTime>
  <Words>326</Words>
  <Application>Microsoft Macintosh PowerPoint</Application>
  <PresentationFormat>Widescreen</PresentationFormat>
  <Paragraphs>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Medium</vt:lpstr>
      <vt:lpstr>Franklin Gothic Medium Cond</vt:lpstr>
      <vt:lpstr>Garamond</vt:lpstr>
      <vt:lpstr>Open Sans</vt:lpstr>
      <vt:lpstr>Office Theme</vt:lpstr>
      <vt:lpstr>PowerPoint Presentation</vt:lpstr>
      <vt:lpstr>Mission</vt:lpstr>
      <vt:lpstr>Faculty</vt:lpstr>
      <vt:lpstr>Industry Updates</vt:lpstr>
      <vt:lpstr>Certificates &amp; Degrees</vt:lpstr>
      <vt:lpstr>PowerPoint Presentation</vt:lpstr>
      <vt:lpstr>PowerPoint Presentation</vt:lpstr>
      <vt:lpstr>Student Overview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Naasz, Jaleh</cp:lastModifiedBy>
  <cp:revision>174</cp:revision>
  <cp:lastPrinted>2016-06-13T15:20:29Z</cp:lastPrinted>
  <dcterms:created xsi:type="dcterms:W3CDTF">2015-08-26T22:52:00Z</dcterms:created>
  <dcterms:modified xsi:type="dcterms:W3CDTF">2025-03-21T16:52:19Z</dcterms:modified>
</cp:coreProperties>
</file>