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893" r:id="rId1"/>
  </p:sldMasterIdLst>
  <p:notesMasterIdLst>
    <p:notesMasterId r:id="rId6"/>
  </p:notesMasterIdLst>
  <p:sldIdLst>
    <p:sldId id="256" r:id="rId2"/>
    <p:sldId id="257" r:id="rId3"/>
    <p:sldId id="262" r:id="rId4"/>
    <p:sldId id="263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6489"/>
    <p:restoredTop sz="96327"/>
  </p:normalViewPr>
  <p:slideViewPr>
    <p:cSldViewPr snapToGrid="0">
      <p:cViewPr varScale="1">
        <p:scale>
          <a:sx n="128" d="100"/>
          <a:sy n="128" d="100"/>
        </p:scale>
        <p:origin x="1056" y="17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A726863-E4BD-8341-8C7D-3FD908519E65}" type="datetimeFigureOut">
              <a:rPr lang="en-US" smtClean="0"/>
              <a:t>2/7/25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C924A5-39D0-3B45-90F0-17A7ADA1C0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0770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959735-BE04-044C-AB87-C596C53B340B}" type="datetimeFigureOut">
              <a:rPr lang="en-US" smtClean="0"/>
              <a:t>2/7/25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1D0382-96CC-F948-A942-D1A268A58E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0826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959735-BE04-044C-AB87-C596C53B340B}" type="datetimeFigureOut">
              <a:rPr lang="en-US" smtClean="0"/>
              <a:t>2/7/25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1D0382-96CC-F948-A942-D1A268A58E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5530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959735-BE04-044C-AB87-C596C53B340B}" type="datetimeFigureOut">
              <a:rPr lang="en-US" smtClean="0"/>
              <a:t>2/7/25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1D0382-96CC-F948-A942-D1A268A58E52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10295475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959735-BE04-044C-AB87-C596C53B340B}" type="datetimeFigureOut">
              <a:rPr lang="en-US" smtClean="0"/>
              <a:t>2/7/25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1D0382-96CC-F948-A942-D1A268A58E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388545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959735-BE04-044C-AB87-C596C53B340B}" type="datetimeFigureOut">
              <a:rPr lang="en-US" smtClean="0"/>
              <a:t>2/7/25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1D0382-96CC-F948-A942-D1A268A58E52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3427640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959735-BE04-044C-AB87-C596C53B340B}" type="datetimeFigureOut">
              <a:rPr lang="en-US" smtClean="0"/>
              <a:t>2/7/25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1D0382-96CC-F948-A942-D1A268A58E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92589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959735-BE04-044C-AB87-C596C53B340B}" type="datetimeFigureOut">
              <a:rPr lang="en-US" smtClean="0"/>
              <a:t>2/7/25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1D0382-96CC-F948-A942-D1A268A58E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575744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959735-BE04-044C-AB87-C596C53B340B}" type="datetimeFigureOut">
              <a:rPr lang="en-US" smtClean="0"/>
              <a:t>2/7/25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1D0382-96CC-F948-A942-D1A268A58E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58989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959735-BE04-044C-AB87-C596C53B340B}" type="datetimeFigureOut">
              <a:rPr lang="en-US" smtClean="0"/>
              <a:t>2/7/25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1D0382-96CC-F948-A942-D1A268A58E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36642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959735-BE04-044C-AB87-C596C53B340B}" type="datetimeFigureOut">
              <a:rPr lang="en-US" smtClean="0"/>
              <a:t>2/7/25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1D0382-96CC-F948-A942-D1A268A58E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00322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959735-BE04-044C-AB87-C596C53B340B}" type="datetimeFigureOut">
              <a:rPr lang="en-US" smtClean="0"/>
              <a:t>2/7/25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1D0382-96CC-F948-A942-D1A268A58E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25635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959735-BE04-044C-AB87-C596C53B340B}" type="datetimeFigureOut">
              <a:rPr lang="en-US" smtClean="0"/>
              <a:t>2/7/25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1D0382-96CC-F948-A942-D1A268A58E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8179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959735-BE04-044C-AB87-C596C53B340B}" type="datetimeFigureOut">
              <a:rPr lang="en-US" smtClean="0"/>
              <a:t>2/7/25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1D0382-96CC-F948-A942-D1A268A58E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985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959735-BE04-044C-AB87-C596C53B340B}" type="datetimeFigureOut">
              <a:rPr lang="en-US" smtClean="0"/>
              <a:t>2/7/25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1D0382-96CC-F948-A942-D1A268A58E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69434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959735-BE04-044C-AB87-C596C53B340B}" type="datetimeFigureOut">
              <a:rPr lang="en-US" smtClean="0"/>
              <a:t>2/7/25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1D0382-96CC-F948-A942-D1A268A58E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41029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959735-BE04-044C-AB87-C596C53B340B}" type="datetimeFigureOut">
              <a:rPr lang="en-US" smtClean="0"/>
              <a:t>2/7/25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1D0382-96CC-F948-A942-D1A268A58E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77656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959735-BE04-044C-AB87-C596C53B340B}" type="datetimeFigureOut">
              <a:rPr lang="en-US" smtClean="0"/>
              <a:t>2/7/25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321D0382-96CC-F948-A942-D1A268A58E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37855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94" r:id="rId1"/>
    <p:sldLayoutId id="2147483895" r:id="rId2"/>
    <p:sldLayoutId id="2147483896" r:id="rId3"/>
    <p:sldLayoutId id="2147483897" r:id="rId4"/>
    <p:sldLayoutId id="2147483898" r:id="rId5"/>
    <p:sldLayoutId id="2147483899" r:id="rId6"/>
    <p:sldLayoutId id="2147483900" r:id="rId7"/>
    <p:sldLayoutId id="2147483901" r:id="rId8"/>
    <p:sldLayoutId id="2147483902" r:id="rId9"/>
    <p:sldLayoutId id="2147483903" r:id="rId10"/>
    <p:sldLayoutId id="2147483904" r:id="rId11"/>
    <p:sldLayoutId id="2147483905" r:id="rId12"/>
    <p:sldLayoutId id="2147483906" r:id="rId13"/>
    <p:sldLayoutId id="2147483907" r:id="rId14"/>
    <p:sldLayoutId id="2147483908" r:id="rId15"/>
    <p:sldLayoutId id="214748390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3CCC6B-0244-E876-6AEC-C86DFF8AAC6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74544" y="1885630"/>
            <a:ext cx="9353506" cy="1646302"/>
          </a:xfrm>
        </p:spPr>
        <p:txBody>
          <a:bodyPr/>
          <a:lstStyle/>
          <a:p>
            <a:pPr algn="l"/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The </a:t>
            </a:r>
            <a:r>
              <a:rPr lang="en-US" dirty="0" err="1">
                <a:solidFill>
                  <a:schemeClr val="accent2">
                    <a:lumMod val="75000"/>
                  </a:schemeClr>
                </a:solidFill>
              </a:rPr>
              <a:t>MiniMester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 Experience!: </a:t>
            </a:r>
            <a:br>
              <a:rPr lang="en-US" dirty="0">
                <a:solidFill>
                  <a:schemeClr val="accent2">
                    <a:lumMod val="75000"/>
                  </a:schemeClr>
                </a:solidFill>
              </a:rPr>
            </a:b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8-Week Late Start Session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2E321DB-8A5A-232F-C7AB-FEC1806C4FE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07066" y="3630318"/>
            <a:ext cx="7766936" cy="1096899"/>
          </a:xfrm>
        </p:spPr>
        <p:txBody>
          <a:bodyPr>
            <a:normAutofit/>
          </a:bodyPr>
          <a:lstStyle/>
          <a:p>
            <a:pPr algn="ctr"/>
            <a:r>
              <a:rPr lang="en-US" sz="4000" dirty="0">
                <a:solidFill>
                  <a:schemeClr val="accent2">
                    <a:lumMod val="75000"/>
                  </a:schemeClr>
                </a:solidFill>
              </a:rPr>
              <a:t>Fall 2023-SPRING 2025 HSS Pilot</a:t>
            </a:r>
          </a:p>
        </p:txBody>
      </p:sp>
    </p:spTree>
    <p:extLst>
      <p:ext uri="{BB962C8B-B14F-4D97-AF65-F5344CB8AC3E}">
        <p14:creationId xmlns:p14="http://schemas.microsoft.com/office/powerpoint/2010/main" val="18800569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3EF9E2-9B5E-73A2-7B7B-F377FE2E2E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2222" y="715107"/>
            <a:ext cx="7927404" cy="926123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When </a:t>
            </a:r>
            <a:r>
              <a:rPr lang="en-US" i="1" dirty="0">
                <a:solidFill>
                  <a:schemeClr val="accent2">
                    <a:lumMod val="75000"/>
                  </a:schemeClr>
                </a:solidFill>
              </a:rPr>
              <a:t>Boring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 is Good!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3AD025-1FC7-214E-A97D-F616DBCD19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72222" y="1641230"/>
            <a:ext cx="8596668" cy="4571034"/>
          </a:xfrm>
        </p:spPr>
        <p:txBody>
          <a:bodyPr/>
          <a:lstStyle/>
          <a:p>
            <a:r>
              <a:rPr lang="en-US" i="1" dirty="0">
                <a:solidFill>
                  <a:schemeClr val="accent2">
                    <a:lumMod val="75000"/>
                  </a:schemeClr>
                </a:solidFill>
              </a:rPr>
              <a:t>Predictable 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2</a:t>
            </a:r>
            <a:r>
              <a:rPr lang="en-US" baseline="30000" dirty="0">
                <a:solidFill>
                  <a:schemeClr val="accent2">
                    <a:lumMod val="75000"/>
                  </a:schemeClr>
                </a:solidFill>
              </a:rPr>
              <a:t>nd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 course taking opportunity in a single semester</a:t>
            </a:r>
          </a:p>
          <a:p>
            <a:r>
              <a:rPr lang="en-US" i="1" dirty="0">
                <a:solidFill>
                  <a:schemeClr val="accent2">
                    <a:lumMod val="75000"/>
                  </a:schemeClr>
                </a:solidFill>
              </a:rPr>
              <a:t>Consistent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 start dates, 2</a:t>
            </a:r>
            <a:r>
              <a:rPr lang="en-US" baseline="30000" dirty="0">
                <a:solidFill>
                  <a:schemeClr val="accent2">
                    <a:lumMod val="75000"/>
                  </a:schemeClr>
                </a:solidFill>
              </a:rPr>
              <a:t>nd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 8-week session </a:t>
            </a:r>
          </a:p>
          <a:p>
            <a:pPr lvl="1"/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Late registration, drop date, Withdrawal date </a:t>
            </a:r>
          </a:p>
          <a:p>
            <a:pPr lvl="1"/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Quarter System Dates</a:t>
            </a:r>
          </a:p>
          <a:p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Hybrid courses </a:t>
            </a:r>
          </a:p>
          <a:p>
            <a:pPr lvl="1"/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50%/50% (in-person/online), 25%/75%</a:t>
            </a:r>
          </a:p>
          <a:p>
            <a:pPr lvl="2"/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50%/50% Example: 8 Weeks, TR, 16 class sessions, 50% Online</a:t>
            </a:r>
          </a:p>
          <a:p>
            <a:pPr lvl="2"/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25%/75% Example: 8 Weeks, T, 8 class sessions, 75% Online</a:t>
            </a:r>
          </a:p>
          <a:p>
            <a:pPr lvl="2"/>
            <a:endParaRPr lang="en-US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61356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0D7950C0-A387-8527-C378-83C8AFD4745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697466"/>
              </p:ext>
            </p:extLst>
          </p:nvPr>
        </p:nvGraphicFramePr>
        <p:xfrm>
          <a:off x="1904826" y="1514951"/>
          <a:ext cx="5962996" cy="482795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91020">
                  <a:extLst>
                    <a:ext uri="{9D8B030D-6E8A-4147-A177-3AD203B41FA5}">
                      <a16:colId xmlns:a16="http://schemas.microsoft.com/office/drawing/2014/main" val="3538656127"/>
                    </a:ext>
                  </a:extLst>
                </a:gridCol>
                <a:gridCol w="867494">
                  <a:extLst>
                    <a:ext uri="{9D8B030D-6E8A-4147-A177-3AD203B41FA5}">
                      <a16:colId xmlns:a16="http://schemas.microsoft.com/office/drawing/2014/main" val="2611249063"/>
                    </a:ext>
                  </a:extLst>
                </a:gridCol>
                <a:gridCol w="594875">
                  <a:extLst>
                    <a:ext uri="{9D8B030D-6E8A-4147-A177-3AD203B41FA5}">
                      <a16:colId xmlns:a16="http://schemas.microsoft.com/office/drawing/2014/main" val="2174953891"/>
                    </a:ext>
                  </a:extLst>
                </a:gridCol>
                <a:gridCol w="651510">
                  <a:extLst>
                    <a:ext uri="{9D8B030D-6E8A-4147-A177-3AD203B41FA5}">
                      <a16:colId xmlns:a16="http://schemas.microsoft.com/office/drawing/2014/main" val="1847385127"/>
                    </a:ext>
                  </a:extLst>
                </a:gridCol>
                <a:gridCol w="1085850">
                  <a:extLst>
                    <a:ext uri="{9D8B030D-6E8A-4147-A177-3AD203B41FA5}">
                      <a16:colId xmlns:a16="http://schemas.microsoft.com/office/drawing/2014/main" val="67778637"/>
                    </a:ext>
                  </a:extLst>
                </a:gridCol>
                <a:gridCol w="902970">
                  <a:extLst>
                    <a:ext uri="{9D8B030D-6E8A-4147-A177-3AD203B41FA5}">
                      <a16:colId xmlns:a16="http://schemas.microsoft.com/office/drawing/2014/main" val="2189734046"/>
                    </a:ext>
                  </a:extLst>
                </a:gridCol>
                <a:gridCol w="769277">
                  <a:extLst>
                    <a:ext uri="{9D8B030D-6E8A-4147-A177-3AD203B41FA5}">
                      <a16:colId xmlns:a16="http://schemas.microsoft.com/office/drawing/2014/main" val="87840201"/>
                    </a:ext>
                  </a:extLst>
                </a:gridCol>
              </a:tblGrid>
              <a:tr h="32188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DATE</a:t>
                      </a: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COURSE</a:t>
                      </a: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200" b="1" i="0" u="none" strike="noStrike" dirty="0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200" b="1" i="0" u="none" strike="noStrike" dirty="0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MODALITY</a:t>
                      </a: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CAP</a:t>
                      </a: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#</a:t>
                      </a: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219712"/>
                  </a:ext>
                </a:extLst>
              </a:tr>
              <a:tr h="33994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</a:rPr>
                        <a:t>03/20/25</a:t>
                      </a:r>
                      <a:endParaRPr lang="en-US" sz="1200" b="0" i="0" u="none" strike="noStrike" dirty="0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</a:rPr>
                        <a:t>ART</a:t>
                      </a:r>
                      <a:endParaRPr lang="en-US" sz="1200" b="0" i="0" u="none" strike="noStrike" dirty="0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102</a:t>
                      </a:r>
                      <a:endParaRPr lang="en-US" sz="12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</a:rPr>
                        <a:t>OLH</a:t>
                      </a:r>
                      <a:endParaRPr lang="en-US" sz="1200" b="0" i="0" u="none" strike="noStrike" dirty="0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online</a:t>
                      </a:r>
                      <a:endParaRPr lang="en-US" sz="1200" b="0" i="0" u="none" strike="noStrike" dirty="0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</a:rPr>
                        <a:t>35</a:t>
                      </a:r>
                      <a:endParaRPr lang="en-US" sz="1200" b="0" i="0" u="none" strike="noStrike" dirty="0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</a:rPr>
                        <a:t>35</a:t>
                      </a:r>
                      <a:endParaRPr lang="en-US" sz="1200" b="0" i="0" u="none" strike="noStrike" dirty="0">
                        <a:solidFill>
                          <a:srgbClr val="3C7D22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4178242"/>
                  </a:ext>
                </a:extLst>
              </a:tr>
              <a:tr h="37646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03/16/25</a:t>
                      </a:r>
                      <a:endParaRPr lang="en-US" sz="12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</a:rPr>
                        <a:t>COMM</a:t>
                      </a:r>
                      <a:endParaRPr lang="en-US" sz="1200" b="0" i="0" u="none" strike="noStrike" dirty="0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</a:rPr>
                        <a:t>130</a:t>
                      </a:r>
                      <a:endParaRPr lang="en-US" sz="1200" b="0" i="0" u="none" strike="noStrike" dirty="0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OMH</a:t>
                      </a:r>
                      <a:endParaRPr lang="en-US" sz="12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onliine</a:t>
                      </a:r>
                      <a:endParaRPr lang="en-US" sz="12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</a:rPr>
                        <a:t>35</a:t>
                      </a:r>
                      <a:endParaRPr lang="en-US" sz="1200" b="0" i="0" u="none" strike="noStrike" dirty="0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34</a:t>
                      </a:r>
                      <a:endParaRPr lang="en-US" sz="1200" b="0" i="0" u="none" strike="noStrike">
                        <a:solidFill>
                          <a:srgbClr val="3C7D22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7224677"/>
                  </a:ext>
                </a:extLst>
              </a:tr>
              <a:tr h="33994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03/18/25</a:t>
                      </a:r>
                      <a:endParaRPr lang="en-US" sz="12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ENGL</a:t>
                      </a:r>
                      <a:endParaRPr lang="en-US" sz="12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</a:rPr>
                        <a:t>100</a:t>
                      </a:r>
                      <a:endParaRPr lang="en-US" sz="1200" b="0" i="0" u="none" strike="noStrike" dirty="0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HAA</a:t>
                      </a:r>
                      <a:endParaRPr lang="en-US" sz="12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TR 9:45</a:t>
                      </a:r>
                      <a:endParaRPr lang="en-US" sz="12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</a:rPr>
                        <a:t>26</a:t>
                      </a:r>
                      <a:endParaRPr lang="en-US" sz="1200" b="0" i="0" u="none" strike="noStrike" dirty="0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26</a:t>
                      </a:r>
                      <a:endParaRPr lang="en-US" sz="1200" b="0" i="0" u="none" strike="noStrike">
                        <a:solidFill>
                          <a:srgbClr val="3C7D22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0335688"/>
                  </a:ext>
                </a:extLst>
              </a:tr>
              <a:tr h="33994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03/20/25</a:t>
                      </a:r>
                      <a:endParaRPr lang="en-US" sz="12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</a:rPr>
                        <a:t>ENGL</a:t>
                      </a:r>
                      <a:endParaRPr lang="en-US" sz="1200" b="0" i="0" u="none" strike="noStrike" dirty="0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</a:rPr>
                        <a:t>100</a:t>
                      </a:r>
                      <a:endParaRPr lang="en-US" sz="1200" b="0" i="0" u="none" strike="noStrike" dirty="0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</a:rPr>
                        <a:t>OSH</a:t>
                      </a:r>
                      <a:endParaRPr lang="en-US" sz="1200" b="0" i="0" u="none" strike="noStrike" dirty="0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online</a:t>
                      </a:r>
                      <a:endParaRPr lang="en-US" sz="12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26</a:t>
                      </a:r>
                      <a:endParaRPr lang="en-US" sz="12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26</a:t>
                      </a:r>
                      <a:endParaRPr lang="en-US" sz="1200" b="0" i="0" u="none" strike="noStrike">
                        <a:solidFill>
                          <a:srgbClr val="3C7D22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3791667"/>
                  </a:ext>
                </a:extLst>
              </a:tr>
              <a:tr h="39015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03/20/25</a:t>
                      </a:r>
                      <a:endParaRPr lang="en-US" sz="12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ENGL</a:t>
                      </a:r>
                      <a:endParaRPr lang="en-US" sz="12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110</a:t>
                      </a:r>
                      <a:endParaRPr lang="en-US" sz="12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</a:rPr>
                        <a:t>OSH</a:t>
                      </a:r>
                      <a:endParaRPr lang="en-US" sz="1200" b="0" i="0" u="none" strike="noStrike" dirty="0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online</a:t>
                      </a:r>
                      <a:endParaRPr lang="en-US" sz="1200" b="0" i="0" u="none" strike="noStrike" dirty="0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26</a:t>
                      </a:r>
                      <a:endParaRPr lang="en-US" sz="12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26</a:t>
                      </a:r>
                      <a:endParaRPr lang="en-US" sz="1200" b="0" i="0" u="none" strike="noStrike">
                        <a:solidFill>
                          <a:srgbClr val="3C7D22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8016886"/>
                  </a:ext>
                </a:extLst>
              </a:tr>
              <a:tr h="33994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03/20/25</a:t>
                      </a:r>
                      <a:endParaRPr lang="en-US" sz="12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ENGL</a:t>
                      </a:r>
                      <a:endParaRPr lang="en-US" sz="12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110</a:t>
                      </a:r>
                      <a:endParaRPr lang="en-US" sz="12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OTH</a:t>
                      </a:r>
                      <a:endParaRPr lang="en-US" sz="12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online</a:t>
                      </a:r>
                      <a:endParaRPr lang="en-US" sz="1200" b="0" i="0" u="none" strike="noStrike" dirty="0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26</a:t>
                      </a:r>
                      <a:endParaRPr lang="en-US" sz="12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26</a:t>
                      </a:r>
                      <a:endParaRPr lang="en-US" sz="1200" b="0" i="0" u="none" strike="noStrike">
                        <a:solidFill>
                          <a:srgbClr val="3C7D22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9779847"/>
                  </a:ext>
                </a:extLst>
              </a:tr>
              <a:tr h="33994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03/19/25</a:t>
                      </a:r>
                      <a:endParaRPr lang="en-US" sz="12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ENGL</a:t>
                      </a:r>
                      <a:endParaRPr lang="en-US" sz="12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110</a:t>
                      </a:r>
                      <a:endParaRPr lang="en-US" sz="12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HAA</a:t>
                      </a:r>
                      <a:endParaRPr lang="en-US" sz="12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MW 11:10</a:t>
                      </a:r>
                      <a:endParaRPr lang="en-US" sz="1200" b="0" i="0" u="none" strike="noStrike" dirty="0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26</a:t>
                      </a:r>
                      <a:endParaRPr lang="en-US" sz="12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26</a:t>
                      </a:r>
                      <a:endParaRPr lang="en-US" sz="1200" b="0" i="0" u="none" strike="noStrike">
                        <a:solidFill>
                          <a:srgbClr val="3C7D22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7802105"/>
                  </a:ext>
                </a:extLst>
              </a:tr>
              <a:tr h="33994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03/20/25</a:t>
                      </a:r>
                      <a:endParaRPr lang="en-US" sz="12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</a:rPr>
                        <a:t>ENGL</a:t>
                      </a:r>
                      <a:endParaRPr lang="en-US" sz="1200" b="0" i="0" u="none" strike="noStrike" dirty="0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110</a:t>
                      </a:r>
                      <a:endParaRPr lang="en-US" sz="12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HAB</a:t>
                      </a:r>
                      <a:endParaRPr lang="en-US" sz="12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R  6:10 PM</a:t>
                      </a:r>
                      <a:endParaRPr lang="en-US" sz="1200" b="0" i="0" u="none" strike="noStrike" dirty="0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30</a:t>
                      </a:r>
                      <a:endParaRPr lang="en-US" sz="12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10</a:t>
                      </a:r>
                      <a:endParaRPr lang="en-US" sz="1200" b="0" i="0" u="none" strike="noStrike">
                        <a:solidFill>
                          <a:srgbClr val="3C7D22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53976777"/>
                  </a:ext>
                </a:extLst>
              </a:tr>
              <a:tr h="33994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03/18/25</a:t>
                      </a:r>
                      <a:endParaRPr lang="en-US" sz="12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ESL</a:t>
                      </a:r>
                      <a:endParaRPr lang="en-US" sz="12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</a:rPr>
                        <a:t>836</a:t>
                      </a:r>
                      <a:endParaRPr lang="en-US" sz="1200" b="0" i="0" u="none" strike="noStrike" dirty="0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HAA</a:t>
                      </a:r>
                      <a:endParaRPr lang="en-US" sz="12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TR 11:10 </a:t>
                      </a:r>
                      <a:endParaRPr lang="en-US" sz="1200" b="0" i="0" u="none" strike="noStrike" dirty="0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35</a:t>
                      </a:r>
                      <a:endParaRPr lang="en-US" sz="12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34</a:t>
                      </a:r>
                      <a:endParaRPr lang="en-US" sz="1200" b="0" i="0" u="none" strike="noStrike">
                        <a:solidFill>
                          <a:srgbClr val="3C7D22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5591539"/>
                  </a:ext>
                </a:extLst>
              </a:tr>
              <a:tr h="33994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03/19/25</a:t>
                      </a:r>
                      <a:endParaRPr lang="en-US" sz="12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</a:rPr>
                        <a:t>ESL</a:t>
                      </a:r>
                      <a:endParaRPr lang="en-US" sz="1200" b="0" i="0" u="none" strike="noStrike" dirty="0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837</a:t>
                      </a:r>
                      <a:endParaRPr lang="en-US" sz="12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HLA</a:t>
                      </a:r>
                      <a:endParaRPr lang="en-US" sz="12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MW 5:00 PM</a:t>
                      </a:r>
                      <a:endParaRPr lang="en-US" sz="1200" b="0" i="0" u="none" strike="noStrike" dirty="0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</a:rPr>
                        <a:t>35</a:t>
                      </a:r>
                      <a:endParaRPr lang="en-US" sz="1200" b="0" i="0" u="none" strike="noStrike" dirty="0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35</a:t>
                      </a:r>
                      <a:endParaRPr lang="en-US" sz="1200" b="0" i="0" u="none" strike="noStrike">
                        <a:solidFill>
                          <a:srgbClr val="3C7D22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7239727"/>
                  </a:ext>
                </a:extLst>
              </a:tr>
              <a:tr h="33994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03/18/25</a:t>
                      </a:r>
                      <a:endParaRPr lang="en-US" sz="12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HIST</a:t>
                      </a:r>
                      <a:endParaRPr lang="en-US" sz="12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245</a:t>
                      </a:r>
                      <a:endParaRPr lang="en-US" sz="12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HAX</a:t>
                      </a:r>
                      <a:endParaRPr lang="en-US" sz="12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TR 12:45</a:t>
                      </a:r>
                      <a:endParaRPr lang="en-US" sz="12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</a:rPr>
                        <a:t>38</a:t>
                      </a:r>
                      <a:endParaRPr lang="en-US" sz="1200" b="0" i="0" u="none" strike="noStrike" dirty="0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35</a:t>
                      </a:r>
                      <a:endParaRPr lang="en-US" sz="1200" b="0" i="0" u="none" strike="noStrike">
                        <a:solidFill>
                          <a:srgbClr val="3C7D22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3595654"/>
                  </a:ext>
                </a:extLst>
              </a:tr>
              <a:tr h="33994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03/18/25</a:t>
                      </a:r>
                      <a:endParaRPr lang="en-US" sz="12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MUS.</a:t>
                      </a:r>
                      <a:endParaRPr lang="en-US" sz="12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100</a:t>
                      </a:r>
                      <a:endParaRPr lang="en-US" sz="12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HLA</a:t>
                      </a:r>
                      <a:endParaRPr lang="en-US" sz="12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T 6:10  PM</a:t>
                      </a:r>
                      <a:endParaRPr lang="en-US" sz="12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</a:rPr>
                        <a:t>35</a:t>
                      </a:r>
                      <a:endParaRPr lang="en-US" sz="1200" b="0" i="0" u="none" strike="noStrike" dirty="0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20</a:t>
                      </a:r>
                      <a:endParaRPr lang="en-US" sz="1200" b="0" i="0" u="none" strike="noStrike">
                        <a:solidFill>
                          <a:srgbClr val="3C7D22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6077658"/>
                  </a:ext>
                </a:extLst>
              </a:tr>
              <a:tr h="33994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03/19/25</a:t>
                      </a:r>
                      <a:endParaRPr lang="en-US" sz="12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PSYC</a:t>
                      </a:r>
                      <a:endParaRPr lang="en-US" sz="12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100</a:t>
                      </a:r>
                      <a:endParaRPr lang="en-US" sz="12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HAB</a:t>
                      </a:r>
                      <a:endParaRPr lang="en-US" sz="12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MW 12:45</a:t>
                      </a:r>
                      <a:endParaRPr lang="en-US" sz="12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</a:rPr>
                        <a:t>38</a:t>
                      </a:r>
                      <a:endParaRPr lang="en-US" sz="1200" b="0" i="0" u="none" strike="noStrike" dirty="0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</a:rPr>
                        <a:t>38</a:t>
                      </a:r>
                      <a:endParaRPr lang="en-US" sz="1200" b="0" i="0" u="none" strike="noStrike" dirty="0">
                        <a:solidFill>
                          <a:srgbClr val="3C7D22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8138175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C76E8192-8E03-670F-75DF-22D501622361}"/>
              </a:ext>
            </a:extLst>
          </p:cNvPr>
          <p:cNvSpPr txBox="1"/>
          <p:nvPr/>
        </p:nvSpPr>
        <p:spPr>
          <a:xfrm>
            <a:off x="765810" y="437733"/>
            <a:ext cx="824102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3200" u="none" strike="noStrike" cap="none" normalizeH="0" baseline="0" dirty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latin typeface="Trebuchet MS" panose="020B070302020209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Late Start, 8-Week Session </a:t>
            </a:r>
            <a:endParaRPr kumimoji="0" lang="en-US" altLang="en-US" sz="3200" u="none" strike="noStrike" cap="none" normalizeH="0" baseline="0" dirty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latin typeface="Trebuchet MS" panose="020B070302020209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3200" u="none" strike="noStrike" cap="none" normalizeH="0" baseline="0" dirty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latin typeface="Trebuchet MS" panose="020B070302020209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SPRING 2025</a:t>
            </a:r>
            <a:endParaRPr kumimoji="0" lang="en-US" altLang="en-US" sz="3200" u="none" strike="noStrike" cap="none" normalizeH="0" baseline="0" dirty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latin typeface="Trebuchet MS" panose="020B070302020209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50384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8209AF4-42A2-D0D9-0622-F0F730C8A43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65CC8F72-50BD-57FE-313F-E69142658B43}"/>
              </a:ext>
            </a:extLst>
          </p:cNvPr>
          <p:cNvSpPr txBox="1"/>
          <p:nvPr/>
        </p:nvSpPr>
        <p:spPr>
          <a:xfrm>
            <a:off x="765810" y="437733"/>
            <a:ext cx="824102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3200" u="none" strike="noStrike" cap="none" normalizeH="0" baseline="0" dirty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latin typeface="Trebuchet MS" panose="020B070302020209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Late Start, 8-Week Session </a:t>
            </a:r>
            <a:endParaRPr kumimoji="0" lang="en-US" altLang="en-US" sz="3200" u="none" strike="noStrike" cap="none" normalizeH="0" baseline="0" dirty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latin typeface="Trebuchet MS" panose="020B070302020209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3200" u="none" strike="noStrike" cap="none" normalizeH="0" baseline="0" dirty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latin typeface="Trebuchet MS" panose="020B070302020209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Data Basics, Like to Like</a:t>
            </a:r>
            <a:endParaRPr kumimoji="0" lang="en-US" altLang="en-US" sz="3200" u="none" strike="noStrike" cap="none" normalizeH="0" baseline="0" dirty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latin typeface="Trebuchet MS" panose="020B070302020209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9A03C80-56C2-7855-2842-15BDA12F9EA4}"/>
              </a:ext>
            </a:extLst>
          </p:cNvPr>
          <p:cNvSpPr txBox="1"/>
          <p:nvPr/>
        </p:nvSpPr>
        <p:spPr>
          <a:xfrm>
            <a:off x="4094921" y="1634986"/>
            <a:ext cx="214685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Success: 64% </a:t>
            </a:r>
          </a:p>
          <a:p>
            <a:r>
              <a:rPr lang="en-US" dirty="0">
                <a:solidFill>
                  <a:schemeClr val="accent1"/>
                </a:solidFill>
              </a:rPr>
              <a:t>Control: 66%</a:t>
            </a:r>
          </a:p>
          <a:p>
            <a:endParaRPr lang="en-US" dirty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Retention: 85% </a:t>
            </a:r>
          </a:p>
          <a:p>
            <a:r>
              <a:rPr lang="en-US" dirty="0">
                <a:solidFill>
                  <a:schemeClr val="accent1"/>
                </a:solidFill>
              </a:rPr>
              <a:t>Control: 85% </a:t>
            </a:r>
            <a:endParaRPr lang="en-US" dirty="0"/>
          </a:p>
          <a:p>
            <a:endParaRPr lang="en-US" dirty="0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BFCA9D1B-0B5A-AAF6-55B5-056CF6FFADE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17680284"/>
              </p:ext>
            </p:extLst>
          </p:nvPr>
        </p:nvGraphicFramePr>
        <p:xfrm>
          <a:off x="2570921" y="3468688"/>
          <a:ext cx="4774096" cy="3061248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2317315">
                  <a:extLst>
                    <a:ext uri="{9D8B030D-6E8A-4147-A177-3AD203B41FA5}">
                      <a16:colId xmlns:a16="http://schemas.microsoft.com/office/drawing/2014/main" val="1343125901"/>
                    </a:ext>
                  </a:extLst>
                </a:gridCol>
                <a:gridCol w="2456781">
                  <a:extLst>
                    <a:ext uri="{9D8B030D-6E8A-4147-A177-3AD203B41FA5}">
                      <a16:colId xmlns:a16="http://schemas.microsoft.com/office/drawing/2014/main" val="3563455441"/>
                    </a:ext>
                  </a:extLst>
                </a:gridCol>
              </a:tblGrid>
              <a:tr h="273250">
                <a:tc>
                  <a:txBody>
                    <a:bodyPr/>
                    <a:lstStyle/>
                    <a:p>
                      <a:pPr marL="0" marR="0"/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</a:rPr>
                        <a:t>Course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/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</a:rPr>
                        <a:t>Modality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8917216"/>
                  </a:ext>
                </a:extLst>
              </a:tr>
              <a:tr h="273250">
                <a:tc>
                  <a:txBody>
                    <a:bodyPr/>
                    <a:lstStyle/>
                    <a:p>
                      <a:pPr marL="0" marR="0"/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</a:rPr>
                        <a:t>ANTH-125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/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</a:rPr>
                        <a:t>ONLINE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0071709"/>
                  </a:ext>
                </a:extLst>
              </a:tr>
              <a:tr h="332577">
                <a:tc>
                  <a:txBody>
                    <a:bodyPr/>
                    <a:lstStyle/>
                    <a:p>
                      <a:pPr marL="0" marR="0"/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</a:rPr>
                        <a:t>ART-102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/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</a:rPr>
                        <a:t>ONLINE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1588161"/>
                  </a:ext>
                </a:extLst>
              </a:tr>
              <a:tr h="273250">
                <a:tc>
                  <a:txBody>
                    <a:bodyPr/>
                    <a:lstStyle/>
                    <a:p>
                      <a:pPr marL="0" marR="0"/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</a:rPr>
                        <a:t>COMM-130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/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</a:rPr>
                        <a:t>ONLINE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5701892"/>
                  </a:ext>
                </a:extLst>
              </a:tr>
              <a:tr h="273250">
                <a:tc>
                  <a:txBody>
                    <a:bodyPr/>
                    <a:lstStyle/>
                    <a:p>
                      <a:pPr marL="0" marR="0"/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</a:rPr>
                        <a:t>ECE.-313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/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</a:rPr>
                        <a:t>ONLINE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7239892"/>
                  </a:ext>
                </a:extLst>
              </a:tr>
              <a:tr h="269421">
                <a:tc>
                  <a:txBody>
                    <a:bodyPr/>
                    <a:lstStyle/>
                    <a:p>
                      <a:pPr marL="0" marR="0"/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</a:rPr>
                        <a:t>ENGL-100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/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</a:rPr>
                        <a:t>ONLINE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6910109"/>
                  </a:ext>
                </a:extLst>
              </a:tr>
              <a:tr h="273250">
                <a:tc>
                  <a:txBody>
                    <a:bodyPr/>
                    <a:lstStyle/>
                    <a:p>
                      <a:pPr marL="0" marR="0"/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</a:rPr>
                        <a:t>ENGL-110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/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</a:rPr>
                        <a:t>ONLINE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6351135"/>
                  </a:ext>
                </a:extLst>
              </a:tr>
              <a:tr h="273250">
                <a:tc>
                  <a:txBody>
                    <a:bodyPr/>
                    <a:lstStyle/>
                    <a:p>
                      <a:pPr marL="0" marR="0"/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</a:rPr>
                        <a:t>ESL-921</a:t>
                      </a:r>
                      <a:endParaRPr lang="en-US" sz="11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/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</a:rPr>
                        <a:t>FACE TO FACE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2960284"/>
                  </a:ext>
                </a:extLst>
              </a:tr>
              <a:tr h="273250">
                <a:tc>
                  <a:txBody>
                    <a:bodyPr/>
                    <a:lstStyle/>
                    <a:p>
                      <a:pPr marL="0" marR="0"/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</a:rPr>
                        <a:t>KINE-109</a:t>
                      </a:r>
                      <a:endParaRPr lang="en-US" sz="11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/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</a:rPr>
                        <a:t>ONLINE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932963"/>
                  </a:ext>
                </a:extLst>
              </a:tr>
              <a:tr h="273250">
                <a:tc>
                  <a:txBody>
                    <a:bodyPr/>
                    <a:lstStyle/>
                    <a:p>
                      <a:pPr marL="0" marR="0"/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</a:rPr>
                        <a:t>PSYC-100</a:t>
                      </a:r>
                      <a:endParaRPr lang="en-US" sz="11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/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</a:rPr>
                        <a:t>SYNCHRONOUS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4388613"/>
                  </a:ext>
                </a:extLst>
              </a:tr>
              <a:tr h="273250">
                <a:tc>
                  <a:txBody>
                    <a:bodyPr/>
                    <a:lstStyle/>
                    <a:p>
                      <a:pPr marL="0" marR="0"/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</a:rPr>
                        <a:t>PSYC-200</a:t>
                      </a:r>
                      <a:endParaRPr lang="en-US" sz="11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/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</a:rPr>
                        <a:t>ONLINE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8180326"/>
                  </a:ext>
                </a:extLst>
              </a:tr>
            </a:tbl>
          </a:graphicData>
        </a:graphic>
      </p:graphicFrame>
      <p:sp>
        <p:nvSpPr>
          <p:cNvPr id="5" name="Rectangle 1">
            <a:extLst>
              <a:ext uri="{FF2B5EF4-FFF2-40B4-BE49-F238E27FC236}">
                <a16:creationId xmlns:a16="http://schemas.microsoft.com/office/drawing/2014/main" id="{27E820DC-9251-E84A-6393-628C8DD89E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15152" y="3160713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 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5367521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{46D7F06E-5FFF-7F4F-8B4F-EACEC7804010}tf10001060</Template>
  <TotalTime>15128</TotalTime>
  <Words>266</Words>
  <Application>Microsoft Macintosh PowerPoint</Application>
  <PresentationFormat>Widescreen</PresentationFormat>
  <Paragraphs>139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Trebuchet MS</vt:lpstr>
      <vt:lpstr>Wingdings 3</vt:lpstr>
      <vt:lpstr>Facet</vt:lpstr>
      <vt:lpstr>The MiniMester Experience!:  8-Week Late Start Session</vt:lpstr>
      <vt:lpstr>When Boring is Good!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8-Week Late Start Session</dc:title>
  <dc:creator>Carranza, James</dc:creator>
  <cp:lastModifiedBy>Carranza, James</cp:lastModifiedBy>
  <cp:revision>28</cp:revision>
  <cp:lastPrinted>2023-04-06T20:03:51Z</cp:lastPrinted>
  <dcterms:created xsi:type="dcterms:W3CDTF">2023-03-09T21:49:55Z</dcterms:created>
  <dcterms:modified xsi:type="dcterms:W3CDTF">2025-02-07T18:35:10Z</dcterms:modified>
</cp:coreProperties>
</file>