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434" r:id="rId5"/>
    <p:sldId id="420" r:id="rId6"/>
    <p:sldId id="431" r:id="rId7"/>
    <p:sldId id="418" r:id="rId8"/>
    <p:sldId id="317" r:id="rId9"/>
    <p:sldId id="416" r:id="rId10"/>
    <p:sldId id="438" r:id="rId11"/>
    <p:sldId id="437" r:id="rId12"/>
    <p:sldId id="436" r:id="rId13"/>
    <p:sldId id="43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17" autoAdjust="0"/>
    <p:restoredTop sz="93690" autoAdjust="0"/>
  </p:normalViewPr>
  <p:slideViewPr>
    <p:cSldViewPr snapToGrid="0">
      <p:cViewPr varScale="1">
        <p:scale>
          <a:sx n="64" d="100"/>
          <a:sy n="64" d="100"/>
        </p:scale>
        <p:origin x="3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siehc\Dropbox%20(SMCCD)\Spring%202024\Copy%20of%20FTE%20Tracking%20Report%20-%20Spring%202024_1.16.2024_FirstDayofSchool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siehc\Dropbox%20(SMCCD)\Spring%202024\Copy%20of%20FTE%20Tracking%20Report%20-%20Spring%202024_1.16.2024_FirstDayofSchool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dirty="0"/>
              <a:t>Spring 2024 Enrollment by Modalities (N=12241)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College!$E$2</c:f>
              <c:strCache>
                <c:ptCount val="1"/>
                <c:pt idx="0">
                  <c:v>Enrollment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DE9-4E0F-A617-27D629C8E92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DE9-4E0F-A617-27D629C8E92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DE9-4E0F-A617-27D629C8E92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DE9-4E0F-A617-27D629C8E92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16EF5C5B-A51B-4E61-B4B4-F17335E819CF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40%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DE9-4E0F-A617-27D629C8E929}"/>
                </c:ext>
              </c:extLst>
            </c:dLbl>
            <c:dLbl>
              <c:idx val="1"/>
              <c:layout>
                <c:manualLayout>
                  <c:x val="-8.3382108486439191E-2"/>
                  <c:y val="-0.1579166666666666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E9-4E0F-A617-27D629C8E92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5B56F38-7DE0-4D9C-AF61-25C8762DDC5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38%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DE9-4E0F-A617-27D629C8E9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College!$D$3:$D$6</c:f>
              <c:strCache>
                <c:ptCount val="4"/>
                <c:pt idx="0">
                  <c:v>Online Asynch</c:v>
                </c:pt>
                <c:pt idx="1">
                  <c:v>Online Synch</c:v>
                </c:pt>
                <c:pt idx="2">
                  <c:v>Hybrid</c:v>
                </c:pt>
                <c:pt idx="3">
                  <c:v>F2F</c:v>
                </c:pt>
              </c:strCache>
            </c:strRef>
          </c:cat>
          <c:val>
            <c:numRef>
              <c:f>College!$E$3:$E$6</c:f>
              <c:numCache>
                <c:formatCode>0</c:formatCode>
                <c:ptCount val="4"/>
                <c:pt idx="0">
                  <c:v>4948</c:v>
                </c:pt>
                <c:pt idx="1">
                  <c:v>1041</c:v>
                </c:pt>
                <c:pt idx="2">
                  <c:v>1717</c:v>
                </c:pt>
                <c:pt idx="3">
                  <c:v>4503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E9-4E0F-A617-27D629C8E92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dirty="0"/>
              <a:t>Spring 2024 Sections by Modalities (N=615 CRN)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988599862604204"/>
          <c:y val="0.23740641689495121"/>
          <c:w val="0.49429009079262526"/>
          <c:h val="0.67626672505873087"/>
        </c:manualLayout>
      </c:layout>
      <c:pieChart>
        <c:varyColors val="1"/>
        <c:ser>
          <c:idx val="0"/>
          <c:order val="0"/>
          <c:tx>
            <c:strRef>
              <c:f>College!$F$2</c:f>
              <c:strCache>
                <c:ptCount val="1"/>
                <c:pt idx="0">
                  <c:v>Duplicated Sections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02-462B-BB60-9E1D6178CC5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02-462B-BB60-9E1D6178CC5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02-462B-BB60-9E1D6178CC5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402-462B-BB60-9E1D6178CC5F}"/>
              </c:ext>
            </c:extLst>
          </c:dPt>
          <c:dLbls>
            <c:dLbl>
              <c:idx val="0"/>
              <c:layout>
                <c:manualLayout>
                  <c:x val="-0.16590504836703243"/>
                  <c:y val="0.183374620993505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02-462B-BB60-9E1D6178CC5F}"/>
                </c:ext>
              </c:extLst>
            </c:dLbl>
            <c:dLbl>
              <c:idx val="1"/>
              <c:layout>
                <c:manualLayout>
                  <c:x val="-0.14350712044412262"/>
                  <c:y val="-8.4261628285061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02-462B-BB60-9E1D6178CC5F}"/>
                </c:ext>
              </c:extLst>
            </c:dLbl>
            <c:dLbl>
              <c:idx val="2"/>
              <c:layout>
                <c:manualLayout>
                  <c:x val="-0.12384176778963638"/>
                  <c:y val="-0.127824074074074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02-462B-BB60-9E1D6178CC5F}"/>
                </c:ext>
              </c:extLst>
            </c:dLbl>
            <c:dLbl>
              <c:idx val="3"/>
              <c:layout>
                <c:manualLayout>
                  <c:x val="0.13237778272897752"/>
                  <c:y val="-6.0450011786797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02-462B-BB60-9E1D6178CC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College!$D$3:$D$6</c:f>
              <c:strCache>
                <c:ptCount val="4"/>
                <c:pt idx="0">
                  <c:v>Online Asynch</c:v>
                </c:pt>
                <c:pt idx="1">
                  <c:v>Online Synch</c:v>
                </c:pt>
                <c:pt idx="2">
                  <c:v>Hybrid</c:v>
                </c:pt>
                <c:pt idx="3">
                  <c:v>F2F</c:v>
                </c:pt>
              </c:strCache>
            </c:strRef>
          </c:cat>
          <c:val>
            <c:numRef>
              <c:f>College!$F$3:$F$6</c:f>
              <c:numCache>
                <c:formatCode>General</c:formatCode>
                <c:ptCount val="4"/>
                <c:pt idx="0">
                  <c:v>170</c:v>
                </c:pt>
                <c:pt idx="1">
                  <c:v>63</c:v>
                </c:pt>
                <c:pt idx="2">
                  <c:v>99</c:v>
                </c:pt>
                <c:pt idx="3">
                  <c:v>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402-462B-BB60-9E1D6178CC5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0.70288</cdr:x>
      <cdr:y>0.36611</cdr:y>
    </cdr:from>
    <cdr:to>
      <cdr:x>0.97721</cdr:x>
      <cdr:y>0.49739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92E8E71C-B701-42B3-943B-649EA756CB3A}"/>
            </a:ext>
          </a:extLst>
        </cdr:cNvPr>
        <cdr:cNvSpPr/>
      </cdr:nvSpPr>
      <cdr:spPr>
        <a:xfrm xmlns:a="http://schemas.openxmlformats.org/drawingml/2006/main">
          <a:off x="3932925" y="1486662"/>
          <a:ext cx="1534967" cy="53307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dirty="0"/>
            <a:t>Success Rate 72% </a:t>
          </a:r>
        </a:p>
      </cdr:txBody>
    </cdr:sp>
  </cdr:relSizeAnchor>
  <cdr:relSizeAnchor xmlns:cdr="http://schemas.openxmlformats.org/drawingml/2006/chartDrawing">
    <cdr:from>
      <cdr:x>0.57061</cdr:x>
      <cdr:y>0.85124</cdr:y>
    </cdr:from>
    <cdr:to>
      <cdr:x>0.8099</cdr:x>
      <cdr:y>0.96944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BE2828D7-B04A-4C32-B02C-7EBAC0A9C78D}"/>
            </a:ext>
          </a:extLst>
        </cdr:cNvPr>
        <cdr:cNvSpPr/>
      </cdr:nvSpPr>
      <cdr:spPr>
        <a:xfrm xmlns:a="http://schemas.openxmlformats.org/drawingml/2006/main">
          <a:off x="3192776" y="3456654"/>
          <a:ext cx="1338943" cy="47995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dirty="0"/>
            <a:t>Success Rate 72%</a:t>
          </a:r>
        </a:p>
      </cdr:txBody>
    </cdr:sp>
  </cdr:relSizeAnchor>
  <cdr:relSizeAnchor xmlns:cdr="http://schemas.openxmlformats.org/drawingml/2006/chartDrawing">
    <cdr:from>
      <cdr:x>0.03171</cdr:x>
      <cdr:y>0.37112</cdr:y>
    </cdr:from>
    <cdr:to>
      <cdr:x>0.29824</cdr:x>
      <cdr:y>0.52687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3A8464D0-9F3F-448D-A245-F72DADF4B792}"/>
            </a:ext>
          </a:extLst>
        </cdr:cNvPr>
        <cdr:cNvSpPr/>
      </cdr:nvSpPr>
      <cdr:spPr>
        <a:xfrm xmlns:a="http://schemas.openxmlformats.org/drawingml/2006/main">
          <a:off x="177435" y="1507021"/>
          <a:ext cx="1491343" cy="63245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dirty="0"/>
            <a:t>Success Rate 78%</a:t>
          </a:r>
        </a:p>
      </cdr:txBody>
    </cdr:sp>
  </cdr:relSizeAnchor>
  <cdr:relSizeAnchor xmlns:cdr="http://schemas.openxmlformats.org/drawingml/2006/chartDrawing">
    <cdr:from>
      <cdr:x>0.13239</cdr:x>
      <cdr:y>0.79227</cdr:y>
    </cdr:from>
    <cdr:to>
      <cdr:x>0.36974</cdr:x>
      <cdr:y>0.93652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9D4820C2-C3BD-4B58-8AA2-0F61AA72DDF9}"/>
            </a:ext>
          </a:extLst>
        </cdr:cNvPr>
        <cdr:cNvSpPr/>
      </cdr:nvSpPr>
      <cdr:spPr>
        <a:xfrm xmlns:a="http://schemas.openxmlformats.org/drawingml/2006/main">
          <a:off x="740770" y="3217168"/>
          <a:ext cx="1328057" cy="58578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dirty="0"/>
            <a:t>Success Rate 76%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0.71795</cdr:x>
      <cdr:y>0.71528</cdr:y>
    </cdr:from>
    <cdr:to>
      <cdr:x>0.94774</cdr:x>
      <cdr:y>0.80128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E3C07180-02B0-4458-A85F-2594FDB0D232}"/>
            </a:ext>
          </a:extLst>
        </cdr:cNvPr>
        <cdr:cNvSpPr txBox="1"/>
      </cdr:nvSpPr>
      <cdr:spPr>
        <a:xfrm xmlns:a="http://schemas.openxmlformats.org/drawingml/2006/main">
          <a:off x="3866807" y="2815777"/>
          <a:ext cx="1237625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68% fill rate</a:t>
          </a:r>
        </a:p>
      </cdr:txBody>
    </cdr:sp>
  </cdr:relSizeAnchor>
  <cdr:relSizeAnchor xmlns:cdr="http://schemas.openxmlformats.org/drawingml/2006/chartDrawing">
    <cdr:from>
      <cdr:x>0.68941</cdr:x>
      <cdr:y>0.32819</cdr:y>
    </cdr:from>
    <cdr:to>
      <cdr:x>0.93521</cdr:x>
      <cdr:y>0.41419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E3C07180-02B0-4458-A85F-2594FDB0D232}"/>
            </a:ext>
          </a:extLst>
        </cdr:cNvPr>
        <cdr:cNvSpPr txBox="1"/>
      </cdr:nvSpPr>
      <cdr:spPr>
        <a:xfrm xmlns:a="http://schemas.openxmlformats.org/drawingml/2006/main">
          <a:off x="3713067" y="1291959"/>
          <a:ext cx="1323854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85% fill rate</a:t>
          </a:r>
        </a:p>
      </cdr:txBody>
    </cdr:sp>
  </cdr:relSizeAnchor>
  <cdr:relSizeAnchor xmlns:cdr="http://schemas.openxmlformats.org/drawingml/2006/chartDrawing">
    <cdr:from>
      <cdr:x>0.02812</cdr:x>
      <cdr:y>0.5</cdr:y>
    </cdr:from>
    <cdr:to>
      <cdr:x>0.2609</cdr:x>
      <cdr:y>0.586</cdr:y>
    </cdr:to>
    <cdr:sp macro="" textlink="">
      <cdr:nvSpPr>
        <cdr:cNvPr id="4" name="TextBox 4">
          <a:extLst xmlns:a="http://schemas.openxmlformats.org/drawingml/2006/main">
            <a:ext uri="{FF2B5EF4-FFF2-40B4-BE49-F238E27FC236}">
              <a16:creationId xmlns:a16="http://schemas.microsoft.com/office/drawing/2014/main" id="{6C6B9628-E7D1-4A93-B5E8-ED5C4075DD25}"/>
            </a:ext>
          </a:extLst>
        </cdr:cNvPr>
        <cdr:cNvSpPr txBox="1"/>
      </cdr:nvSpPr>
      <cdr:spPr>
        <a:xfrm xmlns:a="http://schemas.openxmlformats.org/drawingml/2006/main">
          <a:off x="151452" y="1968304"/>
          <a:ext cx="1253718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/>
        </a:solidFill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66% fill rate</a:t>
          </a:r>
        </a:p>
      </cdr:txBody>
    </cdr:sp>
  </cdr:relSizeAnchor>
  <cdr:relSizeAnchor xmlns:cdr="http://schemas.openxmlformats.org/drawingml/2006/chartDrawing">
    <cdr:from>
      <cdr:x>0.28129</cdr:x>
      <cdr:y>0.914</cdr:y>
    </cdr:from>
    <cdr:to>
      <cdr:x>0.51926</cdr:x>
      <cdr:y>1</cdr:y>
    </cdr:to>
    <cdr:sp macro="" textlink="">
      <cdr:nvSpPr>
        <cdr:cNvPr id="5" name="TextBox 5">
          <a:extLst xmlns:a="http://schemas.openxmlformats.org/drawingml/2006/main">
            <a:ext uri="{FF2B5EF4-FFF2-40B4-BE49-F238E27FC236}">
              <a16:creationId xmlns:a16="http://schemas.microsoft.com/office/drawing/2014/main" id="{E3C07180-02B0-4458-A85F-2594FDB0D232}"/>
            </a:ext>
          </a:extLst>
        </cdr:cNvPr>
        <cdr:cNvSpPr txBox="1"/>
      </cdr:nvSpPr>
      <cdr:spPr>
        <a:xfrm xmlns:a="http://schemas.openxmlformats.org/drawingml/2006/main">
          <a:off x="1515021" y="3598054"/>
          <a:ext cx="1281640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76% fill rate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C38EA-8231-461E-B27E-FE85A009820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E62DA-B66F-44EA-8DF1-FFF0329D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8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the enrollment metrics that Canada is tracking and monitoring.  We set our College goal for each of the enrollment metrics. Fall 2023, we exceeded our college goals.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E62DA-B66F-44EA-8DF1-FFF0329D61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86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Excellent job of Managing Modalities and Enrollment. 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 student demand (with balancing fill rate, capacity, and modalities)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Fill rate: use fill rate to gauge the capacity and student demands; We are in the sweet spot.</a:t>
            </a:r>
          </a:p>
          <a:p>
            <a:r>
              <a:rPr lang="en-US" dirty="0"/>
              <a:t>Note: depending on the department</a:t>
            </a:r>
          </a:p>
          <a:p>
            <a:endParaRPr lang="en-US" dirty="0"/>
          </a:p>
          <a:p>
            <a:r>
              <a:rPr lang="en-US" dirty="0"/>
              <a:t>42% of F2F sections (246) account for 31% of enrollment (3422).</a:t>
            </a:r>
          </a:p>
          <a:p>
            <a:r>
              <a:rPr lang="en-US" dirty="0"/>
              <a:t>40% of Online sections (241) both async and sync (157+84=241) count for 52% of enrollment (5740) (4305+1435=5740).</a:t>
            </a:r>
          </a:p>
          <a:p>
            <a:r>
              <a:rPr lang="en-US" dirty="0"/>
              <a:t>18% of hybrid (105) count for 17% of enrollment (1876).</a:t>
            </a:r>
          </a:p>
          <a:p>
            <a:endParaRPr lang="en-US" dirty="0"/>
          </a:p>
          <a:p>
            <a:r>
              <a:rPr lang="en-US" dirty="0"/>
              <a:t>Definition </a:t>
            </a:r>
            <a:r>
              <a:rPr lang="en-US"/>
              <a:t>on Modalities: https://smccd.edu/academicsenate/documents/dtlc/Distance%20Education%20Modalities%20Public%20Facing%20Descriptions%20Feb2023.pdf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92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Definition for each metrics</a:t>
            </a:r>
          </a:p>
          <a:p>
            <a:endParaRPr lang="en-US" dirty="0"/>
          </a:p>
          <a:p>
            <a:r>
              <a:rPr lang="en-US" dirty="0"/>
              <a:t>Class Max: room capacity. Who define the max? who decides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E62DA-B66F-44EA-8DF1-FFF0329D61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97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the enrollment metrics that Canada is tracking and monitoring.  We set our College goal for each of the enrollment metrics. Fall 2023, we exceeded our college goals.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E62DA-B66F-44EA-8DF1-FFF0329D61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07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44D10-A3BF-4FC9-8E18-17B1F88C8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B03A6-5936-472F-ADE4-EDF5E2734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251CB-5D75-476B-A139-8D4E249D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5BE0-198D-4CB9-93FB-4388B35CD670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CE413-94E9-4890-BF53-6B0EC2CD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43A60-359C-4D21-B288-CA334B34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0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8461C-A76E-4234-823E-62A243CF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AC26D-B08F-4A82-979E-35BF6FCD2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3CE04-959E-449F-8437-B58F1253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87EC-AD01-4B26-9DA9-600664206A49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207E-7CB2-4A7D-A671-C1B063A1B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B4044-2070-4ADC-817D-1A4015E4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B3DFF-0F3E-4756-8A2E-F007C517D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B8F81-6D0A-4E9F-BD04-840AF379E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A836E-66FF-4EB2-9BDD-409A97A3C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DCF-EC8B-42B2-98CF-FBDADC2A37E8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593D8-05CB-4335-B636-BC27E11E4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46C75-EBE3-452D-AB61-E2AF703F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5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A4E56-8C5E-4F02-900C-1E26FF271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2BCCD-DD01-4BD7-AE06-06C6402AC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001C7-550E-4367-A95D-D9FB5A2D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0E32-C34F-489F-A037-416C3345B05B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999B1-13AF-4508-B3BD-9D09ECF9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68EF2-FE87-4E09-AD55-23CE2D72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1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4ADE3-8241-4811-9633-A059398E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9EE05-3180-4419-9FD8-A7E25B8C2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C97C2-AC37-4B70-968B-DA146BBF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C5B2-C895-47F7-9616-9213AEC6A372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69C79-D3EB-4E76-BFD0-83B70378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73D32-5033-4331-A70F-8D483C92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4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724CC-66E8-49A7-8213-4837C643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F3FC-C1C7-4188-992A-F305ED6A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9D27D-11E8-4EA3-ACE8-010974E84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3C87D-37DC-4199-A513-CDBAEE54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BB41-33C9-4CAD-8CFB-4F2CA6AECDBB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C481F-C103-41A2-9894-BF7466E9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D55DF-5526-4914-A9C8-805956479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1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E6721-9B4E-4AF2-9B67-E23959850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A37E7-E95D-454E-B25E-065C7BAEE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EAAA4-67F7-4CA2-92E0-ACF74689C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E9741-2124-40BF-9581-65A40DE6C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ED1519-6A76-4E8D-A88F-20291BD69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71A64D-8D83-47D8-810A-25ACDA71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D827-6B29-4092-8031-18AB50252B37}" type="datetime1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41850C-5FB9-4D3B-87C6-299725D8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6B9443-4D85-4B8B-A823-5408B766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1B78F-ADBA-4426-AFD5-E4507985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6F0373-3AC0-4CAE-93C7-A44ED2467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01E94-F1E0-40FE-AF67-8E3BB8FA8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45AE45-960E-462B-9762-2AD6FEB3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6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1B5117-CE52-488F-B88A-9E0D29FFA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DCDF-AE08-45DE-8DAD-01B6FDD2C678}" type="datetime1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BA2940-C16E-400E-9258-6DC0FDA8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8BEB7-9169-4CCC-BD42-5F8ADAC4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E73DF-D500-4680-9085-7A5266B55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92DA2-CA1F-43A1-9888-822F0235C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E2ED7-117D-44E1-82CF-717EC1B54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C45AF-83E2-44CD-B509-A12FC0BC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E756-E507-488F-9EB8-DAFF5D83B837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A81E2-5315-45A0-BE3C-E22E38DB7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82EA8-9BAF-4101-8080-EAFADC26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6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FAAA-3269-4921-A889-D9BF43ECD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7876FC-3C92-4177-9A0C-FEC8BD67C2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13824-64D1-41A8-B62E-3F1176D75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1D153-CFEA-4B2C-9CE3-522D9582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EF0-530F-43E1-A8EB-6B2086BAFA7E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97297-CCFB-49C3-B5D6-FD3BC8FDD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AAB19-95F1-4F30-9608-2BDD400C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0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B1550-5BCF-4DE2-B632-464AAEE4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493D4-8DF4-429D-83C7-CC38F5EED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A079C-E644-44D2-8F73-1D0B098BB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D44DA-0582-4BB0-8D98-6E05AB77930C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A433D-9C26-404F-9180-8267EFD52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DAC4F-70E1-4139-9078-48A12F8B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3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1A5B2-C8A3-487A-A302-E999245D2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43" y="2058534"/>
            <a:ext cx="117094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Course Enrollment, Modalities, and Course Success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Spring 2024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3520CA5-12F2-4303-B81A-5A3927FF8972}"/>
              </a:ext>
            </a:extLst>
          </p:cNvPr>
          <p:cNvSpPr txBox="1">
            <a:spLocks/>
          </p:cNvSpPr>
          <p:nvPr/>
        </p:nvSpPr>
        <p:spPr>
          <a:xfrm>
            <a:off x="1524000" y="5346631"/>
            <a:ext cx="9144000" cy="1014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Office of Instruction</a:t>
            </a:r>
          </a:p>
          <a:p>
            <a:r>
              <a:rPr lang="en-US" sz="2800" dirty="0"/>
              <a:t>9.20.2024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B89C90-3CFD-4C7A-9374-D201EE581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145" y="141840"/>
            <a:ext cx="2133710" cy="1416123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4A5EB5-08B5-4495-9598-CA856693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D667-3263-4034-BC3B-B5006635BAC6}" type="datetime1">
              <a:rPr lang="en-US" smtClean="0"/>
              <a:t>9/18/2024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2B5B6CD-C00D-4100-B51F-AEDA5AE3D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5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689974-1669-41BF-8774-F21D039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DCDF-AE08-45DE-8DAD-01B6FDD2C678}" type="datetime1">
              <a:rPr lang="en-US" smtClean="0"/>
              <a:t>9/18/2024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8B858A-0228-445C-B1AA-63955DD8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FC25EC-2C39-4AF8-A738-305B0E2E0533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0"/>
          <a:ext cx="9628632" cy="6879658"/>
        </p:xfrm>
        <a:graphic>
          <a:graphicData uri="http://schemas.openxmlformats.org/drawingml/2006/table">
            <a:tbl>
              <a:tblPr firstRow="1" lastRow="1">
                <a:tableStyleId>{93296810-A885-4BE3-A3E7-6D5BEEA58F35}</a:tableStyleId>
              </a:tblPr>
              <a:tblGrid>
                <a:gridCol w="3080250">
                  <a:extLst>
                    <a:ext uri="{9D8B030D-6E8A-4147-A177-3AD203B41FA5}">
                      <a16:colId xmlns:a16="http://schemas.microsoft.com/office/drawing/2014/main" val="949841028"/>
                    </a:ext>
                  </a:extLst>
                </a:gridCol>
                <a:gridCol w="4951216">
                  <a:extLst>
                    <a:ext uri="{9D8B030D-6E8A-4147-A177-3AD203B41FA5}">
                      <a16:colId xmlns:a16="http://schemas.microsoft.com/office/drawing/2014/main" val="3843927409"/>
                    </a:ext>
                  </a:extLst>
                </a:gridCol>
                <a:gridCol w="1597166">
                  <a:extLst>
                    <a:ext uri="{9D8B030D-6E8A-4147-A177-3AD203B41FA5}">
                      <a16:colId xmlns:a16="http://schemas.microsoft.com/office/drawing/2014/main" val="3998713781"/>
                    </a:ext>
                  </a:extLst>
                </a:gridCol>
              </a:tblGrid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Division/Modality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Course Success by Division and Modalities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Section Count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40070191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Academic Sup &amp; Learn T.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52.8%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50438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FACE TO FACE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4217430995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92.0%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877458114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ONLINE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76.3%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330287654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Bus. Design &amp; Workforce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75.9%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157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182412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FACE TO FACE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78.4%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889979032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78.1%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00601770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15449043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SYNCHRONOUS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77.3%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787657709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Counseling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77.6%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51725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FACE TO FACE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83.3%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225191752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4253764915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75.5%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231545538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Humanities &amp; Soc. Sci.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71.1%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197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57875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FACE TO FACE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72.0%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949598657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71.2%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90009538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673608009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SYNCHRONOUS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67.2%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392714748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Kinesiology, </a:t>
                      </a:r>
                      <a:r>
                        <a:rPr lang="en-US" sz="1400" b="1" u="none" strike="noStrike" dirty="0" err="1">
                          <a:effectLst/>
                        </a:rPr>
                        <a:t>Athl</a:t>
                      </a:r>
                      <a:r>
                        <a:rPr lang="en-US" sz="1400" b="1" u="none" strike="noStrike" dirty="0">
                          <a:effectLst/>
                        </a:rPr>
                        <a:t> &amp; Dan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84.0%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870962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FACE TO FACE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86.7%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465247064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79.1%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418240835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72.1%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247561351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Science &amp; Technology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75.8%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128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667871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FACE TO FACE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76.3%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008925306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80.2%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61144590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76.7%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398541836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SYNCHRONOUS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59.5%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786805351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Grand 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75.5%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93492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97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9339-64CB-4965-A09D-32B2143AB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1713464" cy="1545971"/>
          </a:xfrm>
        </p:spPr>
        <p:txBody>
          <a:bodyPr>
            <a:normAutofit/>
          </a:bodyPr>
          <a:lstStyle/>
          <a:p>
            <a:r>
              <a:rPr lang="en-US" sz="4400" dirty="0"/>
              <a:t>EMP 1.3 Create a student-first course schedule</a:t>
            </a:r>
            <a:br>
              <a:rPr lang="en-US" sz="4400" dirty="0"/>
            </a:br>
            <a:r>
              <a:rPr lang="en-US" sz="4400" dirty="0"/>
              <a:t>EMP 4.12 Offer key courses in multiple modalities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93E3F-F804-494B-89F8-A36F8F3D2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79" y="1774178"/>
            <a:ext cx="10515600" cy="2174735"/>
          </a:xfrm>
        </p:spPr>
        <p:txBody>
          <a:bodyPr>
            <a:normAutofit fontScale="85000" lnSpcReduction="10000"/>
          </a:bodyPr>
          <a:lstStyle/>
          <a:p>
            <a:pPr marL="0" marR="0" lv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student-first course schedule is the outcome of a thoughtful and collaborative process that prioritizes student success, minimizes disruptions, aligns programs, and balances faculty workload.</a:t>
            </a:r>
          </a:p>
          <a:p>
            <a:pPr marL="0" marR="0" lv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Student-first Scheduling and Modalities:</a:t>
            </a:r>
          </a:p>
          <a:p>
            <a:pPr marL="342900" marR="0" lvl="0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Offering diverse course modalities, including face-to-face, hybrid, asynchronous online, synchronous online, and multi-modalities, to cater to various learning preferences.</a:t>
            </a:r>
          </a:p>
          <a:p>
            <a:pPr marL="342900" marR="0" lvl="0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Considering the day of the week, time of day, and location to accommodate student needs and preferences.</a:t>
            </a:r>
          </a:p>
          <a:p>
            <a:pPr marL="342900" marR="0" lvl="0" indent="-342900">
              <a:lnSpc>
                <a:spcPct val="12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ensure course schedules are aligned to minimize conflicts, enabling students to plan and complete their educational goals efficiently.</a:t>
            </a: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4B45A-A90D-457B-A1A7-84390B23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2347-FACC-47DA-A225-47A0A1F246E7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9260C-725D-44A8-A69C-634724C1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2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6EF9C24-FDF9-4D7C-9F96-C5205841398B}"/>
              </a:ext>
            </a:extLst>
          </p:cNvPr>
          <p:cNvSpPr txBox="1">
            <a:spLocks/>
          </p:cNvSpPr>
          <p:nvPr/>
        </p:nvSpPr>
        <p:spPr>
          <a:xfrm>
            <a:off x="365760" y="3948913"/>
            <a:ext cx="11713464" cy="1905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4600" dirty="0"/>
              <a:t>ACCJC Standard 2.6:</a:t>
            </a:r>
            <a:r>
              <a:rPr lang="en-US" sz="4600" i="0" u="none" strike="noStrike" baseline="0" dirty="0">
                <a:solidFill>
                  <a:srgbClr val="000000"/>
                </a:solidFill>
              </a:rPr>
              <a:t>The institution uses delivery modes and teaching methodologies that meet student and curricular needs and promote equitable student learning and achievement. </a:t>
            </a:r>
          </a:p>
        </p:txBody>
      </p:sp>
    </p:spTree>
    <p:extLst>
      <p:ext uri="{BB962C8B-B14F-4D97-AF65-F5344CB8AC3E}">
        <p14:creationId xmlns:p14="http://schemas.microsoft.com/office/powerpoint/2010/main" val="271291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057E3DD-02D4-42FE-A438-7A446E4C3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" y="255181"/>
            <a:ext cx="11854543" cy="745275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Rounded MT Bold" panose="020F0704030504030204" pitchFamily="34" charset="0"/>
              </a:rPr>
              <a:t>Census Day: Enrollment and Success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37C3E-2E43-477D-8F05-B71FEF10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0E32-C34F-489F-A037-416C3345B05B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AF43F1-C39B-49E7-A741-29BA0DD6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E867DDC-0B55-41B1-8832-41AFAF61D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031040"/>
              </p:ext>
            </p:extLst>
          </p:nvPr>
        </p:nvGraphicFramePr>
        <p:xfrm>
          <a:off x="1331306" y="1296248"/>
          <a:ext cx="9103889" cy="4563215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4007356">
                  <a:extLst>
                    <a:ext uri="{9D8B030D-6E8A-4147-A177-3AD203B41FA5}">
                      <a16:colId xmlns:a16="http://schemas.microsoft.com/office/drawing/2014/main" val="1181110930"/>
                    </a:ext>
                  </a:extLst>
                </a:gridCol>
                <a:gridCol w="2473553">
                  <a:extLst>
                    <a:ext uri="{9D8B030D-6E8A-4147-A177-3AD203B41FA5}">
                      <a16:colId xmlns:a16="http://schemas.microsoft.com/office/drawing/2014/main" val="3439114533"/>
                    </a:ext>
                  </a:extLst>
                </a:gridCol>
                <a:gridCol w="2622980">
                  <a:extLst>
                    <a:ext uri="{9D8B030D-6E8A-4147-A177-3AD203B41FA5}">
                      <a16:colId xmlns:a16="http://schemas.microsoft.com/office/drawing/2014/main" val="490240559"/>
                    </a:ext>
                  </a:extLst>
                </a:gridCol>
              </a:tblGrid>
              <a:tr h="1219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</a:rPr>
                        <a:t>Metric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</a:rPr>
                        <a:t>Spring 2024</a:t>
                      </a:r>
                    </a:p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Students</a:t>
                      </a: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</a:rPr>
                        <a:t>Spring 2024</a:t>
                      </a:r>
                    </a:p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Course Success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2065232457"/>
                  </a:ext>
                </a:extLst>
              </a:tr>
              <a:tr h="5572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</a:rPr>
                        <a:t>Enrollments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3673363"/>
                  </a:ext>
                </a:extLst>
              </a:tr>
              <a:tr h="5572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</a:rPr>
                        <a:t>Headcount (First-Time)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6351447"/>
                  </a:ext>
                </a:extLst>
              </a:tr>
              <a:tr h="5572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</a:rPr>
                        <a:t>Headcount (Int'l)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8748010"/>
                  </a:ext>
                </a:extLst>
              </a:tr>
              <a:tr h="5572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</a:rPr>
                        <a:t>Concurrent K-12 Student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856459"/>
                  </a:ext>
                </a:extLst>
              </a:tr>
              <a:tr h="5572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</a:rPr>
                        <a:t>Continuing Student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9417592"/>
                  </a:ext>
                </a:extLst>
              </a:tr>
              <a:tr h="5572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2400" u="none" strike="noStrike" dirty="0">
                          <a:effectLst/>
                        </a:rPr>
                        <a:t>Enrollments (Evening)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9910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62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E2C0-E649-4944-8FB1-609951F2B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38"/>
            <a:ext cx="10515600" cy="62370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Rounded MT Bold" panose="020F0704030504030204" pitchFamily="34" charset="0"/>
              </a:rPr>
              <a:t>Exceeded College Goals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3F5E0A-C80E-48B1-A105-3DC4637526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8018"/>
              </p:ext>
            </p:extLst>
          </p:nvPr>
        </p:nvGraphicFramePr>
        <p:xfrm>
          <a:off x="434670" y="1351853"/>
          <a:ext cx="10919130" cy="4537317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2641595">
                  <a:extLst>
                    <a:ext uri="{9D8B030D-6E8A-4147-A177-3AD203B41FA5}">
                      <a16:colId xmlns:a16="http://schemas.microsoft.com/office/drawing/2014/main" val="1444915113"/>
                    </a:ext>
                  </a:extLst>
                </a:gridCol>
                <a:gridCol w="1608904">
                  <a:extLst>
                    <a:ext uri="{9D8B030D-6E8A-4147-A177-3AD203B41FA5}">
                      <a16:colId xmlns:a16="http://schemas.microsoft.com/office/drawing/2014/main" val="3762460870"/>
                    </a:ext>
                  </a:extLst>
                </a:gridCol>
                <a:gridCol w="1212223">
                  <a:extLst>
                    <a:ext uri="{9D8B030D-6E8A-4147-A177-3AD203B41FA5}">
                      <a16:colId xmlns:a16="http://schemas.microsoft.com/office/drawing/2014/main" val="707823197"/>
                    </a:ext>
                  </a:extLst>
                </a:gridCol>
                <a:gridCol w="1287179">
                  <a:extLst>
                    <a:ext uri="{9D8B030D-6E8A-4147-A177-3AD203B41FA5}">
                      <a16:colId xmlns:a16="http://schemas.microsoft.com/office/drawing/2014/main" val="1075819527"/>
                    </a:ext>
                  </a:extLst>
                </a:gridCol>
                <a:gridCol w="1259881">
                  <a:extLst>
                    <a:ext uri="{9D8B030D-6E8A-4147-A177-3AD203B41FA5}">
                      <a16:colId xmlns:a16="http://schemas.microsoft.com/office/drawing/2014/main" val="328431690"/>
                    </a:ext>
                  </a:extLst>
                </a:gridCol>
                <a:gridCol w="1454674">
                  <a:extLst>
                    <a:ext uri="{9D8B030D-6E8A-4147-A177-3AD203B41FA5}">
                      <a16:colId xmlns:a16="http://schemas.microsoft.com/office/drawing/2014/main" val="1259969276"/>
                    </a:ext>
                  </a:extLst>
                </a:gridCol>
                <a:gridCol w="1454674">
                  <a:extLst>
                    <a:ext uri="{9D8B030D-6E8A-4147-A177-3AD203B41FA5}">
                      <a16:colId xmlns:a16="http://schemas.microsoft.com/office/drawing/2014/main" val="3165914079"/>
                    </a:ext>
                  </a:extLst>
                </a:gridCol>
              </a:tblGrid>
              <a:tr h="988659">
                <a:tc>
                  <a:txBody>
                    <a:bodyPr/>
                    <a:lstStyle/>
                    <a:p>
                      <a:pPr algn="l" fontAlgn="t"/>
                      <a:endParaRPr lang="en-US" sz="2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Course Enrollment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Headcount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Fill Rate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Load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Sections </a:t>
                      </a:r>
                      <a:r>
                        <a:rPr lang="en-US" sz="20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(CRN)</a:t>
                      </a:r>
                      <a:endParaRPr lang="en-US" sz="28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Course Success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820408746"/>
                  </a:ext>
                </a:extLst>
              </a:tr>
              <a:tr h="848465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u="none" strike="noStrike" dirty="0">
                          <a:effectLst/>
                        </a:rPr>
                        <a:t>College Goal</a:t>
                      </a:r>
                    </a:p>
                    <a:p>
                      <a:pPr algn="l" fontAlgn="t"/>
                      <a:r>
                        <a:rPr lang="en-US" sz="2000" b="0" u="none" strike="noStrike" dirty="0">
                          <a:effectLst/>
                        </a:rPr>
                        <a:t>(Fall 2022)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effectLst/>
                        </a:rPr>
                        <a:t>11,000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5,337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effectLst/>
                        </a:rPr>
                        <a:t>75%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70%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90189230"/>
                  </a:ext>
                </a:extLst>
              </a:tr>
              <a:tr h="848465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Spring 2024</a:t>
                      </a:r>
                    </a:p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(Census Day)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12,266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6,747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615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51218044"/>
                  </a:ext>
                </a:extLst>
              </a:tr>
              <a:tr h="462932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Asynch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4,855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547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455927"/>
                  </a:ext>
                </a:extLst>
              </a:tr>
              <a:tr h="462932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Synch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967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439590"/>
                  </a:ext>
                </a:extLst>
              </a:tr>
              <a:tr h="462932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Hybrid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1,784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70401"/>
                  </a:ext>
                </a:extLst>
              </a:tr>
              <a:tr h="462932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F2F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4,635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362296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B3B946-2487-4146-94F5-536425F06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6BAA-AF6C-4ACF-A5E9-E594F0DB12DC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B04AB-D56A-420F-AA39-01FEEEE0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92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6F2048-474A-46B7-97E3-DA64F038DA3B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3"/>
            <a:ext cx="785673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C3B77E-2DDF-4A40-9775-CAFCBACDE93F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286" y="323024"/>
            <a:ext cx="11308696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Effective Management of Modalities and Success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1B96B3-7EEB-4B49-891C-A0F112B2AE2A}"/>
              </a:ext>
            </a:extLst>
          </p:cNvPr>
          <p:cNvSpPr txBox="1"/>
          <p:nvPr/>
        </p:nvSpPr>
        <p:spPr>
          <a:xfrm>
            <a:off x="5126824" y="980695"/>
            <a:ext cx="21852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Spring 2024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272181B8-C451-45D1-889C-FF6665C4D7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317356"/>
              </p:ext>
            </p:extLst>
          </p:nvPr>
        </p:nvGraphicFramePr>
        <p:xfrm>
          <a:off x="366851" y="1735833"/>
          <a:ext cx="5595409" cy="4060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DC798B6-36E0-4F8B-A55D-248D63FCA8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711548"/>
              </p:ext>
            </p:extLst>
          </p:nvPr>
        </p:nvGraphicFramePr>
        <p:xfrm>
          <a:off x="6494916" y="1735834"/>
          <a:ext cx="5385900" cy="3936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8094948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9E623-6AB5-4E39-B7F5-6407D2F37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506" y="-41270"/>
            <a:ext cx="11689494" cy="1064306"/>
          </a:xfrm>
        </p:spPr>
        <p:txBody>
          <a:bodyPr>
            <a:norm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Course Success by Division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7A1A37-553C-4D5A-9949-B22EAAEB65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634334"/>
              </p:ext>
            </p:extLst>
          </p:nvPr>
        </p:nvGraphicFramePr>
        <p:xfrm>
          <a:off x="502506" y="1023036"/>
          <a:ext cx="10938380" cy="4843317"/>
        </p:xfrm>
        <a:graphic>
          <a:graphicData uri="http://schemas.openxmlformats.org/drawingml/2006/table">
            <a:tbl>
              <a:tblPr firstRow="1" lastRow="1" bandRow="1" bandCol="1">
                <a:tableStyleId>{912C8C85-51F0-491E-9774-3900AFEF0FD7}</a:tableStyleId>
              </a:tblPr>
              <a:tblGrid>
                <a:gridCol w="4331340">
                  <a:extLst>
                    <a:ext uri="{9D8B030D-6E8A-4147-A177-3AD203B41FA5}">
                      <a16:colId xmlns:a16="http://schemas.microsoft.com/office/drawing/2014/main" val="1273769306"/>
                    </a:ext>
                  </a:extLst>
                </a:gridCol>
                <a:gridCol w="1714258">
                  <a:extLst>
                    <a:ext uri="{9D8B030D-6E8A-4147-A177-3AD203B41FA5}">
                      <a16:colId xmlns:a16="http://schemas.microsoft.com/office/drawing/2014/main" val="3936706193"/>
                    </a:ext>
                  </a:extLst>
                </a:gridCol>
                <a:gridCol w="1464263">
                  <a:extLst>
                    <a:ext uri="{9D8B030D-6E8A-4147-A177-3AD203B41FA5}">
                      <a16:colId xmlns:a16="http://schemas.microsoft.com/office/drawing/2014/main" val="2010678994"/>
                    </a:ext>
                  </a:extLst>
                </a:gridCol>
                <a:gridCol w="1190457">
                  <a:extLst>
                    <a:ext uri="{9D8B030D-6E8A-4147-A177-3AD203B41FA5}">
                      <a16:colId xmlns:a16="http://schemas.microsoft.com/office/drawing/2014/main" val="1829307919"/>
                    </a:ext>
                  </a:extLst>
                </a:gridCol>
                <a:gridCol w="1119031">
                  <a:extLst>
                    <a:ext uri="{9D8B030D-6E8A-4147-A177-3AD203B41FA5}">
                      <a16:colId xmlns:a16="http://schemas.microsoft.com/office/drawing/2014/main" val="3259619223"/>
                    </a:ext>
                  </a:extLst>
                </a:gridCol>
                <a:gridCol w="1119031">
                  <a:extLst>
                    <a:ext uri="{9D8B030D-6E8A-4147-A177-3AD203B41FA5}">
                      <a16:colId xmlns:a16="http://schemas.microsoft.com/office/drawing/2014/main" val="3041874210"/>
                    </a:ext>
                  </a:extLst>
                </a:gridCol>
              </a:tblGrid>
              <a:tr h="120106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Enrollment &amp; Fill Rate by Division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Enrollment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Fill Rate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Load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Duplicated Section (CRN)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Course Success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689922301"/>
                  </a:ext>
                </a:extLst>
              </a:tr>
              <a:tr h="4724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Bus. Design &amp; Workforce</a:t>
                      </a:r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(BDW)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3,557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71%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387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159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67020986"/>
                  </a:ext>
                </a:extLst>
              </a:tr>
              <a:tr h="40216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Counseling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134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61%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380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34207710"/>
                  </a:ext>
                </a:extLst>
              </a:tr>
              <a:tr h="46869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Humanities &amp; Soc. Sci. </a:t>
                      </a:r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(HSS)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4,060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77%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378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6391784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Kinesiology, </a:t>
                      </a:r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Athl</a:t>
                      </a:r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 &amp; Dance </a:t>
                      </a:r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(KAD)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1,132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69%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446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128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56517424"/>
                  </a:ext>
                </a:extLst>
              </a:tr>
              <a:tr h="55844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Science &amp; Technology </a:t>
                      </a:r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(S&amp;T)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3,198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80%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508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126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72121854"/>
                  </a:ext>
                </a:extLst>
              </a:tr>
              <a:tr h="555172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Academic Sup &amp; Learn T (ASLT)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706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53%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27602409"/>
                  </a:ext>
                </a:extLst>
              </a:tr>
              <a:tr h="68459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Grand Total</a:t>
                      </a:r>
                      <a:endParaRPr lang="en-US" sz="2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12,2224</a:t>
                      </a:r>
                      <a:endParaRPr lang="en-US" sz="2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73%</a:t>
                      </a:r>
                      <a:endParaRPr lang="en-US" sz="2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425</a:t>
                      </a:r>
                      <a:endParaRPr lang="en-US" sz="2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633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24217442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4396F-CF18-41B1-B9B4-C62F1563E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0ADC-9486-49D6-B85E-03886AF28559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E80C9-D88D-4EB5-BD48-68E690F7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2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E2C0-E649-4944-8FB1-609951F2B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38"/>
            <a:ext cx="10515600" cy="62370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Rounded MT Bold" panose="020F0704030504030204" pitchFamily="34" charset="0"/>
              </a:rPr>
              <a:t>Exceeded College Goals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3F5E0A-C80E-48B1-A105-3DC4637526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585509"/>
              </p:ext>
            </p:extLst>
          </p:nvPr>
        </p:nvGraphicFramePr>
        <p:xfrm>
          <a:off x="642510" y="1075731"/>
          <a:ext cx="10906979" cy="4889134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2629444">
                  <a:extLst>
                    <a:ext uri="{9D8B030D-6E8A-4147-A177-3AD203B41FA5}">
                      <a16:colId xmlns:a16="http://schemas.microsoft.com/office/drawing/2014/main" val="1444915113"/>
                    </a:ext>
                  </a:extLst>
                </a:gridCol>
                <a:gridCol w="1608904">
                  <a:extLst>
                    <a:ext uri="{9D8B030D-6E8A-4147-A177-3AD203B41FA5}">
                      <a16:colId xmlns:a16="http://schemas.microsoft.com/office/drawing/2014/main" val="3762460870"/>
                    </a:ext>
                  </a:extLst>
                </a:gridCol>
                <a:gridCol w="1212223">
                  <a:extLst>
                    <a:ext uri="{9D8B030D-6E8A-4147-A177-3AD203B41FA5}">
                      <a16:colId xmlns:a16="http://schemas.microsoft.com/office/drawing/2014/main" val="707823197"/>
                    </a:ext>
                  </a:extLst>
                </a:gridCol>
                <a:gridCol w="1287179">
                  <a:extLst>
                    <a:ext uri="{9D8B030D-6E8A-4147-A177-3AD203B41FA5}">
                      <a16:colId xmlns:a16="http://schemas.microsoft.com/office/drawing/2014/main" val="1075819527"/>
                    </a:ext>
                  </a:extLst>
                </a:gridCol>
                <a:gridCol w="1259881">
                  <a:extLst>
                    <a:ext uri="{9D8B030D-6E8A-4147-A177-3AD203B41FA5}">
                      <a16:colId xmlns:a16="http://schemas.microsoft.com/office/drawing/2014/main" val="328431690"/>
                    </a:ext>
                  </a:extLst>
                </a:gridCol>
                <a:gridCol w="1454674">
                  <a:extLst>
                    <a:ext uri="{9D8B030D-6E8A-4147-A177-3AD203B41FA5}">
                      <a16:colId xmlns:a16="http://schemas.microsoft.com/office/drawing/2014/main" val="1259969276"/>
                    </a:ext>
                  </a:extLst>
                </a:gridCol>
                <a:gridCol w="1454674">
                  <a:extLst>
                    <a:ext uri="{9D8B030D-6E8A-4147-A177-3AD203B41FA5}">
                      <a16:colId xmlns:a16="http://schemas.microsoft.com/office/drawing/2014/main" val="3165914079"/>
                    </a:ext>
                  </a:extLst>
                </a:gridCol>
              </a:tblGrid>
              <a:tr h="1065318">
                <a:tc>
                  <a:txBody>
                    <a:bodyPr/>
                    <a:lstStyle/>
                    <a:p>
                      <a:pPr algn="l" fontAlgn="t"/>
                      <a:endParaRPr lang="en-US" sz="2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effectLst/>
                        </a:rPr>
                        <a:t>Course Enrollment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Headcount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Fill Rate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Load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Sections </a:t>
                      </a:r>
                      <a:r>
                        <a:rPr lang="en-US" sz="20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(CRN)</a:t>
                      </a:r>
                      <a:endParaRPr lang="en-US" sz="28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Course Success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820408746"/>
                  </a:ext>
                </a:extLst>
              </a:tr>
              <a:tr h="914254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u="none" strike="noStrike" dirty="0">
                          <a:effectLst/>
                        </a:rPr>
                        <a:t>College Goal</a:t>
                      </a:r>
                    </a:p>
                    <a:p>
                      <a:pPr algn="l" fontAlgn="t"/>
                      <a:r>
                        <a:rPr lang="en-US" sz="2000" b="0" u="none" strike="noStrike" dirty="0">
                          <a:effectLst/>
                        </a:rPr>
                        <a:t>(Fall 2022)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effectLst/>
                        </a:rPr>
                        <a:t>11,000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5,337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effectLst/>
                        </a:rPr>
                        <a:t>75%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70%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90189230"/>
                  </a:ext>
                </a:extLst>
              </a:tr>
              <a:tr h="914254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Spring 2024</a:t>
                      </a:r>
                    </a:p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(Census Day)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12,266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6,747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615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51218044"/>
                  </a:ext>
                </a:extLst>
              </a:tr>
              <a:tr h="498827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F2F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4,635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134792"/>
                  </a:ext>
                </a:extLst>
              </a:tr>
              <a:tr h="498827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Hybrid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1,784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886392"/>
                  </a:ext>
                </a:extLst>
              </a:tr>
              <a:tr h="498827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Asynch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4,855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547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455927"/>
                  </a:ext>
                </a:extLst>
              </a:tr>
              <a:tr h="498827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Synch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967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439590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B3B946-2487-4146-94F5-536425F06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6BAA-AF6C-4ACF-A5E9-E594F0DB12DC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B04AB-D56A-420F-AA39-01FEEEE0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4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689974-1669-41BF-8774-F21D039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DCDF-AE08-45DE-8DAD-01B6FDD2C678}" type="datetime1">
              <a:rPr lang="en-US" smtClean="0"/>
              <a:t>9/18/2024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8B858A-0228-445C-B1AA-63955DD8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FC25EC-2C39-4AF8-A738-305B0E2E0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47968"/>
              </p:ext>
            </p:extLst>
          </p:nvPr>
        </p:nvGraphicFramePr>
        <p:xfrm>
          <a:off x="838200" y="0"/>
          <a:ext cx="9628632" cy="6002210"/>
        </p:xfrm>
        <a:graphic>
          <a:graphicData uri="http://schemas.openxmlformats.org/drawingml/2006/table">
            <a:tbl>
              <a:tblPr firstRow="1" lastRow="1">
                <a:tableStyleId>{93296810-A885-4BE3-A3E7-6D5BEEA58F35}</a:tableStyleId>
              </a:tblPr>
              <a:tblGrid>
                <a:gridCol w="3080250">
                  <a:extLst>
                    <a:ext uri="{9D8B030D-6E8A-4147-A177-3AD203B41FA5}">
                      <a16:colId xmlns:a16="http://schemas.microsoft.com/office/drawing/2014/main" val="949841028"/>
                    </a:ext>
                  </a:extLst>
                </a:gridCol>
                <a:gridCol w="4951216">
                  <a:extLst>
                    <a:ext uri="{9D8B030D-6E8A-4147-A177-3AD203B41FA5}">
                      <a16:colId xmlns:a16="http://schemas.microsoft.com/office/drawing/2014/main" val="3843927409"/>
                    </a:ext>
                  </a:extLst>
                </a:gridCol>
                <a:gridCol w="1597166">
                  <a:extLst>
                    <a:ext uri="{9D8B030D-6E8A-4147-A177-3AD203B41FA5}">
                      <a16:colId xmlns:a16="http://schemas.microsoft.com/office/drawing/2014/main" val="3998713781"/>
                    </a:ext>
                  </a:extLst>
                </a:gridCol>
              </a:tblGrid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Division/Modality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Course Success by Division and Modalities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Section Count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40070191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Bus. Design &amp; Workforce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75.9%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157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182412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FACE TO FACE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78.4%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889979032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78.1%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00601770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15449043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SYNCHRONOUS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77.3%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787657709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Counseling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77.6%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51725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FACE TO FACE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83.3%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225191752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4253764915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75.5%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231545538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Humanities &amp; Soc. Sci.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71.1%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197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57875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FACE TO FACE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72.0%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949598657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71.2%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90009538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673608009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SYNCHRONOUS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67.2%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392714748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Kinesiology, </a:t>
                      </a:r>
                      <a:r>
                        <a:rPr lang="en-US" sz="1400" b="1" u="none" strike="noStrike" dirty="0" err="1">
                          <a:effectLst/>
                        </a:rPr>
                        <a:t>Athl</a:t>
                      </a:r>
                      <a:r>
                        <a:rPr lang="en-US" sz="1400" b="1" u="none" strike="noStrike" dirty="0">
                          <a:effectLst/>
                        </a:rPr>
                        <a:t> &amp; Dan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84.0%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870962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FACE TO FACE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86.7%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465247064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79.1%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418240835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72.1%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247561351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Science &amp; Technology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75.8%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128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667871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FACE TO FACE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76.3%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008925306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HYBRID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80.2%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611445900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ONLINE </a:t>
                      </a:r>
                      <a:r>
                        <a:rPr lang="en-US" sz="1400" u="none" strike="noStrike" dirty="0" err="1">
                          <a:effectLst/>
                        </a:rPr>
                        <a:t>Asynch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76.7%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398541836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SYNCHRONOUS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33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59.5%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786805351"/>
                  </a:ext>
                </a:extLst>
              </a:tr>
              <a:tr h="19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Grand 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75.5%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93492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540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1CB5D89-8011-49AE-992E-27DA2143E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402FC3-F106-4952-99F2-1F5414747A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C7820-78EF-4928-8CE4-B1CFCFA8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C5B2-C895-47F7-9616-9213AEC6A372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ACD1B5-3AFC-465E-A046-87CB596BC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21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8" ma:contentTypeDescription="Create a new document." ma:contentTypeScope="" ma:versionID="d4bb8c2641764e3ca70261afe1b33a53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9959290da7346403855fa006fec8fe7c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bc55ecc-363e-43e9-bfac-4ba2e86f45ee" xsi:nil="true"/>
  </documentManagement>
</p:properties>
</file>

<file path=customXml/itemProps1.xml><?xml version="1.0" encoding="utf-8"?>
<ds:datastoreItem xmlns:ds="http://schemas.openxmlformats.org/officeDocument/2006/customXml" ds:itemID="{4A00305F-07D6-4342-B3A1-7F25D4D98E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B069C3-0872-414E-B7D3-5F9E20F0D1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BC1625-C903-43B2-9FC9-F5F4818A36A7}">
  <ds:schemaRefs>
    <ds:schemaRef ds:uri="http://purl.org/dc/elements/1.1/"/>
    <ds:schemaRef ds:uri="bb5bbb0b-6c89-44d7-be61-0adfe653f983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2bc55ecc-363e-43e9-bfac-4ba2e86f45ee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1092</Words>
  <Application>Microsoft Office PowerPoint</Application>
  <PresentationFormat>Widescreen</PresentationFormat>
  <Paragraphs>390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Symbol</vt:lpstr>
      <vt:lpstr>Times New Roman</vt:lpstr>
      <vt:lpstr>Office Theme</vt:lpstr>
      <vt:lpstr>Course Enrollment, Modalities, and Course Success Spring 2024</vt:lpstr>
      <vt:lpstr>EMP 1.3 Create a student-first course schedule EMP 4.12 Offer key courses in multiple modalities</vt:lpstr>
      <vt:lpstr>Census Day: Enrollment and Success</vt:lpstr>
      <vt:lpstr>Exceeded College Goals</vt:lpstr>
      <vt:lpstr>Effective Management of Modalities and Success</vt:lpstr>
      <vt:lpstr>Course Success by Division</vt:lpstr>
      <vt:lpstr>Exceeded College Goals</vt:lpstr>
      <vt:lpstr>PowerPoint Presentation</vt:lpstr>
      <vt:lpstr>Stop Here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Hsieh, Chialin</dc:creator>
  <cp:lastModifiedBy>Engel, Karen</cp:lastModifiedBy>
  <cp:revision>105</cp:revision>
  <dcterms:created xsi:type="dcterms:W3CDTF">2023-09-10T22:53:31Z</dcterms:created>
  <dcterms:modified xsi:type="dcterms:W3CDTF">2024-09-18T18:53:14Z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