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27" r:id="rId2"/>
    <p:sldId id="431" r:id="rId3"/>
    <p:sldId id="418" r:id="rId4"/>
    <p:sldId id="415" r:id="rId5"/>
    <p:sldId id="437" r:id="rId6"/>
    <p:sldId id="436" r:id="rId7"/>
    <p:sldId id="439" r:id="rId8"/>
    <p:sldId id="438" r:id="rId9"/>
    <p:sldId id="41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365" autoAdjust="0"/>
    <p:restoredTop sz="93690" autoAdjust="0"/>
  </p:normalViewPr>
  <p:slideViewPr>
    <p:cSldViewPr snapToGrid="0">
      <p:cViewPr varScale="1">
        <p:scale>
          <a:sx n="103" d="100"/>
          <a:sy n="103" d="100"/>
        </p:scale>
        <p:origin x="15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siehc\SMCCD%20Dropbox\Chialin%20Hsieh\2_Strategic%20Enrollment%20Plan\Enrollment\Fall%202024\Copy%20of%20Ca&#241;ada%20FTE%20Tracking%20Report%20-%20Fall%202024%202024-09-01%20(002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siehc\SMCCD%20Dropbox\Chialin%20Hsieh\2_Strategic%20Enrollment%20Plan\Enrollment\Fall%202024\Ca&#241;ada%20FTE%20Tracking%20Report%20-%20Fall%202024%202024-09-03_Census%20Da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siehc\AppData\Local\Microsoft\Windows\INetCache\Content.Outlook\CHTEUUPK\FTE%20Tracking%20Report%20-%20FA2023-08-14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siehc\Dropbox%20(SMCCD)\Fall%202023\Copy%20of%20FTE%20Tracking%20Report%20-%20FA2023-08-16_First%20Day%20of%20Schoo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Fall 2024 Sections by Modality &amp; Fill Rate (CRN=627)</a:t>
            </a:r>
          </a:p>
        </c:rich>
      </c:tx>
      <c:layout>
        <c:manualLayout>
          <c:xMode val="edge"/>
          <c:yMode val="edge"/>
          <c:x val="0.10861097076403994"/>
          <c:y val="1.998504842348818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998681213283779"/>
          <c:y val="0.21473350449844"/>
          <c:w val="0.56788682983084138"/>
          <c:h val="0.7178317282376195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BC1-41A0-8A65-E64D5A71402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BC1-41A0-8A65-E64D5A71402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BC1-41A0-8A65-E64D5A71402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BC1-41A0-8A65-E64D5A714026}"/>
              </c:ext>
            </c:extLst>
          </c:dPt>
          <c:dLbls>
            <c:dLbl>
              <c:idx val="1"/>
              <c:layout>
                <c:manualLayout>
                  <c:x val="-0.17937381018904031"/>
                  <c:y val="-5.58286486667207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C1-41A0-8A65-E64D5A714026}"/>
                </c:ext>
              </c:extLst>
            </c:dLbl>
            <c:dLbl>
              <c:idx val="3"/>
              <c:layout>
                <c:manualLayout>
                  <c:x val="0.17007371075753164"/>
                  <c:y val="-2.442654615199872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F2F
</a:t>
                    </a:r>
                    <a:fld id="{4B22E2A6-13D4-4C7F-A5ED-04100B2E982C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BC1-41A0-8A65-E64D5A7140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Sheet1!$D$14:$D$17</c:f>
              <c:strCache>
                <c:ptCount val="4"/>
                <c:pt idx="0">
                  <c:v>Online Asynch</c:v>
                </c:pt>
                <c:pt idx="1">
                  <c:v>Online Synch</c:v>
                </c:pt>
                <c:pt idx="2">
                  <c:v>Hybrid</c:v>
                </c:pt>
                <c:pt idx="3">
                  <c:v>Face to Face</c:v>
                </c:pt>
              </c:strCache>
            </c:strRef>
          </c:cat>
          <c:val>
            <c:numRef>
              <c:f>Sheet1!$E$14:$E$17</c:f>
              <c:numCache>
                <c:formatCode>General</c:formatCode>
                <c:ptCount val="4"/>
                <c:pt idx="0">
                  <c:v>155</c:v>
                </c:pt>
                <c:pt idx="1">
                  <c:v>61</c:v>
                </c:pt>
                <c:pt idx="2">
                  <c:v>109</c:v>
                </c:pt>
                <c:pt idx="3">
                  <c:v>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C1-41A0-8A65-E64D5A71402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400" dirty="0"/>
              <a:t>Fall 2024 Enrollment </a:t>
            </a:r>
          </a:p>
          <a:p>
            <a:pPr>
              <a:defRPr sz="2400"/>
            </a:pPr>
            <a:r>
              <a:rPr lang="en-US" sz="2400" dirty="0"/>
              <a:t>by Modality (N=12,659)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47994741105263"/>
          <c:y val="0.25125842555088512"/>
          <c:w val="0.57818291347652828"/>
          <c:h val="0.6962601006740440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E24-4F8C-8156-7BC7E0CD747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E24-4F8C-8156-7BC7E0CD747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E24-4F8C-8156-7BC7E0CD747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E24-4F8C-8156-7BC7E0CD7475}"/>
              </c:ext>
            </c:extLst>
          </c:dPt>
          <c:dLbls>
            <c:dLbl>
              <c:idx val="1"/>
              <c:layout>
                <c:manualLayout>
                  <c:x val="-0.13022400638389695"/>
                  <c:y val="-0.139593523191649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24-4F8C-8156-7BC7E0CD74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Sheet1!$D$22:$D$25</c:f>
              <c:strCache>
                <c:ptCount val="4"/>
                <c:pt idx="0">
                  <c:v>Online Asynch</c:v>
                </c:pt>
                <c:pt idx="1">
                  <c:v>Online Synch</c:v>
                </c:pt>
                <c:pt idx="2">
                  <c:v>Hybrid</c:v>
                </c:pt>
                <c:pt idx="3">
                  <c:v>F2F</c:v>
                </c:pt>
              </c:strCache>
            </c:strRef>
          </c:cat>
          <c:val>
            <c:numRef>
              <c:f>Sheet1!$E$22:$E$25</c:f>
              <c:numCache>
                <c:formatCode>General</c:formatCode>
                <c:ptCount val="4"/>
                <c:pt idx="0">
                  <c:v>4343</c:v>
                </c:pt>
                <c:pt idx="1">
                  <c:v>886</c:v>
                </c:pt>
                <c:pt idx="2">
                  <c:v>2171</c:v>
                </c:pt>
                <c:pt idx="3">
                  <c:v>5310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24-4F8C-8156-7BC7E0CD747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2400" b="1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400" dirty="0"/>
              <a:t>Fall 2023 Section by Modality &amp; Fill Rate </a:t>
            </a:r>
            <a:r>
              <a:rPr lang="en-US" sz="2400" baseline="0" dirty="0"/>
              <a:t>(N=596 CRN)</a:t>
            </a:r>
            <a:endParaRPr lang="en-US" sz="2400" dirty="0"/>
          </a:p>
        </c:rich>
      </c:tx>
      <c:layout>
        <c:manualLayout>
          <c:xMode val="edge"/>
          <c:yMode val="edge"/>
          <c:x val="0.1654355163110383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47628049212884"/>
          <c:y val="0.23584551834447418"/>
          <c:w val="0.52088314311797224"/>
          <c:h val="0.7067838687745940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D26-43E5-BD42-6354EB98A2C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D26-43E5-BD42-6354EB98A2C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D26-43E5-BD42-6354EB98A2C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D26-43E5-BD42-6354EB98A2C6}"/>
              </c:ext>
            </c:extLst>
          </c:dPt>
          <c:dLbls>
            <c:dLbl>
              <c:idx val="0"/>
              <c:layout>
                <c:manualLayout>
                  <c:x val="-0.16827782157143623"/>
                  <c:y val="0.167630838644668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26-43E5-BD42-6354EB98A2C6}"/>
                </c:ext>
              </c:extLst>
            </c:dLbl>
            <c:dLbl>
              <c:idx val="1"/>
              <c:layout>
                <c:manualLayout>
                  <c:x val="-0.17010783888916359"/>
                  <c:y val="-0.1200065888368533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9017894408018"/>
                      <c:h val="0.226607656465148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D26-43E5-BD42-6354EB98A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College!$D$1:$G$1</c:f>
              <c:strCache>
                <c:ptCount val="4"/>
                <c:pt idx="0">
                  <c:v>Online Async</c:v>
                </c:pt>
                <c:pt idx="1">
                  <c:v>Online Sync</c:v>
                </c:pt>
                <c:pt idx="2">
                  <c:v>Hybrid</c:v>
                </c:pt>
                <c:pt idx="3">
                  <c:v>F2F</c:v>
                </c:pt>
              </c:strCache>
            </c:strRef>
          </c:cat>
          <c:val>
            <c:numRef>
              <c:f>College!$D$2:$G$2</c:f>
              <c:numCache>
                <c:formatCode>General</c:formatCode>
                <c:ptCount val="4"/>
                <c:pt idx="0">
                  <c:v>157</c:v>
                </c:pt>
                <c:pt idx="1">
                  <c:v>85</c:v>
                </c:pt>
                <c:pt idx="2">
                  <c:v>107</c:v>
                </c:pt>
                <c:pt idx="3">
                  <c:v>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26-43E5-BD42-6354EB98A2C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400" dirty="0"/>
              <a:t>Fall 2023 Enrollment </a:t>
            </a:r>
            <a:r>
              <a:rPr lang="en-US" sz="2400" b="1" i="0" u="none" strike="noStrike" baseline="0" dirty="0">
                <a:effectLst/>
              </a:rPr>
              <a:t>by Modality </a:t>
            </a:r>
            <a:r>
              <a:rPr lang="en-US" sz="2400" dirty="0"/>
              <a:t>(N=11,039)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73636790791653"/>
          <c:y val="0.25152398744759102"/>
          <c:w val="0.57749514949458525"/>
          <c:h val="0.7170896543308571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EA8-4EA2-BA64-A0119BBAFCD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EA8-4EA2-BA64-A0119BBAFCD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EA8-4EA2-BA64-A0119BBAFCD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EA8-4EA2-BA64-A0119BBAFCDB}"/>
              </c:ext>
            </c:extLst>
          </c:dPt>
          <c:dLbls>
            <c:dLbl>
              <c:idx val="0"/>
              <c:layout>
                <c:manualLayout>
                  <c:x val="-0.26250000000000001"/>
                  <c:y val="6.56013760991739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66666666666665"/>
                      <c:h val="0.293785310734463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EA8-4EA2-BA64-A0119BBAFCDB}"/>
                </c:ext>
              </c:extLst>
            </c:dLbl>
            <c:dLbl>
              <c:idx val="1"/>
              <c:layout>
                <c:manualLayout>
                  <c:x val="-7.0383285676786797E-2"/>
                  <c:y val="-6.19788533619823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A8-4EA2-BA64-A0119BBAFC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College!$E$2:$E$5</c:f>
              <c:strCache>
                <c:ptCount val="4"/>
                <c:pt idx="0">
                  <c:v>Online Async</c:v>
                </c:pt>
                <c:pt idx="1">
                  <c:v>Online Sync</c:v>
                </c:pt>
                <c:pt idx="2">
                  <c:v>Hybrid</c:v>
                </c:pt>
                <c:pt idx="3">
                  <c:v>F2F</c:v>
                </c:pt>
              </c:strCache>
            </c:strRef>
          </c:cat>
          <c:val>
            <c:numRef>
              <c:f>College!$F$2:$F$5</c:f>
              <c:numCache>
                <c:formatCode>0</c:formatCode>
                <c:ptCount val="4"/>
                <c:pt idx="0">
                  <c:v>4330</c:v>
                </c:pt>
                <c:pt idx="1">
                  <c:v>1448</c:v>
                </c:pt>
                <c:pt idx="2">
                  <c:v>1883</c:v>
                </c:pt>
                <c:pt idx="3">
                  <c:v>3378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A8-4EA2-BA64-A0119BBAFCD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0.03996</cdr:x>
      <cdr:y>0.40216</cdr:y>
    </cdr:from>
    <cdr:to>
      <cdr:x>0.26172</cdr:x>
      <cdr:y>0.49646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2372524D-51B6-4A1D-874A-57C960863987}"/>
            </a:ext>
          </a:extLst>
        </cdr:cNvPr>
        <cdr:cNvSpPr/>
      </cdr:nvSpPr>
      <cdr:spPr>
        <a:xfrm xmlns:a="http://schemas.openxmlformats.org/drawingml/2006/main">
          <a:off x="204073" y="1683994"/>
          <a:ext cx="1132646" cy="39487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Fill Rate 74%</a:t>
          </a:r>
        </a:p>
      </cdr:txBody>
    </cdr:sp>
  </cdr:relSizeAnchor>
  <cdr:relSizeAnchor xmlns:cdr="http://schemas.openxmlformats.org/drawingml/2006/chartDrawing">
    <cdr:from>
      <cdr:x>0.73542</cdr:x>
      <cdr:y>0.66073</cdr:y>
    </cdr:from>
    <cdr:to>
      <cdr:x>0.95598</cdr:x>
      <cdr:y>0.75807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6B1D306D-3803-4EE3-B33B-136F180A0C1D}"/>
            </a:ext>
          </a:extLst>
        </cdr:cNvPr>
        <cdr:cNvSpPr/>
      </cdr:nvSpPr>
      <cdr:spPr>
        <a:xfrm xmlns:a="http://schemas.openxmlformats.org/drawingml/2006/main">
          <a:off x="4122114" y="2929869"/>
          <a:ext cx="1236273" cy="43163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Fill Rate 72%</a:t>
          </a:r>
        </a:p>
      </cdr:txBody>
    </cdr:sp>
  </cdr:relSizeAnchor>
  <cdr:relSizeAnchor xmlns:cdr="http://schemas.openxmlformats.org/drawingml/2006/chartDrawing">
    <cdr:from>
      <cdr:x>0.26792</cdr:x>
      <cdr:y>0.90314</cdr:y>
    </cdr:from>
    <cdr:to>
      <cdr:x>0.5</cdr:x>
      <cdr:y>0.98548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00F0FF5E-DCBC-4B64-B8A6-D3609F71E962}"/>
            </a:ext>
          </a:extLst>
        </cdr:cNvPr>
        <cdr:cNvSpPr/>
      </cdr:nvSpPr>
      <cdr:spPr>
        <a:xfrm xmlns:a="http://schemas.openxmlformats.org/drawingml/2006/main">
          <a:off x="1368381" y="4004797"/>
          <a:ext cx="1185333" cy="36512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Fill Rate 75%</a:t>
          </a:r>
        </a:p>
      </cdr:txBody>
    </cdr:sp>
  </cdr:relSizeAnchor>
  <cdr:relSizeAnchor xmlns:cdr="http://schemas.openxmlformats.org/drawingml/2006/chartDrawing">
    <cdr:from>
      <cdr:x>0.72624</cdr:x>
      <cdr:y>0.33984</cdr:y>
    </cdr:from>
    <cdr:to>
      <cdr:x>0.96549</cdr:x>
      <cdr:y>0.44455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00F0FF5E-DCBC-4B64-B8A6-D3609F71E962}"/>
            </a:ext>
          </a:extLst>
        </cdr:cNvPr>
        <cdr:cNvSpPr/>
      </cdr:nvSpPr>
      <cdr:spPr>
        <a:xfrm xmlns:a="http://schemas.openxmlformats.org/drawingml/2006/main">
          <a:off x="4070690" y="1506966"/>
          <a:ext cx="1341046" cy="46431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Fill Rate 82%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0.70166</cdr:x>
      <cdr:y>0.38872</cdr:y>
    </cdr:from>
    <cdr:to>
      <cdr:x>0.93472</cdr:x>
      <cdr:y>0.5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3FCCC41D-F33C-4E14-B393-E6790975E741}"/>
            </a:ext>
          </a:extLst>
        </cdr:cNvPr>
        <cdr:cNvSpPr/>
      </cdr:nvSpPr>
      <cdr:spPr>
        <a:xfrm xmlns:a="http://schemas.openxmlformats.org/drawingml/2006/main">
          <a:off x="3986802" y="1660365"/>
          <a:ext cx="1324235" cy="47531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600" dirty="0"/>
            <a:t>84% Fill Rate</a:t>
          </a:r>
        </a:p>
      </cdr:txBody>
    </cdr:sp>
  </cdr:relSizeAnchor>
  <cdr:relSizeAnchor xmlns:cdr="http://schemas.openxmlformats.org/drawingml/2006/chartDrawing">
    <cdr:from>
      <cdr:x>0.68222</cdr:x>
      <cdr:y>0.70603</cdr:y>
    </cdr:from>
    <cdr:to>
      <cdr:x>0.89829</cdr:x>
      <cdr:y>0.82293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A3D1AB57-E4FB-41CC-8CC4-4AFDE33EAF1F}"/>
            </a:ext>
          </a:extLst>
        </cdr:cNvPr>
        <cdr:cNvSpPr/>
      </cdr:nvSpPr>
      <cdr:spPr>
        <a:xfrm xmlns:a="http://schemas.openxmlformats.org/drawingml/2006/main">
          <a:off x="2911170" y="2147398"/>
          <a:ext cx="921996" cy="35555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600" dirty="0"/>
            <a:t>72% Fill Rate</a:t>
          </a:r>
        </a:p>
      </cdr:txBody>
    </cdr:sp>
  </cdr:relSizeAnchor>
  <cdr:relSizeAnchor xmlns:cdr="http://schemas.openxmlformats.org/drawingml/2006/chartDrawing">
    <cdr:from>
      <cdr:x>0.19227</cdr:x>
      <cdr:y>0.85097</cdr:y>
    </cdr:from>
    <cdr:to>
      <cdr:x>0.42499</cdr:x>
      <cdr:y>0.9563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13E7ED4A-F691-4F56-9F33-3C1D8003D6C9}"/>
            </a:ext>
          </a:extLst>
        </cdr:cNvPr>
        <cdr:cNvSpPr/>
      </cdr:nvSpPr>
      <cdr:spPr>
        <a:xfrm xmlns:a="http://schemas.openxmlformats.org/drawingml/2006/main">
          <a:off x="820455" y="2588225"/>
          <a:ext cx="993079" cy="32036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600" dirty="0">
              <a:solidFill>
                <a:sysClr val="windowText" lastClr="000000"/>
              </a:solidFill>
            </a:rPr>
            <a:t>76% Fill Rate</a:t>
          </a:r>
        </a:p>
      </cdr:txBody>
    </cdr:sp>
  </cdr:relSizeAnchor>
  <cdr:relSizeAnchor xmlns:cdr="http://schemas.openxmlformats.org/drawingml/2006/chartDrawing">
    <cdr:from>
      <cdr:x>0.04696</cdr:x>
      <cdr:y>0.34362</cdr:y>
    </cdr:from>
    <cdr:to>
      <cdr:x>0.2722</cdr:x>
      <cdr:y>0.45473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2AD7E85A-5A77-4D52-AB98-B0A1B23AF56C}"/>
            </a:ext>
          </a:extLst>
        </cdr:cNvPr>
        <cdr:cNvSpPr/>
      </cdr:nvSpPr>
      <cdr:spPr>
        <a:xfrm xmlns:a="http://schemas.openxmlformats.org/drawingml/2006/main">
          <a:off x="200388" y="1045113"/>
          <a:ext cx="961139" cy="33794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600" dirty="0">
              <a:solidFill>
                <a:sysClr val="windowText" lastClr="000000"/>
              </a:solidFill>
            </a:rPr>
            <a:t>69%</a:t>
          </a:r>
          <a:r>
            <a:rPr lang="en-US" sz="1600" baseline="0" dirty="0">
              <a:solidFill>
                <a:sysClr val="windowText" lastClr="000000"/>
              </a:solidFill>
            </a:rPr>
            <a:t> Fill Rate</a:t>
          </a:r>
          <a:endParaRPr lang="en-US" sz="1600" dirty="0">
            <a:solidFill>
              <a:sysClr val="windowText" lastClr="0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C38EA-8231-461E-B27E-FE85A009820B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E62DA-B66F-44EA-8DF1-FFF0329D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8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the enrollment metrics that Canada is tracking and monitoring.  We set our College goal for each of the enrollment metrics. Fall 2023, we exceeded our college goals.</a:t>
            </a:r>
          </a:p>
          <a:p>
            <a:endParaRPr lang="en-US" dirty="0"/>
          </a:p>
          <a:p>
            <a:r>
              <a:rPr lang="en-US" dirty="0"/>
              <a:t>Office of Instruction revisited its enrollment metrics goal on July 17:</a:t>
            </a:r>
          </a:p>
          <a:p>
            <a:r>
              <a:rPr lang="en-US" dirty="0"/>
              <a:t>Enrollment: 11,000</a:t>
            </a:r>
          </a:p>
          <a:p>
            <a:r>
              <a:rPr lang="en-US" dirty="0"/>
              <a:t>Fill Rate: 80%</a:t>
            </a:r>
          </a:p>
          <a:p>
            <a:r>
              <a:rPr lang="en-US" dirty="0"/>
              <a:t>Load: 450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E62DA-B66F-44EA-8DF1-FFF0329D61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86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Excellent job of Managing Modalities and Enrollment</a:t>
            </a:r>
          </a:p>
          <a:p>
            <a:endParaRPr lang="en-US" dirty="0"/>
          </a:p>
          <a:p>
            <a:r>
              <a:rPr lang="en-US" dirty="0"/>
              <a:t>Fill rate: how we gauge the capacity; how we meet the demands; We are in the sweet spot.</a:t>
            </a:r>
          </a:p>
          <a:p>
            <a:r>
              <a:rPr lang="en-US" dirty="0"/>
              <a:t>Note: depending on the department</a:t>
            </a:r>
          </a:p>
          <a:p>
            <a:endParaRPr lang="en-US" dirty="0"/>
          </a:p>
          <a:p>
            <a:r>
              <a:rPr lang="en-US" dirty="0"/>
              <a:t>42% of F2F sections (246) account for 31% of enrollment (3422).</a:t>
            </a:r>
          </a:p>
          <a:p>
            <a:r>
              <a:rPr lang="en-US" dirty="0"/>
              <a:t>40% of Online sections (241) both async and sync (157+84=241) count for 52% of enrollment (5740) (4305+1435=5740).</a:t>
            </a:r>
          </a:p>
          <a:p>
            <a:r>
              <a:rPr lang="en-US" dirty="0"/>
              <a:t>18% of hybrid (105) count for 17% of enrollment (1876).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E62DA-B66F-44EA-8DF1-FFF0329D61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3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44D10-A3BF-4FC9-8E18-17B1F88C8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B03A6-5936-472F-ADE4-EDF5E2734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251CB-5D75-476B-A139-8D4E249D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5BE0-198D-4CB9-93FB-4388B35CD670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CE413-94E9-4890-BF53-6B0EC2CD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43A60-359C-4D21-B288-CA334B34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0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8461C-A76E-4234-823E-62A243CF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AC26D-B08F-4A82-979E-35BF6FCD2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3CE04-959E-449F-8437-B58F1253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87EC-AD01-4B26-9DA9-600664206A49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207E-7CB2-4A7D-A671-C1B063A1B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B4044-2070-4ADC-817D-1A4015E4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B3DFF-0F3E-4756-8A2E-F007C517D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B8F81-6D0A-4E9F-BD04-840AF379E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A836E-66FF-4EB2-9BDD-409A97A3C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DCF-EC8B-42B2-98CF-FBDADC2A37E8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593D8-05CB-4335-B636-BC27E11E4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46C75-EBE3-452D-AB61-E2AF703F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5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A4E56-8C5E-4F02-900C-1E26FF271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2BCCD-DD01-4BD7-AE06-06C6402AC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001C7-550E-4367-A95D-D9FB5A2D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0E32-C34F-489F-A037-416C3345B05B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999B1-13AF-4508-B3BD-9D09ECF9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68EF2-FE87-4E09-AD55-23CE2D72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1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4ADE3-8241-4811-9633-A059398E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9EE05-3180-4419-9FD8-A7E25B8C2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C97C2-AC37-4B70-968B-DA146BBF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C5B2-C895-47F7-9616-9213AEC6A372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69C79-D3EB-4E76-BFD0-83B70378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73D32-5033-4331-A70F-8D483C92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4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724CC-66E8-49A7-8213-4837C643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F3FC-C1C7-4188-992A-F305ED6A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9D27D-11E8-4EA3-ACE8-010974E84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3C87D-37DC-4199-A513-CDBAEE54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BB41-33C9-4CAD-8CFB-4F2CA6AECDBB}" type="datetime1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C481F-C103-41A2-9894-BF7466E9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D55DF-5526-4914-A9C8-805956479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1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E6721-9B4E-4AF2-9B67-E23959850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A37E7-E95D-454E-B25E-065C7BAEE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EAAA4-67F7-4CA2-92E0-ACF74689C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E9741-2124-40BF-9581-65A40DE6C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ED1519-6A76-4E8D-A88F-20291BD69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71A64D-8D83-47D8-810A-25ACDA71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D827-6B29-4092-8031-18AB50252B37}" type="datetime1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41850C-5FB9-4D3B-87C6-299725D8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6B9443-4D85-4B8B-A823-5408B766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1B78F-ADBA-4426-AFD5-E4507985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6F0373-3AC0-4CAE-93C7-A44ED2467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01E94-F1E0-40FE-AF67-8E3BB8FA8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45AE45-960E-462B-9762-2AD6FEB3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6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1B5117-CE52-488F-B88A-9E0D29FFA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DCDF-AE08-45DE-8DAD-01B6FDD2C678}" type="datetime1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BA2940-C16E-400E-9258-6DC0FDA8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8BEB7-9169-4CCC-BD42-5F8ADAC4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E73DF-D500-4680-9085-7A5266B55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92DA2-CA1F-43A1-9888-822F0235C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E2ED7-117D-44E1-82CF-717EC1B54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C45AF-83E2-44CD-B509-A12FC0BC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E756-E507-488F-9EB8-DAFF5D83B837}" type="datetime1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A81E2-5315-45A0-BE3C-E22E38DB7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82EA8-9BAF-4101-8080-EAFADC26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6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FAAA-3269-4921-A889-D9BF43ECD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7876FC-3C92-4177-9A0C-FEC8BD67C2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13824-64D1-41A8-B62E-3F1176D75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1D153-CFEA-4B2C-9CE3-522D9582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EF0-530F-43E1-A8EB-6B2086BAFA7E}" type="datetime1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97297-CCFB-49C3-B5D6-FD3BC8FDD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AAB19-95F1-4F30-9608-2BDD400C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0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B1550-5BCF-4DE2-B632-464AAEE4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493D4-8DF4-429D-83C7-CC38F5EED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A079C-E644-44D2-8F73-1D0B098BB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D44DA-0582-4BB0-8D98-6E05AB77930C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A433D-9C26-404F-9180-8267EFD52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DAC4F-70E1-4139-9078-48A12F8B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3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23CA-C84C-4966-813F-721D190CB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3354"/>
            <a:ext cx="10515600" cy="282076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Course Enrollment and  Modalities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Fall 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564AE-7606-4506-B13E-0024E5E0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761186"/>
            <a:ext cx="10515600" cy="14597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Present to IPC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From the Office of Instruction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September 6, 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22B60-6D02-4D28-8FCE-CC103ADEB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42F8-3034-4DA9-8823-03158A433FDF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F827D-9B4E-4965-A4E2-9F80E2CF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F53A27-1CFA-48A9-8735-B445B5423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145" y="141840"/>
            <a:ext cx="2133710" cy="141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63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9339-64CB-4965-A09D-32B2143AB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1713464" cy="1545971"/>
          </a:xfrm>
        </p:spPr>
        <p:txBody>
          <a:bodyPr>
            <a:normAutofit/>
          </a:bodyPr>
          <a:lstStyle/>
          <a:p>
            <a:r>
              <a:rPr lang="en-US" sz="4400" dirty="0"/>
              <a:t>EMP 1.3 Create a student-first course schedule</a:t>
            </a:r>
            <a:br>
              <a:rPr lang="en-US" sz="4400" dirty="0"/>
            </a:br>
            <a:r>
              <a:rPr lang="en-US" sz="4400" dirty="0"/>
              <a:t>EMP 4.12 Offer key courses in multiple modalities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93E3F-F804-494B-89F8-A36F8F3D2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79" y="1774178"/>
            <a:ext cx="10515600" cy="2174735"/>
          </a:xfrm>
        </p:spPr>
        <p:txBody>
          <a:bodyPr>
            <a:normAutofit fontScale="85000" lnSpcReduction="10000"/>
          </a:bodyPr>
          <a:lstStyle/>
          <a:p>
            <a:pPr marL="0" marR="0" lv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student-first course schedule is the outcome of a thoughtful and collaborative process that prioritizes student success, minimizes disruptions, aligns programs, and balances faculty workload.</a:t>
            </a:r>
          </a:p>
          <a:p>
            <a:pPr marL="0" marR="0" lv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Student-first Scheduling and Modalities:</a:t>
            </a:r>
          </a:p>
          <a:p>
            <a:pPr marL="342900" marR="0" lvl="0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Offering diverse course modalities, including face-to-face, hybrid, asynchronous online, synchronous online, and multi-modalities, to cater to various learning preferences.</a:t>
            </a:r>
          </a:p>
          <a:p>
            <a:pPr marL="342900" marR="0" lvl="0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Considering the day of the week, time of day, and location to accommodate student needs and preferences.</a:t>
            </a:r>
          </a:p>
          <a:p>
            <a:pPr marL="342900" marR="0" lvl="0" indent="-342900">
              <a:lnSpc>
                <a:spcPct val="12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ensure course schedules are aligned to minimize conflicts, enabling students to plan and complete their educational goals efficiently.</a:t>
            </a: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4B45A-A90D-457B-A1A7-84390B23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2347-FACC-47DA-A225-47A0A1F246E7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9260C-725D-44A8-A69C-634724C1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2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6EF9C24-FDF9-4D7C-9F96-C5205841398B}"/>
              </a:ext>
            </a:extLst>
          </p:cNvPr>
          <p:cNvSpPr txBox="1">
            <a:spLocks/>
          </p:cNvSpPr>
          <p:nvPr/>
        </p:nvSpPr>
        <p:spPr>
          <a:xfrm>
            <a:off x="365760" y="3948913"/>
            <a:ext cx="11713464" cy="2266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4600" dirty="0"/>
              <a:t>ACCJC Standard 2.5: The institution holds itself accountable for students’ success by scheduling courses in a manner that ensures degree and certificate programs can be completed in the expected period of time.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ACCJC Standard 2.6:</a:t>
            </a:r>
            <a:r>
              <a:rPr lang="en-US" sz="4600" i="0" u="none" strike="noStrike" baseline="0" dirty="0">
                <a:solidFill>
                  <a:srgbClr val="000000"/>
                </a:solidFill>
              </a:rPr>
              <a:t>The institution uses delivery modes and teaching methodologies that meet student and curricular needs and promote equitable student learning and achievement. 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53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E2C0-E649-4944-8FB1-609951F2B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38"/>
            <a:ext cx="10515600" cy="62370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Exceeded College Goals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3F5E0A-C80E-48B1-A105-3DC4637526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498097"/>
              </p:ext>
            </p:extLst>
          </p:nvPr>
        </p:nvGraphicFramePr>
        <p:xfrm>
          <a:off x="499057" y="829340"/>
          <a:ext cx="10515601" cy="5287010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2133095">
                  <a:extLst>
                    <a:ext uri="{9D8B030D-6E8A-4147-A177-3AD203B41FA5}">
                      <a16:colId xmlns:a16="http://schemas.microsoft.com/office/drawing/2014/main" val="1444915113"/>
                    </a:ext>
                  </a:extLst>
                </a:gridCol>
                <a:gridCol w="1551938">
                  <a:extLst>
                    <a:ext uri="{9D8B030D-6E8A-4147-A177-3AD203B41FA5}">
                      <a16:colId xmlns:a16="http://schemas.microsoft.com/office/drawing/2014/main" val="3762460870"/>
                    </a:ext>
                  </a:extLst>
                </a:gridCol>
                <a:gridCol w="1527940">
                  <a:extLst>
                    <a:ext uri="{9D8B030D-6E8A-4147-A177-3AD203B41FA5}">
                      <a16:colId xmlns:a16="http://schemas.microsoft.com/office/drawing/2014/main" val="707823197"/>
                    </a:ext>
                  </a:extLst>
                </a:gridCol>
                <a:gridCol w="999903">
                  <a:extLst>
                    <a:ext uri="{9D8B030D-6E8A-4147-A177-3AD203B41FA5}">
                      <a16:colId xmlns:a16="http://schemas.microsoft.com/office/drawing/2014/main" val="1075819527"/>
                    </a:ext>
                  </a:extLst>
                </a:gridCol>
                <a:gridCol w="1046942">
                  <a:extLst>
                    <a:ext uri="{9D8B030D-6E8A-4147-A177-3AD203B41FA5}">
                      <a16:colId xmlns:a16="http://schemas.microsoft.com/office/drawing/2014/main" val="215931772"/>
                    </a:ext>
                  </a:extLst>
                </a:gridCol>
                <a:gridCol w="1000546">
                  <a:extLst>
                    <a:ext uri="{9D8B030D-6E8A-4147-A177-3AD203B41FA5}">
                      <a16:colId xmlns:a16="http://schemas.microsoft.com/office/drawing/2014/main" val="1905952361"/>
                    </a:ext>
                  </a:extLst>
                </a:gridCol>
                <a:gridCol w="958858">
                  <a:extLst>
                    <a:ext uri="{9D8B030D-6E8A-4147-A177-3AD203B41FA5}">
                      <a16:colId xmlns:a16="http://schemas.microsoft.com/office/drawing/2014/main" val="328431690"/>
                    </a:ext>
                  </a:extLst>
                </a:gridCol>
                <a:gridCol w="1296379">
                  <a:extLst>
                    <a:ext uri="{9D8B030D-6E8A-4147-A177-3AD203B41FA5}">
                      <a16:colId xmlns:a16="http://schemas.microsoft.com/office/drawing/2014/main" val="3373677650"/>
                    </a:ext>
                  </a:extLst>
                </a:gridCol>
              </a:tblGrid>
              <a:tr h="691441">
                <a:tc>
                  <a:txBody>
                    <a:bodyPr/>
                    <a:lstStyle/>
                    <a:p>
                      <a:pPr algn="l" fontAlgn="t"/>
                      <a:endParaRPr lang="en-US" sz="2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Course Enrollment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Headcount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Fill Rate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FTES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FTEF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Load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# of Section (# of CRN)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820408746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u="none" strike="noStrike" dirty="0">
                          <a:effectLst/>
                        </a:rPr>
                        <a:t>College Goal</a:t>
                      </a:r>
                    </a:p>
                    <a:p>
                      <a:pPr algn="l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effectLst/>
                        </a:rPr>
                        <a:t>11,000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5,337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effectLst/>
                        </a:rPr>
                        <a:t>80%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90189230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Fall 2024 </a:t>
                      </a:r>
                    </a:p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(Census Day, 9/3/2024)</a:t>
                      </a:r>
                    </a:p>
                    <a:p>
                      <a:pPr algn="l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12,659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6,552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1530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107.2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490</a:t>
                      </a:r>
                    </a:p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(627)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51218044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F2F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5,168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74%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662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404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222 </a:t>
                      </a:r>
                    </a:p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(302)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055829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Asynchronous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4,379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461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27.5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503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(155)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455927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Hybrid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2,067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290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23.4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372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(109)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70401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Synchronous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1,045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486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(61)</a:t>
                      </a: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362296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B3B946-2487-4146-94F5-536425F06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6BAA-AF6C-4ACF-A5E9-E594F0DB12DC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B04AB-D56A-420F-AA39-01FEEEE0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9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EA740-1EB7-4480-BCE9-F6B3D8FEB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3725"/>
            <a:ext cx="12039600" cy="84285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Effective Management of Enrollment</a:t>
            </a:r>
            <a:br>
              <a:rPr lang="en-US" b="1" dirty="0"/>
            </a:br>
            <a:r>
              <a:rPr lang="en-US" b="1" dirty="0"/>
              <a:t>by Modalities at Census 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FBCE7F-97D5-4E08-88B4-6B99D6398934}"/>
              </a:ext>
            </a:extLst>
          </p:cNvPr>
          <p:cNvSpPr txBox="1"/>
          <p:nvPr/>
        </p:nvSpPr>
        <p:spPr>
          <a:xfrm>
            <a:off x="4912307" y="1085364"/>
            <a:ext cx="20669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Fall 2024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273AF5-869C-4B7C-9B02-7FD8112C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D7AB-AC3A-43E5-9CA0-269F63411225}" type="datetime1">
              <a:rPr lang="en-US" smtClean="0"/>
              <a:t>9/6/2024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6CE68CE-A989-4D89-9A9A-2490C92F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A129C04D-48FE-492E-B5DB-63C7F8F62D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862340"/>
              </p:ext>
            </p:extLst>
          </p:nvPr>
        </p:nvGraphicFramePr>
        <p:xfrm>
          <a:off x="6246422" y="1922034"/>
          <a:ext cx="5605152" cy="4434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6117C04-0FBB-4E10-8596-A0EB983FA5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929728"/>
              </p:ext>
            </p:extLst>
          </p:nvPr>
        </p:nvGraphicFramePr>
        <p:xfrm>
          <a:off x="340426" y="1922035"/>
          <a:ext cx="5324103" cy="4434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3883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0D2AC-B124-448D-982C-78724676E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89" y="0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Effective Management of Enrollment</a:t>
            </a:r>
            <a:br>
              <a:rPr lang="en-US" b="1" dirty="0"/>
            </a:br>
            <a:r>
              <a:rPr lang="en-US" b="1" dirty="0"/>
              <a:t>by Modalities at Census Day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2FB8F1-7D68-48B7-99CF-A951BD986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9/6/2024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2F477-5DE9-4E5D-A459-E51489FED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C3C4C4C-EB64-4782-AB6F-876F917EED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8882031"/>
              </p:ext>
            </p:extLst>
          </p:nvPr>
        </p:nvGraphicFramePr>
        <p:xfrm>
          <a:off x="6096000" y="1965179"/>
          <a:ext cx="5795799" cy="427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90B2BA1-F406-49D3-AB7C-3CB04D5190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37352"/>
              </p:ext>
            </p:extLst>
          </p:nvPr>
        </p:nvGraphicFramePr>
        <p:xfrm>
          <a:off x="320544" y="1945580"/>
          <a:ext cx="5352535" cy="4310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99CA57D-77D9-4050-B8D9-2DCCA6D1BEAC}"/>
              </a:ext>
            </a:extLst>
          </p:cNvPr>
          <p:cNvSpPr txBox="1"/>
          <p:nvPr/>
        </p:nvSpPr>
        <p:spPr>
          <a:xfrm>
            <a:off x="4912307" y="1085364"/>
            <a:ext cx="20669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Fall 2023</a:t>
            </a:r>
          </a:p>
        </p:txBody>
      </p:sp>
    </p:spTree>
    <p:extLst>
      <p:ext uri="{BB962C8B-B14F-4D97-AF65-F5344CB8AC3E}">
        <p14:creationId xmlns:p14="http://schemas.microsoft.com/office/powerpoint/2010/main" val="280881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CAA92-DFB5-4DCE-B908-2C643FB56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424" y="136525"/>
            <a:ext cx="10515600" cy="1325563"/>
          </a:xfrm>
        </p:spPr>
        <p:txBody>
          <a:bodyPr/>
          <a:lstStyle/>
          <a:p>
            <a:r>
              <a:rPr lang="en-US" dirty="0"/>
              <a:t>Point in Time Comparison and Course Success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33E8E-194B-454C-8C67-231E8E11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9/6/2024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DAE49-A8FA-4A0E-8B10-F48AF626C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3A6B27-7505-4F59-A6D9-01F36FAD4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606260"/>
              </p:ext>
            </p:extLst>
          </p:nvPr>
        </p:nvGraphicFramePr>
        <p:xfrm>
          <a:off x="986812" y="1432193"/>
          <a:ext cx="10515599" cy="449889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9255">
                  <a:extLst>
                    <a:ext uri="{9D8B030D-6E8A-4147-A177-3AD203B41FA5}">
                      <a16:colId xmlns:a16="http://schemas.microsoft.com/office/drawing/2014/main" val="1401399121"/>
                    </a:ext>
                  </a:extLst>
                </a:gridCol>
                <a:gridCol w="1575413">
                  <a:extLst>
                    <a:ext uri="{9D8B030D-6E8A-4147-A177-3AD203B41FA5}">
                      <a16:colId xmlns:a16="http://schemas.microsoft.com/office/drawing/2014/main" val="229896557"/>
                    </a:ext>
                  </a:extLst>
                </a:gridCol>
                <a:gridCol w="1575412">
                  <a:extLst>
                    <a:ext uri="{9D8B030D-6E8A-4147-A177-3AD203B41FA5}">
                      <a16:colId xmlns:a16="http://schemas.microsoft.com/office/drawing/2014/main" val="4126192321"/>
                    </a:ext>
                  </a:extLst>
                </a:gridCol>
                <a:gridCol w="1753053">
                  <a:extLst>
                    <a:ext uri="{9D8B030D-6E8A-4147-A177-3AD203B41FA5}">
                      <a16:colId xmlns:a16="http://schemas.microsoft.com/office/drawing/2014/main" val="1115722294"/>
                    </a:ext>
                  </a:extLst>
                </a:gridCol>
                <a:gridCol w="1982466">
                  <a:extLst>
                    <a:ext uri="{9D8B030D-6E8A-4147-A177-3AD203B41FA5}">
                      <a16:colId xmlns:a16="http://schemas.microsoft.com/office/drawing/2014/main" val="1202031569"/>
                    </a:ext>
                  </a:extLst>
                </a:gridCol>
              </a:tblGrid>
              <a:tr h="64255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Metric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Fall 2022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Fall 2023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Fall 2024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change</a:t>
                      </a:r>
                    </a:p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FA2024-FA2023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2091137643"/>
                  </a:ext>
                </a:extLst>
              </a:tr>
              <a:tr h="41374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Enrollments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>
                          <a:effectLst/>
                          <a:latin typeface="+mn-lt"/>
                        </a:rPr>
                        <a:t>10,570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11,974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12,653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+5.6%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2396263976"/>
                  </a:ext>
                </a:extLst>
              </a:tr>
              <a:tr h="48389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Headcount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5,337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6,159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6,552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+6%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1677475953"/>
                  </a:ext>
                </a:extLst>
              </a:tr>
              <a:tr h="48389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Headcount (First-Time)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825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905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947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+4.6%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805455025"/>
                  </a:ext>
                </a:extLst>
              </a:tr>
              <a:tr h="44152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Headcount (Int'l)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69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80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+36%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878090381"/>
                  </a:ext>
                </a:extLst>
              </a:tr>
              <a:tr h="52307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>
                          <a:effectLst/>
                          <a:latin typeface="+mn-lt"/>
                        </a:rPr>
                        <a:t>Concurrent K-12 Student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498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549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639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+16%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2660184489"/>
                  </a:ext>
                </a:extLst>
              </a:tr>
              <a:tr h="52881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>
                          <a:effectLst/>
                          <a:latin typeface="+mn-lt"/>
                        </a:rPr>
                        <a:t>Continuing Student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>
                          <a:effectLst/>
                          <a:latin typeface="+mn-lt"/>
                        </a:rPr>
                        <a:t>2,970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3,945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3,997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1169030673"/>
                  </a:ext>
                </a:extLst>
              </a:tr>
              <a:tr h="55613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>
                          <a:effectLst/>
                          <a:latin typeface="+mn-lt"/>
                        </a:rPr>
                        <a:t>Enrollments (Evening)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>
                          <a:effectLst/>
                          <a:latin typeface="+mn-lt"/>
                        </a:rPr>
                        <a:t>508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703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991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+41%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3090923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31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D41B779-9B32-4C04-9E3D-6D10DCDDF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96" y="30937"/>
            <a:ext cx="6034604" cy="823912"/>
          </a:xfrm>
        </p:spPr>
        <p:txBody>
          <a:bodyPr/>
          <a:lstStyle/>
          <a:p>
            <a:r>
              <a:rPr lang="en-US" dirty="0"/>
              <a:t>Enrollment Comparison: Fall 2019 </a:t>
            </a:r>
            <a:r>
              <a:rPr lang="en-US" sz="1600" dirty="0"/>
              <a:t>(pre-pandemic) </a:t>
            </a:r>
            <a:r>
              <a:rPr lang="en-US" dirty="0"/>
              <a:t>and Fall 2024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3CDC0D-21FF-46AB-8305-027864707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8381" y="30937"/>
            <a:ext cx="5783619" cy="823912"/>
          </a:xfrm>
        </p:spPr>
        <p:txBody>
          <a:bodyPr/>
          <a:lstStyle/>
          <a:p>
            <a:r>
              <a:rPr lang="en-US" dirty="0"/>
              <a:t>Enrollment Comparison: Fall 2022, Fall 2023, &amp; Fall 2024 </a:t>
            </a:r>
            <a:r>
              <a:rPr lang="en-US" sz="1600" dirty="0"/>
              <a:t>(post-pandemic) 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87430-EF2A-44A4-B29C-FE5E5374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9/6/2024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AA71F-402B-46F4-8650-D4368757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E804BC-1569-4435-AF2B-3DA05F047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96" y="1210866"/>
            <a:ext cx="5837210" cy="49787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BED3551-C477-4770-A26A-7DE3E4E2E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276152"/>
            <a:ext cx="5784432" cy="4848224"/>
          </a:xfrm>
          <a:prstGeom prst="rect">
            <a:avLst/>
          </a:prstGeom>
        </p:spPr>
      </p:pic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B8203B67-9575-4CD6-90DF-1B13EDCE5A40}"/>
              </a:ext>
            </a:extLst>
          </p:cNvPr>
          <p:cNvSpPr/>
          <p:nvPr/>
        </p:nvSpPr>
        <p:spPr>
          <a:xfrm>
            <a:off x="10151706" y="1343607"/>
            <a:ext cx="726233" cy="266565"/>
          </a:xfrm>
          <a:prstGeom prst="wedgeRectCallout">
            <a:avLst>
              <a:gd name="adj1" fmla="val -40956"/>
              <a:gd name="adj2" fmla="val 8945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Fall 2024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BA676D-3528-4E2A-A5B0-9C220FA647B3}"/>
              </a:ext>
            </a:extLst>
          </p:cNvPr>
          <p:cNvCxnSpPr/>
          <p:nvPr/>
        </p:nvCxnSpPr>
        <p:spPr>
          <a:xfrm>
            <a:off x="6057900" y="0"/>
            <a:ext cx="76200" cy="685800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126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2FDBA-13FD-45BD-92D5-3177DE32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8586"/>
            <a:ext cx="12192000" cy="774906"/>
          </a:xfrm>
        </p:spPr>
        <p:txBody>
          <a:bodyPr>
            <a:noAutofit/>
          </a:bodyPr>
          <a:lstStyle/>
          <a:p>
            <a:r>
              <a:rPr lang="en-US" sz="3600" dirty="0"/>
              <a:t>Six Semesters Enrollment Trend—Fall 2019 through Fall 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49577-AB2A-48CD-B36C-9FB23566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C5B2-C895-47F7-9616-9213AEC6A372}" type="datetime1">
              <a:rPr lang="en-US" smtClean="0"/>
              <a:t>9/6/2024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EEF43-1BAB-40E4-BA26-E4B3C8700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B561C5-8BBD-4A3B-A970-29D735B13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603" y="1401091"/>
            <a:ext cx="9322279" cy="44833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EE253-61E3-418C-A5F5-B5B6F544B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804" y="5884421"/>
            <a:ext cx="8141118" cy="406421"/>
          </a:xfrm>
          <a:prstGeom prst="rect">
            <a:avLst/>
          </a:prstGeom>
        </p:spPr>
      </p:pic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8702CE79-821D-451B-AE0F-65FDD09CB871}"/>
              </a:ext>
            </a:extLst>
          </p:cNvPr>
          <p:cNvSpPr/>
          <p:nvPr/>
        </p:nvSpPr>
        <p:spPr>
          <a:xfrm>
            <a:off x="7744409" y="1335583"/>
            <a:ext cx="726233" cy="266565"/>
          </a:xfrm>
          <a:prstGeom prst="wedgeRectCallout">
            <a:avLst>
              <a:gd name="adj1" fmla="val -40956"/>
              <a:gd name="adj2" fmla="val 8945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Fall 2024</a:t>
            </a:r>
          </a:p>
        </p:txBody>
      </p:sp>
    </p:spTree>
    <p:extLst>
      <p:ext uri="{BB962C8B-B14F-4D97-AF65-F5344CB8AC3E}">
        <p14:creationId xmlns:p14="http://schemas.microsoft.com/office/powerpoint/2010/main" val="3301513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55F67-B70D-45CB-8515-E79584B17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 and Thoughts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1004B-78F9-49CA-864A-A512ED037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3B3A-DC49-4825-B0FE-EEA63F12CF9D}" type="datetime1">
              <a:rPr lang="en-US" smtClean="0"/>
              <a:t>9/6/2024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3E290-5C4C-474F-87C0-36765A32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98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4241</TotalTime>
  <Words>690</Words>
  <Application>Microsoft Office PowerPoint</Application>
  <PresentationFormat>Widescreen</PresentationFormat>
  <Paragraphs>171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Symbol</vt:lpstr>
      <vt:lpstr>Office Theme</vt:lpstr>
      <vt:lpstr>Course Enrollment and  Modalities Fall 2024</vt:lpstr>
      <vt:lpstr>EMP 1.3 Create a student-first course schedule EMP 4.12 Offer key courses in multiple modalities</vt:lpstr>
      <vt:lpstr>Exceeded College Goals</vt:lpstr>
      <vt:lpstr>Effective Management of Enrollment by Modalities at Census Day</vt:lpstr>
      <vt:lpstr>Effective Management of Enrollment by Modalities at Census Day</vt:lpstr>
      <vt:lpstr>Point in Time Comparison and Course Success</vt:lpstr>
      <vt:lpstr>PowerPoint Presentation</vt:lpstr>
      <vt:lpstr>Six Semesters Enrollment Trend—Fall 2019 through Fall 2024</vt:lpstr>
      <vt:lpstr>Questions and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Hsieh, Chialin</dc:creator>
  <cp:lastModifiedBy>Hsieh, Chialin</cp:lastModifiedBy>
  <cp:revision>108</cp:revision>
  <dcterms:created xsi:type="dcterms:W3CDTF">2023-09-10T22:53:31Z</dcterms:created>
  <dcterms:modified xsi:type="dcterms:W3CDTF">2024-09-06T14:50:18Z</dcterms:modified>
</cp:coreProperties>
</file>