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507" r:id="rId6"/>
    <p:sldId id="462" r:id="rId7"/>
    <p:sldId id="475" r:id="rId8"/>
    <p:sldId id="500" r:id="rId9"/>
    <p:sldId id="494" r:id="rId10"/>
    <p:sldId id="502" r:id="rId11"/>
    <p:sldId id="503" r:id="rId12"/>
    <p:sldId id="506" r:id="rId13"/>
    <p:sldId id="505" r:id="rId14"/>
    <p:sldId id="501" r:id="rId15"/>
    <p:sldId id="476" r:id="rId16"/>
    <p:sldId id="487" r:id="rId17"/>
    <p:sldId id="504" r:id="rId18"/>
    <p:sldId id="489" r:id="rId19"/>
    <p:sldId id="4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06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1606" autoAdjust="0"/>
  </p:normalViewPr>
  <p:slideViewPr>
    <p:cSldViewPr snapToGrid="0">
      <p:cViewPr varScale="1">
        <p:scale>
          <a:sx n="81" d="100"/>
          <a:sy n="81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E83B2-D80C-449F-B433-89F9B52A3892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5B0462-F65D-4595-B1E7-1B6AFECB5B7A}">
      <dgm:prSet phldrT="[Text]"/>
      <dgm:spPr/>
      <dgm:t>
        <a:bodyPr/>
        <a:lstStyle/>
        <a:p>
          <a:r>
            <a:rPr lang="en-US" dirty="0"/>
            <a:t>Lead(s)</a:t>
          </a:r>
        </a:p>
      </dgm:t>
    </dgm:pt>
    <dgm:pt modelId="{2C0822F7-ECB3-43C8-8C41-8E6AE47038C7}" type="parTrans" cxnId="{D9B140C7-17AE-4B9C-96FB-CCDE32BC81AB}">
      <dgm:prSet/>
      <dgm:spPr/>
      <dgm:t>
        <a:bodyPr/>
        <a:lstStyle/>
        <a:p>
          <a:endParaRPr lang="en-US"/>
        </a:p>
      </dgm:t>
    </dgm:pt>
    <dgm:pt modelId="{753FCE84-BF23-4381-989B-4FFB86E10220}" type="sibTrans" cxnId="{D9B140C7-17AE-4B9C-96FB-CCDE32BC81AB}">
      <dgm:prSet/>
      <dgm:spPr/>
      <dgm:t>
        <a:bodyPr/>
        <a:lstStyle/>
        <a:p>
          <a:endParaRPr lang="en-US"/>
        </a:p>
      </dgm:t>
    </dgm:pt>
    <dgm:pt modelId="{2CBBF19C-64E0-470B-9460-8C813C654914}">
      <dgm:prSet phldrT="[Text]"/>
      <dgm:spPr/>
      <dgm:t>
        <a:bodyPr/>
        <a:lstStyle/>
        <a:p>
          <a:r>
            <a:rPr lang="en-US" b="1" dirty="0"/>
            <a:t>Ron Andrade</a:t>
          </a:r>
        </a:p>
      </dgm:t>
    </dgm:pt>
    <dgm:pt modelId="{1E7F240B-7263-403A-91E3-DD9C3494AA85}" type="parTrans" cxnId="{0059563F-6CC1-4279-B244-70364D5C65F0}">
      <dgm:prSet/>
      <dgm:spPr/>
      <dgm:t>
        <a:bodyPr/>
        <a:lstStyle/>
        <a:p>
          <a:endParaRPr lang="en-US"/>
        </a:p>
      </dgm:t>
    </dgm:pt>
    <dgm:pt modelId="{036E482E-1715-47D7-A8DB-2A4F88EDCAEE}" type="sibTrans" cxnId="{0059563F-6CC1-4279-B244-70364D5C65F0}">
      <dgm:prSet/>
      <dgm:spPr/>
      <dgm:t>
        <a:bodyPr/>
        <a:lstStyle/>
        <a:p>
          <a:endParaRPr lang="en-US"/>
        </a:p>
      </dgm:t>
    </dgm:pt>
    <dgm:pt modelId="{F6BDBD17-C587-4D6D-B6FF-9B32ECE665D7}">
      <dgm:prSet phldrT="[Text]"/>
      <dgm:spPr/>
      <dgm:t>
        <a:bodyPr/>
        <a:lstStyle/>
        <a:p>
          <a:r>
            <a:rPr lang="en-US" dirty="0"/>
            <a:t>Desired Outcomes</a:t>
          </a:r>
        </a:p>
      </dgm:t>
    </dgm:pt>
    <dgm:pt modelId="{64838976-45FB-4E45-B2D9-1692F2DAC950}" type="parTrans" cxnId="{16300C6F-F375-4CBD-A8D8-82760F442179}">
      <dgm:prSet/>
      <dgm:spPr/>
      <dgm:t>
        <a:bodyPr/>
        <a:lstStyle/>
        <a:p>
          <a:endParaRPr lang="en-US"/>
        </a:p>
      </dgm:t>
    </dgm:pt>
    <dgm:pt modelId="{BCAE9A6F-6084-4C10-81D1-4BD363FDCEB4}" type="sibTrans" cxnId="{16300C6F-F375-4CBD-A8D8-82760F442179}">
      <dgm:prSet/>
      <dgm:spPr/>
      <dgm:t>
        <a:bodyPr/>
        <a:lstStyle/>
        <a:p>
          <a:endParaRPr lang="en-US"/>
        </a:p>
      </dgm:t>
    </dgm:pt>
    <dgm:pt modelId="{6DE98E49-148D-4A2C-BF28-4D1ED63B849C}">
      <dgm:prSet phldrT="[Text]"/>
      <dgm:spPr/>
      <dgm:t>
        <a:bodyPr/>
        <a:lstStyle/>
        <a:p>
          <a:r>
            <a:rPr lang="en-US" dirty="0"/>
            <a:t>Timing</a:t>
          </a:r>
        </a:p>
      </dgm:t>
    </dgm:pt>
    <dgm:pt modelId="{C3889EB6-06D8-4A9D-A573-E3A7CF2EAA5F}" type="parTrans" cxnId="{28C79CD8-CCBD-483D-8A8D-2A9D82CC0553}">
      <dgm:prSet/>
      <dgm:spPr/>
      <dgm:t>
        <a:bodyPr/>
        <a:lstStyle/>
        <a:p>
          <a:endParaRPr lang="en-US"/>
        </a:p>
      </dgm:t>
    </dgm:pt>
    <dgm:pt modelId="{C25DCC8F-0648-4A8D-A1EA-AE3C2E042EF4}" type="sibTrans" cxnId="{28C79CD8-CCBD-483D-8A8D-2A9D82CC0553}">
      <dgm:prSet/>
      <dgm:spPr/>
      <dgm:t>
        <a:bodyPr/>
        <a:lstStyle/>
        <a:p>
          <a:endParaRPr lang="en-US"/>
        </a:p>
      </dgm:t>
    </dgm:pt>
    <dgm:pt modelId="{D420AFD0-BCDE-40CB-BF41-45E8C9C8D19B}">
      <dgm:prSet phldrT="[Text]"/>
      <dgm:spPr/>
      <dgm:t>
        <a:bodyPr/>
        <a:lstStyle/>
        <a:p>
          <a:r>
            <a:rPr lang="en-US"/>
            <a:t>Inventory &amp; Outline of desired FYE elements – Fall 2025</a:t>
          </a:r>
          <a:endParaRPr lang="en-US" dirty="0"/>
        </a:p>
      </dgm:t>
    </dgm:pt>
    <dgm:pt modelId="{FCEB1872-4165-4CD3-8E3A-D1B2F72DE002}" type="parTrans" cxnId="{EB16C375-2482-46FF-8F56-DD831B7D8BFC}">
      <dgm:prSet/>
      <dgm:spPr/>
      <dgm:t>
        <a:bodyPr/>
        <a:lstStyle/>
        <a:p>
          <a:endParaRPr lang="en-US"/>
        </a:p>
      </dgm:t>
    </dgm:pt>
    <dgm:pt modelId="{FCE2ABBD-C409-465D-A874-17B57E6FF1BA}" type="sibTrans" cxnId="{EB16C375-2482-46FF-8F56-DD831B7D8BFC}">
      <dgm:prSet/>
      <dgm:spPr/>
      <dgm:t>
        <a:bodyPr/>
        <a:lstStyle/>
        <a:p>
          <a:endParaRPr lang="en-US"/>
        </a:p>
      </dgm:t>
    </dgm:pt>
    <dgm:pt modelId="{BEFDE6C4-8548-4BAD-A825-6337E9F01453}">
      <dgm:prSet phldrT="[Text]"/>
      <dgm:spPr/>
      <dgm:t>
        <a:bodyPr/>
        <a:lstStyle/>
        <a:p>
          <a:r>
            <a:rPr lang="en-US" dirty="0"/>
            <a:t>Max Hartman</a:t>
          </a:r>
        </a:p>
      </dgm:t>
    </dgm:pt>
    <dgm:pt modelId="{53457A52-79FD-41F7-B8F1-0EF746997BDC}" type="parTrans" cxnId="{49CD1182-CF9A-4BAB-A9F2-B46D24CF1764}">
      <dgm:prSet/>
      <dgm:spPr/>
      <dgm:t>
        <a:bodyPr/>
        <a:lstStyle/>
        <a:p>
          <a:endParaRPr lang="en-US"/>
        </a:p>
      </dgm:t>
    </dgm:pt>
    <dgm:pt modelId="{58E9B2F4-45BB-4AA8-8A35-BAF1A4AB849E}" type="sibTrans" cxnId="{49CD1182-CF9A-4BAB-A9F2-B46D24CF1764}">
      <dgm:prSet/>
      <dgm:spPr/>
      <dgm:t>
        <a:bodyPr/>
        <a:lstStyle/>
        <a:p>
          <a:endParaRPr lang="en-US"/>
        </a:p>
      </dgm:t>
    </dgm:pt>
    <dgm:pt modelId="{12D652C6-4192-4827-AF2A-14AA0E81647E}">
      <dgm:prSet phldrT="[Text]"/>
      <dgm:spPr/>
      <dgm:t>
        <a:bodyPr/>
        <a:lstStyle/>
        <a:p>
          <a:r>
            <a:rPr lang="en-US"/>
            <a:t>Take inventory of current activities</a:t>
          </a:r>
          <a:endParaRPr lang="en-US" dirty="0"/>
        </a:p>
      </dgm:t>
    </dgm:pt>
    <dgm:pt modelId="{E09FAA16-C73C-4D0E-921D-8072BEF3855B}" type="parTrans" cxnId="{A3F0EA7A-0B81-4E5C-9ED2-029A4DE03B89}">
      <dgm:prSet/>
      <dgm:spPr/>
      <dgm:t>
        <a:bodyPr/>
        <a:lstStyle/>
        <a:p>
          <a:endParaRPr lang="en-US"/>
        </a:p>
      </dgm:t>
    </dgm:pt>
    <dgm:pt modelId="{4FE574AE-F4FF-4E64-BDB3-19ED6E56054A}" type="sibTrans" cxnId="{A3F0EA7A-0B81-4E5C-9ED2-029A4DE03B89}">
      <dgm:prSet/>
      <dgm:spPr/>
      <dgm:t>
        <a:bodyPr/>
        <a:lstStyle/>
        <a:p>
          <a:endParaRPr lang="en-US"/>
        </a:p>
      </dgm:t>
    </dgm:pt>
    <dgm:pt modelId="{673463CE-7E3D-4FDD-86CC-76DDE592A254}">
      <dgm:prSet phldrT="[Text]"/>
      <dgm:spPr/>
      <dgm:t>
        <a:bodyPr/>
        <a:lstStyle/>
        <a:p>
          <a:r>
            <a:rPr lang="en-US" dirty="0"/>
            <a:t>Canada’s Retention and Engagement Work Group (CREW)</a:t>
          </a:r>
        </a:p>
      </dgm:t>
    </dgm:pt>
    <dgm:pt modelId="{C04A96AD-FD3E-4C95-8B85-1FC2699B3993}" type="parTrans" cxnId="{55EDDBB2-FF30-498C-90C4-28192838B637}">
      <dgm:prSet/>
      <dgm:spPr/>
      <dgm:t>
        <a:bodyPr/>
        <a:lstStyle/>
        <a:p>
          <a:endParaRPr lang="en-US"/>
        </a:p>
      </dgm:t>
    </dgm:pt>
    <dgm:pt modelId="{23BFE167-3A97-40B8-AB0C-3EDE690FEB88}" type="sibTrans" cxnId="{55EDDBB2-FF30-498C-90C4-28192838B637}">
      <dgm:prSet/>
      <dgm:spPr/>
      <dgm:t>
        <a:bodyPr/>
        <a:lstStyle/>
        <a:p>
          <a:endParaRPr lang="en-US"/>
        </a:p>
      </dgm:t>
    </dgm:pt>
    <dgm:pt modelId="{B431A567-49AA-4BBC-BD31-318CAD5B0E18}">
      <dgm:prSet phldrT="[Text]"/>
      <dgm:spPr/>
      <dgm:t>
        <a:bodyPr/>
        <a:lstStyle/>
        <a:p>
          <a:r>
            <a:rPr lang="en-US" dirty="0"/>
            <a:t>Faculty (TBD)</a:t>
          </a:r>
        </a:p>
      </dgm:t>
    </dgm:pt>
    <dgm:pt modelId="{6928A357-AC88-46D6-9093-1EC0DEB6A111}" type="parTrans" cxnId="{F783CD36-7B8E-4BE2-84A2-50FDF1C52F66}">
      <dgm:prSet/>
      <dgm:spPr/>
      <dgm:t>
        <a:bodyPr/>
        <a:lstStyle/>
        <a:p>
          <a:endParaRPr lang="en-US"/>
        </a:p>
      </dgm:t>
    </dgm:pt>
    <dgm:pt modelId="{39325345-F3E3-4A12-9D2F-FBDF49425A3C}" type="sibTrans" cxnId="{F783CD36-7B8E-4BE2-84A2-50FDF1C52F66}">
      <dgm:prSet/>
      <dgm:spPr/>
      <dgm:t>
        <a:bodyPr/>
        <a:lstStyle/>
        <a:p>
          <a:endParaRPr lang="en-US"/>
        </a:p>
      </dgm:t>
    </dgm:pt>
    <dgm:pt modelId="{01F0D346-15DE-4C70-B761-0FA57CB1B465}">
      <dgm:prSet/>
      <dgm:spPr/>
      <dgm:t>
        <a:bodyPr/>
        <a:lstStyle/>
        <a:p>
          <a:pPr>
            <a:buFont typeface="Calibri" panose="020F0502020204030204" pitchFamily="34" charset="0"/>
            <a:buChar char="•"/>
          </a:pPr>
          <a:r>
            <a:rPr lang="en-US" dirty="0"/>
            <a:t>Outline desired FYE elements</a:t>
          </a:r>
        </a:p>
      </dgm:t>
    </dgm:pt>
    <dgm:pt modelId="{475DC186-C6D0-4D24-94AA-770EDFB7DBCE}" type="parTrans" cxnId="{4710EFDD-1B2B-4E68-82A3-33F948AED5FB}">
      <dgm:prSet/>
      <dgm:spPr/>
      <dgm:t>
        <a:bodyPr/>
        <a:lstStyle/>
        <a:p>
          <a:endParaRPr lang="en-US"/>
        </a:p>
      </dgm:t>
    </dgm:pt>
    <dgm:pt modelId="{CDD6A05B-61BE-455B-936A-DD3446826928}" type="sibTrans" cxnId="{4710EFDD-1B2B-4E68-82A3-33F948AED5FB}">
      <dgm:prSet/>
      <dgm:spPr/>
      <dgm:t>
        <a:bodyPr/>
        <a:lstStyle/>
        <a:p>
          <a:endParaRPr lang="en-US"/>
        </a:p>
      </dgm:t>
    </dgm:pt>
    <dgm:pt modelId="{F36811BF-8BA6-47B5-BAD8-C47F260E2535}">
      <dgm:prSet/>
      <dgm:spPr/>
      <dgm:t>
        <a:bodyPr/>
        <a:lstStyle/>
        <a:p>
          <a:pPr>
            <a:buFont typeface="Calibri" panose="020F0502020204030204" pitchFamily="34" charset="0"/>
            <a:buChar char="•"/>
          </a:pPr>
          <a:r>
            <a:rPr lang="en-US"/>
            <a:t>Identify gaps and opportunities to further FYE outcomes </a:t>
          </a:r>
        </a:p>
      </dgm:t>
    </dgm:pt>
    <dgm:pt modelId="{6585010D-2675-47B8-A6E6-EA56A0635106}" type="parTrans" cxnId="{68D23845-2752-4149-981C-9F101D9E0681}">
      <dgm:prSet/>
      <dgm:spPr/>
      <dgm:t>
        <a:bodyPr/>
        <a:lstStyle/>
        <a:p>
          <a:endParaRPr lang="en-US"/>
        </a:p>
      </dgm:t>
    </dgm:pt>
    <dgm:pt modelId="{2F2DF893-3016-4BDE-814A-75E16B3E23BA}" type="sibTrans" cxnId="{68D23845-2752-4149-981C-9F101D9E0681}">
      <dgm:prSet/>
      <dgm:spPr/>
      <dgm:t>
        <a:bodyPr/>
        <a:lstStyle/>
        <a:p>
          <a:endParaRPr lang="en-US"/>
        </a:p>
      </dgm:t>
    </dgm:pt>
    <dgm:pt modelId="{A1E5C4A5-012C-4C48-A362-DD73D7727571}">
      <dgm:prSet/>
      <dgm:spPr/>
      <dgm:t>
        <a:bodyPr/>
        <a:lstStyle/>
        <a:p>
          <a:pPr>
            <a:buFont typeface="Calibri" panose="020F0502020204030204" pitchFamily="34" charset="0"/>
            <a:buChar char="•"/>
          </a:pPr>
          <a:r>
            <a:rPr lang="en-US" dirty="0"/>
            <a:t>Complete Gap analysis and develop FYE expansion plans</a:t>
          </a:r>
        </a:p>
      </dgm:t>
    </dgm:pt>
    <dgm:pt modelId="{0A2F096C-17E9-4D35-952C-506F7477AC18}" type="parTrans" cxnId="{CADF8EEE-356A-4360-9E0B-A4FC6A1E532D}">
      <dgm:prSet/>
      <dgm:spPr/>
      <dgm:t>
        <a:bodyPr/>
        <a:lstStyle/>
        <a:p>
          <a:endParaRPr lang="en-US"/>
        </a:p>
      </dgm:t>
    </dgm:pt>
    <dgm:pt modelId="{A985BE73-6E1C-48E2-A81E-790CF120D146}" type="sibTrans" cxnId="{CADF8EEE-356A-4360-9E0B-A4FC6A1E532D}">
      <dgm:prSet/>
      <dgm:spPr/>
      <dgm:t>
        <a:bodyPr/>
        <a:lstStyle/>
        <a:p>
          <a:endParaRPr lang="en-US"/>
        </a:p>
      </dgm:t>
    </dgm:pt>
    <dgm:pt modelId="{07C5D0E6-B5FC-408C-A8C5-02CC7FEFBB8A}">
      <dgm:prSet/>
      <dgm:spPr/>
      <dgm:t>
        <a:bodyPr/>
        <a:lstStyle/>
        <a:p>
          <a:r>
            <a:rPr lang="en-US" dirty="0"/>
            <a:t>Gap analysis and expansion plans – Spring 2025</a:t>
          </a:r>
        </a:p>
      </dgm:t>
    </dgm:pt>
    <dgm:pt modelId="{CDB4E80D-2F71-4401-8E43-B26083BCF232}" type="parTrans" cxnId="{422C3A84-C96D-4058-A884-B1C3918A5D62}">
      <dgm:prSet/>
      <dgm:spPr/>
      <dgm:t>
        <a:bodyPr/>
        <a:lstStyle/>
        <a:p>
          <a:endParaRPr lang="en-US"/>
        </a:p>
      </dgm:t>
    </dgm:pt>
    <dgm:pt modelId="{5D0CF30A-07C8-4851-B895-3B004971053F}" type="sibTrans" cxnId="{422C3A84-C96D-4058-A884-B1C3918A5D62}">
      <dgm:prSet/>
      <dgm:spPr/>
      <dgm:t>
        <a:bodyPr/>
        <a:lstStyle/>
        <a:p>
          <a:endParaRPr lang="en-US"/>
        </a:p>
      </dgm:t>
    </dgm:pt>
    <dgm:pt modelId="{B768DB33-5BEC-4A3C-8FD3-949AB5A215A6}" type="pres">
      <dgm:prSet presAssocID="{C75E83B2-D80C-449F-B433-89F9B52A3892}" presName="linearFlow" presStyleCnt="0">
        <dgm:presLayoutVars>
          <dgm:dir/>
          <dgm:animLvl val="lvl"/>
          <dgm:resizeHandles val="exact"/>
        </dgm:presLayoutVars>
      </dgm:prSet>
      <dgm:spPr/>
    </dgm:pt>
    <dgm:pt modelId="{0BDE25BF-A101-4B38-961C-07AB3105BA28}" type="pres">
      <dgm:prSet presAssocID="{095B0462-F65D-4595-B1E7-1B6AFECB5B7A}" presName="composite" presStyleCnt="0"/>
      <dgm:spPr/>
    </dgm:pt>
    <dgm:pt modelId="{21B9D9A4-B932-4E8D-A6A9-313A3FF15E12}" type="pres">
      <dgm:prSet presAssocID="{095B0462-F65D-4595-B1E7-1B6AFECB5B7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3DC6F2C-E272-4BD3-B4A3-6108171A93C0}" type="pres">
      <dgm:prSet presAssocID="{095B0462-F65D-4595-B1E7-1B6AFECB5B7A}" presName="parSh" presStyleLbl="node1" presStyleIdx="0" presStyleCnt="3" custLinFactNeighborX="947" custLinFactNeighborY="60419"/>
      <dgm:spPr/>
    </dgm:pt>
    <dgm:pt modelId="{B8334AB5-2B38-4515-B4A5-D168518FFA50}" type="pres">
      <dgm:prSet presAssocID="{095B0462-F65D-4595-B1E7-1B6AFECB5B7A}" presName="desTx" presStyleLbl="fgAcc1" presStyleIdx="0" presStyleCnt="3" custScaleY="61790">
        <dgm:presLayoutVars>
          <dgm:bulletEnabled val="1"/>
        </dgm:presLayoutVars>
      </dgm:prSet>
      <dgm:spPr/>
    </dgm:pt>
    <dgm:pt modelId="{1AB1E80D-0DE2-40AC-9B12-12A7920E4643}" type="pres">
      <dgm:prSet presAssocID="{753FCE84-BF23-4381-989B-4FFB86E10220}" presName="sibTrans" presStyleLbl="sibTrans2D1" presStyleIdx="0" presStyleCnt="2"/>
      <dgm:spPr/>
    </dgm:pt>
    <dgm:pt modelId="{E8C72A6B-1D6F-48F0-AB30-1625F5E5BF50}" type="pres">
      <dgm:prSet presAssocID="{753FCE84-BF23-4381-989B-4FFB86E10220}" presName="connTx" presStyleLbl="sibTrans2D1" presStyleIdx="0" presStyleCnt="2"/>
      <dgm:spPr/>
    </dgm:pt>
    <dgm:pt modelId="{77ACEB70-1192-46BA-9710-3568B4644C6B}" type="pres">
      <dgm:prSet presAssocID="{F6BDBD17-C587-4D6D-B6FF-9B32ECE665D7}" presName="composite" presStyleCnt="0"/>
      <dgm:spPr/>
    </dgm:pt>
    <dgm:pt modelId="{673C5BE4-873D-4483-939D-99BEB1CC648D}" type="pres">
      <dgm:prSet presAssocID="{F6BDBD17-C587-4D6D-B6FF-9B32ECE665D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E3929A1-92E3-44AF-A9A7-F7B82CB86785}" type="pres">
      <dgm:prSet presAssocID="{F6BDBD17-C587-4D6D-B6FF-9B32ECE665D7}" presName="parSh" presStyleLbl="node1" presStyleIdx="1" presStyleCnt="3" custLinFactNeighborX="7998" custLinFactNeighborY="59748"/>
      <dgm:spPr/>
    </dgm:pt>
    <dgm:pt modelId="{DE6FA738-29BC-4066-8034-134D98A9C37B}" type="pres">
      <dgm:prSet presAssocID="{F6BDBD17-C587-4D6D-B6FF-9B32ECE665D7}" presName="desTx" presStyleLbl="fgAcc1" presStyleIdx="1" presStyleCnt="3" custScaleX="141187" custScaleY="65276">
        <dgm:presLayoutVars>
          <dgm:bulletEnabled val="1"/>
        </dgm:presLayoutVars>
      </dgm:prSet>
      <dgm:spPr/>
    </dgm:pt>
    <dgm:pt modelId="{62AB3C60-AC0A-44C3-8596-0800BB91CC22}" type="pres">
      <dgm:prSet presAssocID="{BCAE9A6F-6084-4C10-81D1-4BD363FDCEB4}" presName="sibTrans" presStyleLbl="sibTrans2D1" presStyleIdx="1" presStyleCnt="2"/>
      <dgm:spPr/>
    </dgm:pt>
    <dgm:pt modelId="{F34D1B13-9F85-4541-AD78-8DEE016A342F}" type="pres">
      <dgm:prSet presAssocID="{BCAE9A6F-6084-4C10-81D1-4BD363FDCEB4}" presName="connTx" presStyleLbl="sibTrans2D1" presStyleIdx="1" presStyleCnt="2"/>
      <dgm:spPr/>
    </dgm:pt>
    <dgm:pt modelId="{610BDC26-8988-48AA-8FBD-7367F526CAB2}" type="pres">
      <dgm:prSet presAssocID="{6DE98E49-148D-4A2C-BF28-4D1ED63B849C}" presName="composite" presStyleCnt="0"/>
      <dgm:spPr/>
    </dgm:pt>
    <dgm:pt modelId="{94816193-C09E-42E8-974E-99C84126A627}" type="pres">
      <dgm:prSet presAssocID="{6DE98E49-148D-4A2C-BF28-4D1ED63B849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B2D0D07-D642-4602-8F50-C182536E4A1A}" type="pres">
      <dgm:prSet presAssocID="{6DE98E49-148D-4A2C-BF28-4D1ED63B849C}" presName="parSh" presStyleLbl="node1" presStyleIdx="2" presStyleCnt="3" custLinFactNeighborX="11363" custLinFactNeighborY="69294"/>
      <dgm:spPr/>
    </dgm:pt>
    <dgm:pt modelId="{54FD17FC-AB74-47C0-A5C3-2F0C3DA41A64}" type="pres">
      <dgm:prSet presAssocID="{6DE98E49-148D-4A2C-BF28-4D1ED63B849C}" presName="desTx" presStyleLbl="fgAcc1" presStyleIdx="2" presStyleCnt="3" custScaleY="73224">
        <dgm:presLayoutVars>
          <dgm:bulletEnabled val="1"/>
        </dgm:presLayoutVars>
      </dgm:prSet>
      <dgm:spPr/>
    </dgm:pt>
  </dgm:ptLst>
  <dgm:cxnLst>
    <dgm:cxn modelId="{6223701C-093E-4E32-B1D8-6ABD99A36DED}" type="presOf" srcId="{C75E83B2-D80C-449F-B433-89F9B52A3892}" destId="{B768DB33-5BEC-4A3C-8FD3-949AB5A215A6}" srcOrd="0" destOrd="0" presId="urn:microsoft.com/office/officeart/2005/8/layout/process3"/>
    <dgm:cxn modelId="{D38A9725-E99C-493A-A021-0D2C29069DB6}" type="presOf" srcId="{B431A567-49AA-4BBC-BD31-318CAD5B0E18}" destId="{B8334AB5-2B38-4515-B4A5-D168518FFA50}" srcOrd="0" destOrd="3" presId="urn:microsoft.com/office/officeart/2005/8/layout/process3"/>
    <dgm:cxn modelId="{5D6B2326-A07B-4384-8663-C5A57FB9A4A2}" type="presOf" srcId="{673463CE-7E3D-4FDD-86CC-76DDE592A254}" destId="{B8334AB5-2B38-4515-B4A5-D168518FFA50}" srcOrd="0" destOrd="2" presId="urn:microsoft.com/office/officeart/2005/8/layout/process3"/>
    <dgm:cxn modelId="{E4920E28-09C4-4F3D-8285-7F61FE48AFCC}" type="presOf" srcId="{2CBBF19C-64E0-470B-9460-8C813C654914}" destId="{B8334AB5-2B38-4515-B4A5-D168518FFA50}" srcOrd="0" destOrd="0" presId="urn:microsoft.com/office/officeart/2005/8/layout/process3"/>
    <dgm:cxn modelId="{52422B31-2F54-4B3A-8D2B-EDE33D0D0CC2}" type="presOf" srcId="{BEFDE6C4-8548-4BAD-A825-6337E9F01453}" destId="{B8334AB5-2B38-4515-B4A5-D168518FFA50}" srcOrd="0" destOrd="1" presId="urn:microsoft.com/office/officeart/2005/8/layout/process3"/>
    <dgm:cxn modelId="{13B25E34-5BF7-4322-89DF-B66778DFA145}" type="presOf" srcId="{12D652C6-4192-4827-AF2A-14AA0E81647E}" destId="{DE6FA738-29BC-4066-8034-134D98A9C37B}" srcOrd="0" destOrd="0" presId="urn:microsoft.com/office/officeart/2005/8/layout/process3"/>
    <dgm:cxn modelId="{64F98C35-CFB0-4897-A817-026D48245A20}" type="presOf" srcId="{F36811BF-8BA6-47B5-BAD8-C47F260E2535}" destId="{DE6FA738-29BC-4066-8034-134D98A9C37B}" srcOrd="0" destOrd="2" presId="urn:microsoft.com/office/officeart/2005/8/layout/process3"/>
    <dgm:cxn modelId="{F783CD36-7B8E-4BE2-84A2-50FDF1C52F66}" srcId="{095B0462-F65D-4595-B1E7-1B6AFECB5B7A}" destId="{B431A567-49AA-4BBC-BD31-318CAD5B0E18}" srcOrd="3" destOrd="0" parTransId="{6928A357-AC88-46D6-9093-1EC0DEB6A111}" sibTransId="{39325345-F3E3-4A12-9D2F-FBDF49425A3C}"/>
    <dgm:cxn modelId="{0059563F-6CC1-4279-B244-70364D5C65F0}" srcId="{095B0462-F65D-4595-B1E7-1B6AFECB5B7A}" destId="{2CBBF19C-64E0-470B-9460-8C813C654914}" srcOrd="0" destOrd="0" parTransId="{1E7F240B-7263-403A-91E3-DD9C3494AA85}" sibTransId="{036E482E-1715-47D7-A8DB-2A4F88EDCAEE}"/>
    <dgm:cxn modelId="{68D23845-2752-4149-981C-9F101D9E0681}" srcId="{F6BDBD17-C587-4D6D-B6FF-9B32ECE665D7}" destId="{F36811BF-8BA6-47B5-BAD8-C47F260E2535}" srcOrd="2" destOrd="0" parTransId="{6585010D-2675-47B8-A6E6-EA56A0635106}" sibTransId="{2F2DF893-3016-4BDE-814A-75E16B3E23BA}"/>
    <dgm:cxn modelId="{7074864C-C508-4F95-9B4D-49B573C85BD9}" type="presOf" srcId="{6DE98E49-148D-4A2C-BF28-4D1ED63B849C}" destId="{94816193-C09E-42E8-974E-99C84126A627}" srcOrd="0" destOrd="0" presId="urn:microsoft.com/office/officeart/2005/8/layout/process3"/>
    <dgm:cxn modelId="{16300C6F-F375-4CBD-A8D8-82760F442179}" srcId="{C75E83B2-D80C-449F-B433-89F9B52A3892}" destId="{F6BDBD17-C587-4D6D-B6FF-9B32ECE665D7}" srcOrd="1" destOrd="0" parTransId="{64838976-45FB-4E45-B2D9-1692F2DAC950}" sibTransId="{BCAE9A6F-6084-4C10-81D1-4BD363FDCEB4}"/>
    <dgm:cxn modelId="{37B7E354-7E66-4C7C-96FB-6BABCBA5F24F}" type="presOf" srcId="{753FCE84-BF23-4381-989B-4FFB86E10220}" destId="{E8C72A6B-1D6F-48F0-AB30-1625F5E5BF50}" srcOrd="1" destOrd="0" presId="urn:microsoft.com/office/officeart/2005/8/layout/process3"/>
    <dgm:cxn modelId="{EB16C375-2482-46FF-8F56-DD831B7D8BFC}" srcId="{6DE98E49-148D-4A2C-BF28-4D1ED63B849C}" destId="{D420AFD0-BCDE-40CB-BF41-45E8C9C8D19B}" srcOrd="0" destOrd="0" parTransId="{FCEB1872-4165-4CD3-8E3A-D1B2F72DE002}" sibTransId="{FCE2ABBD-C409-465D-A874-17B57E6FF1BA}"/>
    <dgm:cxn modelId="{A3F0EA7A-0B81-4E5C-9ED2-029A4DE03B89}" srcId="{F6BDBD17-C587-4D6D-B6FF-9B32ECE665D7}" destId="{12D652C6-4192-4827-AF2A-14AA0E81647E}" srcOrd="0" destOrd="0" parTransId="{E09FAA16-C73C-4D0E-921D-8072BEF3855B}" sibTransId="{4FE574AE-F4FF-4E64-BDB3-19ED6E56054A}"/>
    <dgm:cxn modelId="{49CD1182-CF9A-4BAB-A9F2-B46D24CF1764}" srcId="{095B0462-F65D-4595-B1E7-1B6AFECB5B7A}" destId="{BEFDE6C4-8548-4BAD-A825-6337E9F01453}" srcOrd="1" destOrd="0" parTransId="{53457A52-79FD-41F7-B8F1-0EF746997BDC}" sibTransId="{58E9B2F4-45BB-4AA8-8A35-BAF1A4AB849E}"/>
    <dgm:cxn modelId="{422C3A84-C96D-4058-A884-B1C3918A5D62}" srcId="{6DE98E49-148D-4A2C-BF28-4D1ED63B849C}" destId="{07C5D0E6-B5FC-408C-A8C5-02CC7FEFBB8A}" srcOrd="1" destOrd="0" parTransId="{CDB4E80D-2F71-4401-8E43-B26083BCF232}" sibTransId="{5D0CF30A-07C8-4851-B895-3B004971053F}"/>
    <dgm:cxn modelId="{0FAA5495-F908-40C5-B9A5-129FD028EBFE}" type="presOf" srcId="{07C5D0E6-B5FC-408C-A8C5-02CC7FEFBB8A}" destId="{54FD17FC-AB74-47C0-A5C3-2F0C3DA41A64}" srcOrd="0" destOrd="1" presId="urn:microsoft.com/office/officeart/2005/8/layout/process3"/>
    <dgm:cxn modelId="{6B3C9E98-7EE8-4737-A6B5-DAD08A038AB0}" type="presOf" srcId="{D420AFD0-BCDE-40CB-BF41-45E8C9C8D19B}" destId="{54FD17FC-AB74-47C0-A5C3-2F0C3DA41A64}" srcOrd="0" destOrd="0" presId="urn:microsoft.com/office/officeart/2005/8/layout/process3"/>
    <dgm:cxn modelId="{164829A1-C1ED-482A-B59F-B17EB321B991}" type="presOf" srcId="{095B0462-F65D-4595-B1E7-1B6AFECB5B7A}" destId="{13DC6F2C-E272-4BD3-B4A3-6108171A93C0}" srcOrd="1" destOrd="0" presId="urn:microsoft.com/office/officeart/2005/8/layout/process3"/>
    <dgm:cxn modelId="{6CC837AA-3664-4DB5-A307-55D9B20678A1}" type="presOf" srcId="{6DE98E49-148D-4A2C-BF28-4D1ED63B849C}" destId="{9B2D0D07-D642-4602-8F50-C182536E4A1A}" srcOrd="1" destOrd="0" presId="urn:microsoft.com/office/officeart/2005/8/layout/process3"/>
    <dgm:cxn modelId="{55EDDBB2-FF30-498C-90C4-28192838B637}" srcId="{095B0462-F65D-4595-B1E7-1B6AFECB5B7A}" destId="{673463CE-7E3D-4FDD-86CC-76DDE592A254}" srcOrd="2" destOrd="0" parTransId="{C04A96AD-FD3E-4C95-8B85-1FC2699B3993}" sibTransId="{23BFE167-3A97-40B8-AB0C-3EDE690FEB88}"/>
    <dgm:cxn modelId="{884805C0-AED6-4C45-84C1-664808F8379A}" type="presOf" srcId="{F6BDBD17-C587-4D6D-B6FF-9B32ECE665D7}" destId="{EE3929A1-92E3-44AF-A9A7-F7B82CB86785}" srcOrd="1" destOrd="0" presId="urn:microsoft.com/office/officeart/2005/8/layout/process3"/>
    <dgm:cxn modelId="{0FF267C0-B1D4-4583-BBD6-706EC53E54EB}" type="presOf" srcId="{01F0D346-15DE-4C70-B761-0FA57CB1B465}" destId="{DE6FA738-29BC-4066-8034-134D98A9C37B}" srcOrd="0" destOrd="1" presId="urn:microsoft.com/office/officeart/2005/8/layout/process3"/>
    <dgm:cxn modelId="{D9B140C7-17AE-4B9C-96FB-CCDE32BC81AB}" srcId="{C75E83B2-D80C-449F-B433-89F9B52A3892}" destId="{095B0462-F65D-4595-B1E7-1B6AFECB5B7A}" srcOrd="0" destOrd="0" parTransId="{2C0822F7-ECB3-43C8-8C41-8E6AE47038C7}" sibTransId="{753FCE84-BF23-4381-989B-4FFB86E10220}"/>
    <dgm:cxn modelId="{28C79CD8-CCBD-483D-8A8D-2A9D82CC0553}" srcId="{C75E83B2-D80C-449F-B433-89F9B52A3892}" destId="{6DE98E49-148D-4A2C-BF28-4D1ED63B849C}" srcOrd="2" destOrd="0" parTransId="{C3889EB6-06D8-4A9D-A573-E3A7CF2EAA5F}" sibTransId="{C25DCC8F-0648-4A8D-A1EA-AE3C2E042EF4}"/>
    <dgm:cxn modelId="{4710EFDD-1B2B-4E68-82A3-33F948AED5FB}" srcId="{F6BDBD17-C587-4D6D-B6FF-9B32ECE665D7}" destId="{01F0D346-15DE-4C70-B761-0FA57CB1B465}" srcOrd="1" destOrd="0" parTransId="{475DC186-C6D0-4D24-94AA-770EDFB7DBCE}" sibTransId="{CDD6A05B-61BE-455B-936A-DD3446826928}"/>
    <dgm:cxn modelId="{425E80E5-1E82-49AD-8D57-1391F0E47EEA}" type="presOf" srcId="{F6BDBD17-C587-4D6D-B6FF-9B32ECE665D7}" destId="{673C5BE4-873D-4483-939D-99BEB1CC648D}" srcOrd="0" destOrd="0" presId="urn:microsoft.com/office/officeart/2005/8/layout/process3"/>
    <dgm:cxn modelId="{4B9EDFE7-B3E8-406E-ABCA-DB811C64F93E}" type="presOf" srcId="{BCAE9A6F-6084-4C10-81D1-4BD363FDCEB4}" destId="{62AB3C60-AC0A-44C3-8596-0800BB91CC22}" srcOrd="0" destOrd="0" presId="urn:microsoft.com/office/officeart/2005/8/layout/process3"/>
    <dgm:cxn modelId="{F8A7FEE9-77E0-4243-A524-FD39D450E968}" type="presOf" srcId="{BCAE9A6F-6084-4C10-81D1-4BD363FDCEB4}" destId="{F34D1B13-9F85-4541-AD78-8DEE016A342F}" srcOrd="1" destOrd="0" presId="urn:microsoft.com/office/officeart/2005/8/layout/process3"/>
    <dgm:cxn modelId="{CADF8EEE-356A-4360-9E0B-A4FC6A1E532D}" srcId="{F6BDBD17-C587-4D6D-B6FF-9B32ECE665D7}" destId="{A1E5C4A5-012C-4C48-A362-DD73D7727571}" srcOrd="3" destOrd="0" parTransId="{0A2F096C-17E9-4D35-952C-506F7477AC18}" sibTransId="{A985BE73-6E1C-48E2-A81E-790CF120D146}"/>
    <dgm:cxn modelId="{99A102F1-6A0B-413E-8AE6-1E962BA58712}" type="presOf" srcId="{095B0462-F65D-4595-B1E7-1B6AFECB5B7A}" destId="{21B9D9A4-B932-4E8D-A6A9-313A3FF15E12}" srcOrd="0" destOrd="0" presId="urn:microsoft.com/office/officeart/2005/8/layout/process3"/>
    <dgm:cxn modelId="{5A515BF1-76D0-42DB-868A-1D064B8CA72A}" type="presOf" srcId="{753FCE84-BF23-4381-989B-4FFB86E10220}" destId="{1AB1E80D-0DE2-40AC-9B12-12A7920E4643}" srcOrd="0" destOrd="0" presId="urn:microsoft.com/office/officeart/2005/8/layout/process3"/>
    <dgm:cxn modelId="{0084CCF6-A8BF-48F3-B654-6684AD5D1BCB}" type="presOf" srcId="{A1E5C4A5-012C-4C48-A362-DD73D7727571}" destId="{DE6FA738-29BC-4066-8034-134D98A9C37B}" srcOrd="0" destOrd="3" presId="urn:microsoft.com/office/officeart/2005/8/layout/process3"/>
    <dgm:cxn modelId="{7E58382A-B0CE-4FBC-9795-3B6203965E35}" type="presParOf" srcId="{B768DB33-5BEC-4A3C-8FD3-949AB5A215A6}" destId="{0BDE25BF-A101-4B38-961C-07AB3105BA28}" srcOrd="0" destOrd="0" presId="urn:microsoft.com/office/officeart/2005/8/layout/process3"/>
    <dgm:cxn modelId="{0943D842-6338-4D56-9E78-51B039FFD486}" type="presParOf" srcId="{0BDE25BF-A101-4B38-961C-07AB3105BA28}" destId="{21B9D9A4-B932-4E8D-A6A9-313A3FF15E12}" srcOrd="0" destOrd="0" presId="urn:microsoft.com/office/officeart/2005/8/layout/process3"/>
    <dgm:cxn modelId="{D5C7420A-7236-4313-8148-29870A335C0D}" type="presParOf" srcId="{0BDE25BF-A101-4B38-961C-07AB3105BA28}" destId="{13DC6F2C-E272-4BD3-B4A3-6108171A93C0}" srcOrd="1" destOrd="0" presId="urn:microsoft.com/office/officeart/2005/8/layout/process3"/>
    <dgm:cxn modelId="{F41BF701-FAF0-4716-B649-3117DF55A2FF}" type="presParOf" srcId="{0BDE25BF-A101-4B38-961C-07AB3105BA28}" destId="{B8334AB5-2B38-4515-B4A5-D168518FFA50}" srcOrd="2" destOrd="0" presId="urn:microsoft.com/office/officeart/2005/8/layout/process3"/>
    <dgm:cxn modelId="{10EB0CB2-6716-4479-A56E-2A4193EBE27A}" type="presParOf" srcId="{B768DB33-5BEC-4A3C-8FD3-949AB5A215A6}" destId="{1AB1E80D-0DE2-40AC-9B12-12A7920E4643}" srcOrd="1" destOrd="0" presId="urn:microsoft.com/office/officeart/2005/8/layout/process3"/>
    <dgm:cxn modelId="{C4A42958-4E62-4AA1-8D9F-DDEEC7D7244C}" type="presParOf" srcId="{1AB1E80D-0DE2-40AC-9B12-12A7920E4643}" destId="{E8C72A6B-1D6F-48F0-AB30-1625F5E5BF50}" srcOrd="0" destOrd="0" presId="urn:microsoft.com/office/officeart/2005/8/layout/process3"/>
    <dgm:cxn modelId="{A1871599-6C99-48C7-B822-87C9F29FAE6F}" type="presParOf" srcId="{B768DB33-5BEC-4A3C-8FD3-949AB5A215A6}" destId="{77ACEB70-1192-46BA-9710-3568B4644C6B}" srcOrd="2" destOrd="0" presId="urn:microsoft.com/office/officeart/2005/8/layout/process3"/>
    <dgm:cxn modelId="{68D13090-F825-4DAF-8675-50A28AA6A16C}" type="presParOf" srcId="{77ACEB70-1192-46BA-9710-3568B4644C6B}" destId="{673C5BE4-873D-4483-939D-99BEB1CC648D}" srcOrd="0" destOrd="0" presId="urn:microsoft.com/office/officeart/2005/8/layout/process3"/>
    <dgm:cxn modelId="{815D3750-B3DC-42A0-9C3F-4A7B18B2359B}" type="presParOf" srcId="{77ACEB70-1192-46BA-9710-3568B4644C6B}" destId="{EE3929A1-92E3-44AF-A9A7-F7B82CB86785}" srcOrd="1" destOrd="0" presId="urn:microsoft.com/office/officeart/2005/8/layout/process3"/>
    <dgm:cxn modelId="{2143AA37-7F79-43C3-ABD4-89BA09E894FB}" type="presParOf" srcId="{77ACEB70-1192-46BA-9710-3568B4644C6B}" destId="{DE6FA738-29BC-4066-8034-134D98A9C37B}" srcOrd="2" destOrd="0" presId="urn:microsoft.com/office/officeart/2005/8/layout/process3"/>
    <dgm:cxn modelId="{57E7246B-0251-4B6C-A70B-FBA19E1E8FE4}" type="presParOf" srcId="{B768DB33-5BEC-4A3C-8FD3-949AB5A215A6}" destId="{62AB3C60-AC0A-44C3-8596-0800BB91CC22}" srcOrd="3" destOrd="0" presId="urn:microsoft.com/office/officeart/2005/8/layout/process3"/>
    <dgm:cxn modelId="{FB2410EA-7A7E-40BC-9E9C-576BB3C0D1E8}" type="presParOf" srcId="{62AB3C60-AC0A-44C3-8596-0800BB91CC22}" destId="{F34D1B13-9F85-4541-AD78-8DEE016A342F}" srcOrd="0" destOrd="0" presId="urn:microsoft.com/office/officeart/2005/8/layout/process3"/>
    <dgm:cxn modelId="{8B32832B-2FF8-46AD-B1EC-2B413501E66B}" type="presParOf" srcId="{B768DB33-5BEC-4A3C-8FD3-949AB5A215A6}" destId="{610BDC26-8988-48AA-8FBD-7367F526CAB2}" srcOrd="4" destOrd="0" presId="urn:microsoft.com/office/officeart/2005/8/layout/process3"/>
    <dgm:cxn modelId="{6B4E00E6-CA80-4BE8-B841-47A1725C85CA}" type="presParOf" srcId="{610BDC26-8988-48AA-8FBD-7367F526CAB2}" destId="{94816193-C09E-42E8-974E-99C84126A627}" srcOrd="0" destOrd="0" presId="urn:microsoft.com/office/officeart/2005/8/layout/process3"/>
    <dgm:cxn modelId="{E3C94E23-34E4-407D-A7BE-7484873A98BE}" type="presParOf" srcId="{610BDC26-8988-48AA-8FBD-7367F526CAB2}" destId="{9B2D0D07-D642-4602-8F50-C182536E4A1A}" srcOrd="1" destOrd="0" presId="urn:microsoft.com/office/officeart/2005/8/layout/process3"/>
    <dgm:cxn modelId="{D7F49D0B-92EF-4DFE-B9DF-96CF928D8A28}" type="presParOf" srcId="{610BDC26-8988-48AA-8FBD-7367F526CAB2}" destId="{54FD17FC-AB74-47C0-A5C3-2F0C3DA41A6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E83B2-D80C-449F-B433-89F9B52A3892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95B0462-F65D-4595-B1E7-1B6AFECB5B7A}">
      <dgm:prSet phldrT="[Text]"/>
      <dgm:spPr/>
      <dgm:t>
        <a:bodyPr/>
        <a:lstStyle/>
        <a:p>
          <a:r>
            <a:rPr lang="en-US" dirty="0"/>
            <a:t>Lead(s)</a:t>
          </a:r>
        </a:p>
      </dgm:t>
    </dgm:pt>
    <dgm:pt modelId="{2C0822F7-ECB3-43C8-8C41-8E6AE47038C7}" type="parTrans" cxnId="{D9B140C7-17AE-4B9C-96FB-CCDE32BC81AB}">
      <dgm:prSet/>
      <dgm:spPr/>
      <dgm:t>
        <a:bodyPr/>
        <a:lstStyle/>
        <a:p>
          <a:endParaRPr lang="en-US"/>
        </a:p>
      </dgm:t>
    </dgm:pt>
    <dgm:pt modelId="{753FCE84-BF23-4381-989B-4FFB86E10220}" type="sibTrans" cxnId="{D9B140C7-17AE-4B9C-96FB-CCDE32BC81AB}">
      <dgm:prSet/>
      <dgm:spPr/>
      <dgm:t>
        <a:bodyPr/>
        <a:lstStyle/>
        <a:p>
          <a:endParaRPr lang="en-US"/>
        </a:p>
      </dgm:t>
    </dgm:pt>
    <dgm:pt modelId="{2CBBF19C-64E0-470B-9460-8C813C654914}">
      <dgm:prSet phldrT="[Text]"/>
      <dgm:spPr/>
      <dgm:t>
        <a:bodyPr/>
        <a:lstStyle/>
        <a:p>
          <a:r>
            <a:rPr lang="en-US" b="0" dirty="0">
              <a:solidFill>
                <a:schemeClr val="bg2">
                  <a:lumMod val="75000"/>
                </a:schemeClr>
              </a:solidFill>
            </a:rPr>
            <a:t>Ron Andrade</a:t>
          </a:r>
        </a:p>
      </dgm:t>
    </dgm:pt>
    <dgm:pt modelId="{1E7F240B-7263-403A-91E3-DD9C3494AA85}" type="parTrans" cxnId="{0059563F-6CC1-4279-B244-70364D5C65F0}">
      <dgm:prSet/>
      <dgm:spPr/>
      <dgm:t>
        <a:bodyPr/>
        <a:lstStyle/>
        <a:p>
          <a:endParaRPr lang="en-US"/>
        </a:p>
      </dgm:t>
    </dgm:pt>
    <dgm:pt modelId="{036E482E-1715-47D7-A8DB-2A4F88EDCAEE}" type="sibTrans" cxnId="{0059563F-6CC1-4279-B244-70364D5C65F0}">
      <dgm:prSet/>
      <dgm:spPr/>
      <dgm:t>
        <a:bodyPr/>
        <a:lstStyle/>
        <a:p>
          <a:endParaRPr lang="en-US"/>
        </a:p>
      </dgm:t>
    </dgm:pt>
    <dgm:pt modelId="{F6BDBD17-C587-4D6D-B6FF-9B32ECE665D7}">
      <dgm:prSet phldrT="[Text]"/>
      <dgm:spPr/>
      <dgm:t>
        <a:bodyPr/>
        <a:lstStyle/>
        <a:p>
          <a:r>
            <a:rPr lang="en-US" dirty="0"/>
            <a:t>Desired Outcomes</a:t>
          </a:r>
        </a:p>
      </dgm:t>
    </dgm:pt>
    <dgm:pt modelId="{64838976-45FB-4E45-B2D9-1692F2DAC950}" type="parTrans" cxnId="{16300C6F-F375-4CBD-A8D8-82760F442179}">
      <dgm:prSet/>
      <dgm:spPr/>
      <dgm:t>
        <a:bodyPr/>
        <a:lstStyle/>
        <a:p>
          <a:endParaRPr lang="en-US"/>
        </a:p>
      </dgm:t>
    </dgm:pt>
    <dgm:pt modelId="{BCAE9A6F-6084-4C10-81D1-4BD363FDCEB4}" type="sibTrans" cxnId="{16300C6F-F375-4CBD-A8D8-82760F442179}">
      <dgm:prSet/>
      <dgm:spPr/>
      <dgm:t>
        <a:bodyPr/>
        <a:lstStyle/>
        <a:p>
          <a:endParaRPr lang="en-US"/>
        </a:p>
      </dgm:t>
    </dgm:pt>
    <dgm:pt modelId="{6DE98E49-148D-4A2C-BF28-4D1ED63B849C}">
      <dgm:prSet phldrT="[Text]"/>
      <dgm:spPr/>
      <dgm:t>
        <a:bodyPr/>
        <a:lstStyle/>
        <a:p>
          <a:r>
            <a:rPr lang="en-US" dirty="0"/>
            <a:t>Timing</a:t>
          </a:r>
        </a:p>
      </dgm:t>
    </dgm:pt>
    <dgm:pt modelId="{C3889EB6-06D8-4A9D-A573-E3A7CF2EAA5F}" type="parTrans" cxnId="{28C79CD8-CCBD-483D-8A8D-2A9D82CC0553}">
      <dgm:prSet/>
      <dgm:spPr/>
      <dgm:t>
        <a:bodyPr/>
        <a:lstStyle/>
        <a:p>
          <a:endParaRPr lang="en-US"/>
        </a:p>
      </dgm:t>
    </dgm:pt>
    <dgm:pt modelId="{C25DCC8F-0648-4A8D-A1EA-AE3C2E042EF4}" type="sibTrans" cxnId="{28C79CD8-CCBD-483D-8A8D-2A9D82CC0553}">
      <dgm:prSet/>
      <dgm:spPr/>
      <dgm:t>
        <a:bodyPr/>
        <a:lstStyle/>
        <a:p>
          <a:endParaRPr lang="en-US"/>
        </a:p>
      </dgm:t>
    </dgm:pt>
    <dgm:pt modelId="{D420AFD0-BCDE-40CB-BF41-45E8C9C8D19B}">
      <dgm:prSet phldrT="[Text]"/>
      <dgm:spPr/>
      <dgm:t>
        <a:bodyPr/>
        <a:lstStyle/>
        <a:p>
          <a:r>
            <a:rPr lang="en-US"/>
            <a:t>Inventory &amp; Outline of desired FYE elements – Fall 2025</a:t>
          </a:r>
          <a:endParaRPr lang="en-US" dirty="0"/>
        </a:p>
      </dgm:t>
    </dgm:pt>
    <dgm:pt modelId="{FCEB1872-4165-4CD3-8E3A-D1B2F72DE002}" type="parTrans" cxnId="{EB16C375-2482-46FF-8F56-DD831B7D8BFC}">
      <dgm:prSet/>
      <dgm:spPr/>
      <dgm:t>
        <a:bodyPr/>
        <a:lstStyle/>
        <a:p>
          <a:endParaRPr lang="en-US"/>
        </a:p>
      </dgm:t>
    </dgm:pt>
    <dgm:pt modelId="{FCE2ABBD-C409-465D-A874-17B57E6FF1BA}" type="sibTrans" cxnId="{EB16C375-2482-46FF-8F56-DD831B7D8BFC}">
      <dgm:prSet/>
      <dgm:spPr/>
      <dgm:t>
        <a:bodyPr/>
        <a:lstStyle/>
        <a:p>
          <a:endParaRPr lang="en-US"/>
        </a:p>
      </dgm:t>
    </dgm:pt>
    <dgm:pt modelId="{BEFDE6C4-8548-4BAD-A825-6337E9F01453}">
      <dgm:prSet phldrT="[Text]"/>
      <dgm:spPr/>
      <dgm:t>
        <a:bodyPr/>
        <a:lstStyle/>
        <a:p>
          <a:r>
            <a:rPr lang="en-US" b="0" dirty="0">
              <a:solidFill>
                <a:schemeClr val="bg2">
                  <a:lumMod val="75000"/>
                </a:schemeClr>
              </a:solidFill>
            </a:rPr>
            <a:t>Max Hartman</a:t>
          </a:r>
        </a:p>
      </dgm:t>
    </dgm:pt>
    <dgm:pt modelId="{53457A52-79FD-41F7-B8F1-0EF746997BDC}" type="parTrans" cxnId="{49CD1182-CF9A-4BAB-A9F2-B46D24CF1764}">
      <dgm:prSet/>
      <dgm:spPr/>
      <dgm:t>
        <a:bodyPr/>
        <a:lstStyle/>
        <a:p>
          <a:endParaRPr lang="en-US"/>
        </a:p>
      </dgm:t>
    </dgm:pt>
    <dgm:pt modelId="{58E9B2F4-45BB-4AA8-8A35-BAF1A4AB849E}" type="sibTrans" cxnId="{49CD1182-CF9A-4BAB-A9F2-B46D24CF1764}">
      <dgm:prSet/>
      <dgm:spPr/>
      <dgm:t>
        <a:bodyPr/>
        <a:lstStyle/>
        <a:p>
          <a:endParaRPr lang="en-US"/>
        </a:p>
      </dgm:t>
    </dgm:pt>
    <dgm:pt modelId="{12D652C6-4192-4827-AF2A-14AA0E81647E}">
      <dgm:prSet phldrT="[Text]"/>
      <dgm:spPr/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</a:rPr>
            <a:t>Take inventory of current activities</a:t>
          </a:r>
        </a:p>
      </dgm:t>
    </dgm:pt>
    <dgm:pt modelId="{E09FAA16-C73C-4D0E-921D-8072BEF3855B}" type="parTrans" cxnId="{A3F0EA7A-0B81-4E5C-9ED2-029A4DE03B89}">
      <dgm:prSet/>
      <dgm:spPr/>
      <dgm:t>
        <a:bodyPr/>
        <a:lstStyle/>
        <a:p>
          <a:endParaRPr lang="en-US"/>
        </a:p>
      </dgm:t>
    </dgm:pt>
    <dgm:pt modelId="{4FE574AE-F4FF-4E64-BDB3-19ED6E56054A}" type="sibTrans" cxnId="{A3F0EA7A-0B81-4E5C-9ED2-029A4DE03B89}">
      <dgm:prSet/>
      <dgm:spPr/>
      <dgm:t>
        <a:bodyPr/>
        <a:lstStyle/>
        <a:p>
          <a:endParaRPr lang="en-US"/>
        </a:p>
      </dgm:t>
    </dgm:pt>
    <dgm:pt modelId="{673463CE-7E3D-4FDD-86CC-76DDE592A254}">
      <dgm:prSet phldrT="[Text]"/>
      <dgm:spPr/>
      <dgm:t>
        <a:bodyPr/>
        <a:lstStyle/>
        <a:p>
          <a:r>
            <a:rPr lang="en-US" b="0" dirty="0">
              <a:solidFill>
                <a:schemeClr val="bg2">
                  <a:lumMod val="75000"/>
                </a:schemeClr>
              </a:solidFill>
            </a:rPr>
            <a:t>Canada’s Retention and Engagement Work Group (CREW)</a:t>
          </a:r>
        </a:p>
      </dgm:t>
    </dgm:pt>
    <dgm:pt modelId="{C04A96AD-FD3E-4C95-8B85-1FC2699B3993}" type="parTrans" cxnId="{55EDDBB2-FF30-498C-90C4-28192838B637}">
      <dgm:prSet/>
      <dgm:spPr/>
      <dgm:t>
        <a:bodyPr/>
        <a:lstStyle/>
        <a:p>
          <a:endParaRPr lang="en-US"/>
        </a:p>
      </dgm:t>
    </dgm:pt>
    <dgm:pt modelId="{23BFE167-3A97-40B8-AB0C-3EDE690FEB88}" type="sibTrans" cxnId="{55EDDBB2-FF30-498C-90C4-28192838B637}">
      <dgm:prSet/>
      <dgm:spPr/>
      <dgm:t>
        <a:bodyPr/>
        <a:lstStyle/>
        <a:p>
          <a:endParaRPr lang="en-US"/>
        </a:p>
      </dgm:t>
    </dgm:pt>
    <dgm:pt modelId="{B431A567-49AA-4BBC-BD31-318CAD5B0E18}">
      <dgm:prSet phldrT="[Text]"/>
      <dgm:spPr/>
      <dgm:t>
        <a:bodyPr/>
        <a:lstStyle/>
        <a:p>
          <a:r>
            <a:rPr lang="en-US" b="0" dirty="0">
              <a:solidFill>
                <a:schemeClr val="bg2">
                  <a:lumMod val="75000"/>
                </a:schemeClr>
              </a:solidFill>
            </a:rPr>
            <a:t>Faculty (TBD)</a:t>
          </a:r>
        </a:p>
      </dgm:t>
    </dgm:pt>
    <dgm:pt modelId="{6928A357-AC88-46D6-9093-1EC0DEB6A111}" type="parTrans" cxnId="{F783CD36-7B8E-4BE2-84A2-50FDF1C52F66}">
      <dgm:prSet/>
      <dgm:spPr/>
      <dgm:t>
        <a:bodyPr/>
        <a:lstStyle/>
        <a:p>
          <a:endParaRPr lang="en-US"/>
        </a:p>
      </dgm:t>
    </dgm:pt>
    <dgm:pt modelId="{39325345-F3E3-4A12-9D2F-FBDF49425A3C}" type="sibTrans" cxnId="{F783CD36-7B8E-4BE2-84A2-50FDF1C52F66}">
      <dgm:prSet/>
      <dgm:spPr/>
      <dgm:t>
        <a:bodyPr/>
        <a:lstStyle/>
        <a:p>
          <a:endParaRPr lang="en-US"/>
        </a:p>
      </dgm:t>
    </dgm:pt>
    <dgm:pt modelId="{01F0D346-15DE-4C70-B761-0FA57CB1B465}">
      <dgm:prSet/>
      <dgm:spPr/>
      <dgm:t>
        <a:bodyPr/>
        <a:lstStyle/>
        <a:p>
          <a:pPr>
            <a:buFont typeface="Calibri" panose="020F0502020204030204" pitchFamily="34" charset="0"/>
            <a:buChar char="•"/>
          </a:pPr>
          <a:r>
            <a:rPr lang="en-US" b="1" dirty="0"/>
            <a:t>Outline desired FYE elements</a:t>
          </a:r>
        </a:p>
      </dgm:t>
    </dgm:pt>
    <dgm:pt modelId="{475DC186-C6D0-4D24-94AA-770EDFB7DBCE}" type="parTrans" cxnId="{4710EFDD-1B2B-4E68-82A3-33F948AED5FB}">
      <dgm:prSet/>
      <dgm:spPr/>
      <dgm:t>
        <a:bodyPr/>
        <a:lstStyle/>
        <a:p>
          <a:endParaRPr lang="en-US"/>
        </a:p>
      </dgm:t>
    </dgm:pt>
    <dgm:pt modelId="{CDD6A05B-61BE-455B-936A-DD3446826928}" type="sibTrans" cxnId="{4710EFDD-1B2B-4E68-82A3-33F948AED5FB}">
      <dgm:prSet/>
      <dgm:spPr/>
      <dgm:t>
        <a:bodyPr/>
        <a:lstStyle/>
        <a:p>
          <a:endParaRPr lang="en-US"/>
        </a:p>
      </dgm:t>
    </dgm:pt>
    <dgm:pt modelId="{F36811BF-8BA6-47B5-BAD8-C47F260E2535}">
      <dgm:prSet/>
      <dgm:spPr/>
      <dgm:t>
        <a:bodyPr/>
        <a:lstStyle/>
        <a:p>
          <a:pPr>
            <a:buFont typeface="Calibri" panose="020F0502020204030204" pitchFamily="34" charset="0"/>
            <a:buChar char="•"/>
          </a:pPr>
          <a:r>
            <a:rPr lang="en-US" b="1" dirty="0"/>
            <a:t>Identify gaps and opportunities to further FYE outcomes </a:t>
          </a:r>
        </a:p>
      </dgm:t>
    </dgm:pt>
    <dgm:pt modelId="{6585010D-2675-47B8-A6E6-EA56A0635106}" type="parTrans" cxnId="{68D23845-2752-4149-981C-9F101D9E0681}">
      <dgm:prSet/>
      <dgm:spPr/>
      <dgm:t>
        <a:bodyPr/>
        <a:lstStyle/>
        <a:p>
          <a:endParaRPr lang="en-US"/>
        </a:p>
      </dgm:t>
    </dgm:pt>
    <dgm:pt modelId="{2F2DF893-3016-4BDE-814A-75E16B3E23BA}" type="sibTrans" cxnId="{68D23845-2752-4149-981C-9F101D9E0681}">
      <dgm:prSet/>
      <dgm:spPr/>
      <dgm:t>
        <a:bodyPr/>
        <a:lstStyle/>
        <a:p>
          <a:endParaRPr lang="en-US"/>
        </a:p>
      </dgm:t>
    </dgm:pt>
    <dgm:pt modelId="{A1E5C4A5-012C-4C48-A362-DD73D7727571}">
      <dgm:prSet/>
      <dgm:spPr/>
      <dgm:t>
        <a:bodyPr/>
        <a:lstStyle/>
        <a:p>
          <a:pPr>
            <a:buFont typeface="Calibri" panose="020F0502020204030204" pitchFamily="34" charset="0"/>
            <a:buChar char="•"/>
          </a:pPr>
          <a:r>
            <a:rPr lang="en-US" dirty="0">
              <a:solidFill>
                <a:schemeClr val="bg2">
                  <a:lumMod val="75000"/>
                </a:schemeClr>
              </a:solidFill>
            </a:rPr>
            <a:t>Complete Gap analysis and develop FYE expansion plans</a:t>
          </a:r>
        </a:p>
      </dgm:t>
    </dgm:pt>
    <dgm:pt modelId="{0A2F096C-17E9-4D35-952C-506F7477AC18}" type="parTrans" cxnId="{CADF8EEE-356A-4360-9E0B-A4FC6A1E532D}">
      <dgm:prSet/>
      <dgm:spPr/>
      <dgm:t>
        <a:bodyPr/>
        <a:lstStyle/>
        <a:p>
          <a:endParaRPr lang="en-US"/>
        </a:p>
      </dgm:t>
    </dgm:pt>
    <dgm:pt modelId="{A985BE73-6E1C-48E2-A81E-790CF120D146}" type="sibTrans" cxnId="{CADF8EEE-356A-4360-9E0B-A4FC6A1E532D}">
      <dgm:prSet/>
      <dgm:spPr/>
      <dgm:t>
        <a:bodyPr/>
        <a:lstStyle/>
        <a:p>
          <a:endParaRPr lang="en-US"/>
        </a:p>
      </dgm:t>
    </dgm:pt>
    <dgm:pt modelId="{07C5D0E6-B5FC-408C-A8C5-02CC7FEFBB8A}">
      <dgm:prSet/>
      <dgm:spPr/>
      <dgm:t>
        <a:bodyPr/>
        <a:lstStyle/>
        <a:p>
          <a:r>
            <a:rPr lang="en-US" dirty="0">
              <a:solidFill>
                <a:schemeClr val="bg2">
                  <a:lumMod val="75000"/>
                </a:schemeClr>
              </a:solidFill>
            </a:rPr>
            <a:t>Gap analysis and expansion plans – Spring 2025</a:t>
          </a:r>
        </a:p>
      </dgm:t>
    </dgm:pt>
    <dgm:pt modelId="{CDB4E80D-2F71-4401-8E43-B26083BCF232}" type="parTrans" cxnId="{422C3A84-C96D-4058-A884-B1C3918A5D62}">
      <dgm:prSet/>
      <dgm:spPr/>
      <dgm:t>
        <a:bodyPr/>
        <a:lstStyle/>
        <a:p>
          <a:endParaRPr lang="en-US"/>
        </a:p>
      </dgm:t>
    </dgm:pt>
    <dgm:pt modelId="{5D0CF30A-07C8-4851-B895-3B004971053F}" type="sibTrans" cxnId="{422C3A84-C96D-4058-A884-B1C3918A5D62}">
      <dgm:prSet/>
      <dgm:spPr/>
      <dgm:t>
        <a:bodyPr/>
        <a:lstStyle/>
        <a:p>
          <a:endParaRPr lang="en-US"/>
        </a:p>
      </dgm:t>
    </dgm:pt>
    <dgm:pt modelId="{B768DB33-5BEC-4A3C-8FD3-949AB5A215A6}" type="pres">
      <dgm:prSet presAssocID="{C75E83B2-D80C-449F-B433-89F9B52A3892}" presName="linearFlow" presStyleCnt="0">
        <dgm:presLayoutVars>
          <dgm:dir/>
          <dgm:animLvl val="lvl"/>
          <dgm:resizeHandles val="exact"/>
        </dgm:presLayoutVars>
      </dgm:prSet>
      <dgm:spPr/>
    </dgm:pt>
    <dgm:pt modelId="{0BDE25BF-A101-4B38-961C-07AB3105BA28}" type="pres">
      <dgm:prSet presAssocID="{095B0462-F65D-4595-B1E7-1B6AFECB5B7A}" presName="composite" presStyleCnt="0"/>
      <dgm:spPr/>
    </dgm:pt>
    <dgm:pt modelId="{21B9D9A4-B932-4E8D-A6A9-313A3FF15E12}" type="pres">
      <dgm:prSet presAssocID="{095B0462-F65D-4595-B1E7-1B6AFECB5B7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3DC6F2C-E272-4BD3-B4A3-6108171A93C0}" type="pres">
      <dgm:prSet presAssocID="{095B0462-F65D-4595-B1E7-1B6AFECB5B7A}" presName="parSh" presStyleLbl="node1" presStyleIdx="0" presStyleCnt="3" custLinFactNeighborX="947" custLinFactNeighborY="60419"/>
      <dgm:spPr/>
    </dgm:pt>
    <dgm:pt modelId="{B8334AB5-2B38-4515-B4A5-D168518FFA50}" type="pres">
      <dgm:prSet presAssocID="{095B0462-F65D-4595-B1E7-1B6AFECB5B7A}" presName="desTx" presStyleLbl="fgAcc1" presStyleIdx="0" presStyleCnt="3" custScaleY="58319">
        <dgm:presLayoutVars>
          <dgm:bulletEnabled val="1"/>
        </dgm:presLayoutVars>
      </dgm:prSet>
      <dgm:spPr/>
    </dgm:pt>
    <dgm:pt modelId="{1AB1E80D-0DE2-40AC-9B12-12A7920E4643}" type="pres">
      <dgm:prSet presAssocID="{753FCE84-BF23-4381-989B-4FFB86E10220}" presName="sibTrans" presStyleLbl="sibTrans2D1" presStyleIdx="0" presStyleCnt="2"/>
      <dgm:spPr/>
    </dgm:pt>
    <dgm:pt modelId="{E8C72A6B-1D6F-48F0-AB30-1625F5E5BF50}" type="pres">
      <dgm:prSet presAssocID="{753FCE84-BF23-4381-989B-4FFB86E10220}" presName="connTx" presStyleLbl="sibTrans2D1" presStyleIdx="0" presStyleCnt="2"/>
      <dgm:spPr/>
    </dgm:pt>
    <dgm:pt modelId="{77ACEB70-1192-46BA-9710-3568B4644C6B}" type="pres">
      <dgm:prSet presAssocID="{F6BDBD17-C587-4D6D-B6FF-9B32ECE665D7}" presName="composite" presStyleCnt="0"/>
      <dgm:spPr/>
    </dgm:pt>
    <dgm:pt modelId="{673C5BE4-873D-4483-939D-99BEB1CC648D}" type="pres">
      <dgm:prSet presAssocID="{F6BDBD17-C587-4D6D-B6FF-9B32ECE665D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E3929A1-92E3-44AF-A9A7-F7B82CB86785}" type="pres">
      <dgm:prSet presAssocID="{F6BDBD17-C587-4D6D-B6FF-9B32ECE665D7}" presName="parSh" presStyleLbl="node1" presStyleIdx="1" presStyleCnt="3" custLinFactNeighborX="7998" custLinFactNeighborY="59748"/>
      <dgm:spPr/>
    </dgm:pt>
    <dgm:pt modelId="{DE6FA738-29BC-4066-8034-134D98A9C37B}" type="pres">
      <dgm:prSet presAssocID="{F6BDBD17-C587-4D6D-B6FF-9B32ECE665D7}" presName="desTx" presStyleLbl="fgAcc1" presStyleIdx="1" presStyleCnt="3" custScaleX="141187" custScaleY="60062">
        <dgm:presLayoutVars>
          <dgm:bulletEnabled val="1"/>
        </dgm:presLayoutVars>
      </dgm:prSet>
      <dgm:spPr/>
    </dgm:pt>
    <dgm:pt modelId="{62AB3C60-AC0A-44C3-8596-0800BB91CC22}" type="pres">
      <dgm:prSet presAssocID="{BCAE9A6F-6084-4C10-81D1-4BD363FDCEB4}" presName="sibTrans" presStyleLbl="sibTrans2D1" presStyleIdx="1" presStyleCnt="2"/>
      <dgm:spPr/>
    </dgm:pt>
    <dgm:pt modelId="{F34D1B13-9F85-4541-AD78-8DEE016A342F}" type="pres">
      <dgm:prSet presAssocID="{BCAE9A6F-6084-4C10-81D1-4BD363FDCEB4}" presName="connTx" presStyleLbl="sibTrans2D1" presStyleIdx="1" presStyleCnt="2"/>
      <dgm:spPr/>
    </dgm:pt>
    <dgm:pt modelId="{610BDC26-8988-48AA-8FBD-7367F526CAB2}" type="pres">
      <dgm:prSet presAssocID="{6DE98E49-148D-4A2C-BF28-4D1ED63B849C}" presName="composite" presStyleCnt="0"/>
      <dgm:spPr/>
    </dgm:pt>
    <dgm:pt modelId="{94816193-C09E-42E8-974E-99C84126A627}" type="pres">
      <dgm:prSet presAssocID="{6DE98E49-148D-4A2C-BF28-4D1ED63B849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B2D0D07-D642-4602-8F50-C182536E4A1A}" type="pres">
      <dgm:prSet presAssocID="{6DE98E49-148D-4A2C-BF28-4D1ED63B849C}" presName="parSh" presStyleLbl="node1" presStyleIdx="2" presStyleCnt="3" custLinFactNeighborX="11363" custLinFactNeighborY="69294"/>
      <dgm:spPr/>
    </dgm:pt>
    <dgm:pt modelId="{54FD17FC-AB74-47C0-A5C3-2F0C3DA41A64}" type="pres">
      <dgm:prSet presAssocID="{6DE98E49-148D-4A2C-BF28-4D1ED63B849C}" presName="desTx" presStyleLbl="fgAcc1" presStyleIdx="2" presStyleCnt="3" custScaleY="64036">
        <dgm:presLayoutVars>
          <dgm:bulletEnabled val="1"/>
        </dgm:presLayoutVars>
      </dgm:prSet>
      <dgm:spPr/>
    </dgm:pt>
  </dgm:ptLst>
  <dgm:cxnLst>
    <dgm:cxn modelId="{6223701C-093E-4E32-B1D8-6ABD99A36DED}" type="presOf" srcId="{C75E83B2-D80C-449F-B433-89F9B52A3892}" destId="{B768DB33-5BEC-4A3C-8FD3-949AB5A215A6}" srcOrd="0" destOrd="0" presId="urn:microsoft.com/office/officeart/2005/8/layout/process3"/>
    <dgm:cxn modelId="{D38A9725-E99C-493A-A021-0D2C29069DB6}" type="presOf" srcId="{B431A567-49AA-4BBC-BD31-318CAD5B0E18}" destId="{B8334AB5-2B38-4515-B4A5-D168518FFA50}" srcOrd="0" destOrd="3" presId="urn:microsoft.com/office/officeart/2005/8/layout/process3"/>
    <dgm:cxn modelId="{5D6B2326-A07B-4384-8663-C5A57FB9A4A2}" type="presOf" srcId="{673463CE-7E3D-4FDD-86CC-76DDE592A254}" destId="{B8334AB5-2B38-4515-B4A5-D168518FFA50}" srcOrd="0" destOrd="2" presId="urn:microsoft.com/office/officeart/2005/8/layout/process3"/>
    <dgm:cxn modelId="{E4920E28-09C4-4F3D-8285-7F61FE48AFCC}" type="presOf" srcId="{2CBBF19C-64E0-470B-9460-8C813C654914}" destId="{B8334AB5-2B38-4515-B4A5-D168518FFA50}" srcOrd="0" destOrd="0" presId="urn:microsoft.com/office/officeart/2005/8/layout/process3"/>
    <dgm:cxn modelId="{52422B31-2F54-4B3A-8D2B-EDE33D0D0CC2}" type="presOf" srcId="{BEFDE6C4-8548-4BAD-A825-6337E9F01453}" destId="{B8334AB5-2B38-4515-B4A5-D168518FFA50}" srcOrd="0" destOrd="1" presId="urn:microsoft.com/office/officeart/2005/8/layout/process3"/>
    <dgm:cxn modelId="{13B25E34-5BF7-4322-89DF-B66778DFA145}" type="presOf" srcId="{12D652C6-4192-4827-AF2A-14AA0E81647E}" destId="{DE6FA738-29BC-4066-8034-134D98A9C37B}" srcOrd="0" destOrd="0" presId="urn:microsoft.com/office/officeart/2005/8/layout/process3"/>
    <dgm:cxn modelId="{64F98C35-CFB0-4897-A817-026D48245A20}" type="presOf" srcId="{F36811BF-8BA6-47B5-BAD8-C47F260E2535}" destId="{DE6FA738-29BC-4066-8034-134D98A9C37B}" srcOrd="0" destOrd="2" presId="urn:microsoft.com/office/officeart/2005/8/layout/process3"/>
    <dgm:cxn modelId="{F783CD36-7B8E-4BE2-84A2-50FDF1C52F66}" srcId="{095B0462-F65D-4595-B1E7-1B6AFECB5B7A}" destId="{B431A567-49AA-4BBC-BD31-318CAD5B0E18}" srcOrd="3" destOrd="0" parTransId="{6928A357-AC88-46D6-9093-1EC0DEB6A111}" sibTransId="{39325345-F3E3-4A12-9D2F-FBDF49425A3C}"/>
    <dgm:cxn modelId="{0059563F-6CC1-4279-B244-70364D5C65F0}" srcId="{095B0462-F65D-4595-B1E7-1B6AFECB5B7A}" destId="{2CBBF19C-64E0-470B-9460-8C813C654914}" srcOrd="0" destOrd="0" parTransId="{1E7F240B-7263-403A-91E3-DD9C3494AA85}" sibTransId="{036E482E-1715-47D7-A8DB-2A4F88EDCAEE}"/>
    <dgm:cxn modelId="{68D23845-2752-4149-981C-9F101D9E0681}" srcId="{F6BDBD17-C587-4D6D-B6FF-9B32ECE665D7}" destId="{F36811BF-8BA6-47B5-BAD8-C47F260E2535}" srcOrd="2" destOrd="0" parTransId="{6585010D-2675-47B8-A6E6-EA56A0635106}" sibTransId="{2F2DF893-3016-4BDE-814A-75E16B3E23BA}"/>
    <dgm:cxn modelId="{7074864C-C508-4F95-9B4D-49B573C85BD9}" type="presOf" srcId="{6DE98E49-148D-4A2C-BF28-4D1ED63B849C}" destId="{94816193-C09E-42E8-974E-99C84126A627}" srcOrd="0" destOrd="0" presId="urn:microsoft.com/office/officeart/2005/8/layout/process3"/>
    <dgm:cxn modelId="{16300C6F-F375-4CBD-A8D8-82760F442179}" srcId="{C75E83B2-D80C-449F-B433-89F9B52A3892}" destId="{F6BDBD17-C587-4D6D-B6FF-9B32ECE665D7}" srcOrd="1" destOrd="0" parTransId="{64838976-45FB-4E45-B2D9-1692F2DAC950}" sibTransId="{BCAE9A6F-6084-4C10-81D1-4BD363FDCEB4}"/>
    <dgm:cxn modelId="{37B7E354-7E66-4C7C-96FB-6BABCBA5F24F}" type="presOf" srcId="{753FCE84-BF23-4381-989B-4FFB86E10220}" destId="{E8C72A6B-1D6F-48F0-AB30-1625F5E5BF50}" srcOrd="1" destOrd="0" presId="urn:microsoft.com/office/officeart/2005/8/layout/process3"/>
    <dgm:cxn modelId="{EB16C375-2482-46FF-8F56-DD831B7D8BFC}" srcId="{6DE98E49-148D-4A2C-BF28-4D1ED63B849C}" destId="{D420AFD0-BCDE-40CB-BF41-45E8C9C8D19B}" srcOrd="0" destOrd="0" parTransId="{FCEB1872-4165-4CD3-8E3A-D1B2F72DE002}" sibTransId="{FCE2ABBD-C409-465D-A874-17B57E6FF1BA}"/>
    <dgm:cxn modelId="{A3F0EA7A-0B81-4E5C-9ED2-029A4DE03B89}" srcId="{F6BDBD17-C587-4D6D-B6FF-9B32ECE665D7}" destId="{12D652C6-4192-4827-AF2A-14AA0E81647E}" srcOrd="0" destOrd="0" parTransId="{E09FAA16-C73C-4D0E-921D-8072BEF3855B}" sibTransId="{4FE574AE-F4FF-4E64-BDB3-19ED6E56054A}"/>
    <dgm:cxn modelId="{49CD1182-CF9A-4BAB-A9F2-B46D24CF1764}" srcId="{095B0462-F65D-4595-B1E7-1B6AFECB5B7A}" destId="{BEFDE6C4-8548-4BAD-A825-6337E9F01453}" srcOrd="1" destOrd="0" parTransId="{53457A52-79FD-41F7-B8F1-0EF746997BDC}" sibTransId="{58E9B2F4-45BB-4AA8-8A35-BAF1A4AB849E}"/>
    <dgm:cxn modelId="{422C3A84-C96D-4058-A884-B1C3918A5D62}" srcId="{6DE98E49-148D-4A2C-BF28-4D1ED63B849C}" destId="{07C5D0E6-B5FC-408C-A8C5-02CC7FEFBB8A}" srcOrd="1" destOrd="0" parTransId="{CDB4E80D-2F71-4401-8E43-B26083BCF232}" sibTransId="{5D0CF30A-07C8-4851-B895-3B004971053F}"/>
    <dgm:cxn modelId="{0FAA5495-F908-40C5-B9A5-129FD028EBFE}" type="presOf" srcId="{07C5D0E6-B5FC-408C-A8C5-02CC7FEFBB8A}" destId="{54FD17FC-AB74-47C0-A5C3-2F0C3DA41A64}" srcOrd="0" destOrd="1" presId="urn:microsoft.com/office/officeart/2005/8/layout/process3"/>
    <dgm:cxn modelId="{6B3C9E98-7EE8-4737-A6B5-DAD08A038AB0}" type="presOf" srcId="{D420AFD0-BCDE-40CB-BF41-45E8C9C8D19B}" destId="{54FD17FC-AB74-47C0-A5C3-2F0C3DA41A64}" srcOrd="0" destOrd="0" presId="urn:microsoft.com/office/officeart/2005/8/layout/process3"/>
    <dgm:cxn modelId="{164829A1-C1ED-482A-B59F-B17EB321B991}" type="presOf" srcId="{095B0462-F65D-4595-B1E7-1B6AFECB5B7A}" destId="{13DC6F2C-E272-4BD3-B4A3-6108171A93C0}" srcOrd="1" destOrd="0" presId="urn:microsoft.com/office/officeart/2005/8/layout/process3"/>
    <dgm:cxn modelId="{6CC837AA-3664-4DB5-A307-55D9B20678A1}" type="presOf" srcId="{6DE98E49-148D-4A2C-BF28-4D1ED63B849C}" destId="{9B2D0D07-D642-4602-8F50-C182536E4A1A}" srcOrd="1" destOrd="0" presId="urn:microsoft.com/office/officeart/2005/8/layout/process3"/>
    <dgm:cxn modelId="{55EDDBB2-FF30-498C-90C4-28192838B637}" srcId="{095B0462-F65D-4595-B1E7-1B6AFECB5B7A}" destId="{673463CE-7E3D-4FDD-86CC-76DDE592A254}" srcOrd="2" destOrd="0" parTransId="{C04A96AD-FD3E-4C95-8B85-1FC2699B3993}" sibTransId="{23BFE167-3A97-40B8-AB0C-3EDE690FEB88}"/>
    <dgm:cxn modelId="{884805C0-AED6-4C45-84C1-664808F8379A}" type="presOf" srcId="{F6BDBD17-C587-4D6D-B6FF-9B32ECE665D7}" destId="{EE3929A1-92E3-44AF-A9A7-F7B82CB86785}" srcOrd="1" destOrd="0" presId="urn:microsoft.com/office/officeart/2005/8/layout/process3"/>
    <dgm:cxn modelId="{0FF267C0-B1D4-4583-BBD6-706EC53E54EB}" type="presOf" srcId="{01F0D346-15DE-4C70-B761-0FA57CB1B465}" destId="{DE6FA738-29BC-4066-8034-134D98A9C37B}" srcOrd="0" destOrd="1" presId="urn:microsoft.com/office/officeart/2005/8/layout/process3"/>
    <dgm:cxn modelId="{D9B140C7-17AE-4B9C-96FB-CCDE32BC81AB}" srcId="{C75E83B2-D80C-449F-B433-89F9B52A3892}" destId="{095B0462-F65D-4595-B1E7-1B6AFECB5B7A}" srcOrd="0" destOrd="0" parTransId="{2C0822F7-ECB3-43C8-8C41-8E6AE47038C7}" sibTransId="{753FCE84-BF23-4381-989B-4FFB86E10220}"/>
    <dgm:cxn modelId="{28C79CD8-CCBD-483D-8A8D-2A9D82CC0553}" srcId="{C75E83B2-D80C-449F-B433-89F9B52A3892}" destId="{6DE98E49-148D-4A2C-BF28-4D1ED63B849C}" srcOrd="2" destOrd="0" parTransId="{C3889EB6-06D8-4A9D-A573-E3A7CF2EAA5F}" sibTransId="{C25DCC8F-0648-4A8D-A1EA-AE3C2E042EF4}"/>
    <dgm:cxn modelId="{4710EFDD-1B2B-4E68-82A3-33F948AED5FB}" srcId="{F6BDBD17-C587-4D6D-B6FF-9B32ECE665D7}" destId="{01F0D346-15DE-4C70-B761-0FA57CB1B465}" srcOrd="1" destOrd="0" parTransId="{475DC186-C6D0-4D24-94AA-770EDFB7DBCE}" sibTransId="{CDD6A05B-61BE-455B-936A-DD3446826928}"/>
    <dgm:cxn modelId="{425E80E5-1E82-49AD-8D57-1391F0E47EEA}" type="presOf" srcId="{F6BDBD17-C587-4D6D-B6FF-9B32ECE665D7}" destId="{673C5BE4-873D-4483-939D-99BEB1CC648D}" srcOrd="0" destOrd="0" presId="urn:microsoft.com/office/officeart/2005/8/layout/process3"/>
    <dgm:cxn modelId="{4B9EDFE7-B3E8-406E-ABCA-DB811C64F93E}" type="presOf" srcId="{BCAE9A6F-6084-4C10-81D1-4BD363FDCEB4}" destId="{62AB3C60-AC0A-44C3-8596-0800BB91CC22}" srcOrd="0" destOrd="0" presId="urn:microsoft.com/office/officeart/2005/8/layout/process3"/>
    <dgm:cxn modelId="{F8A7FEE9-77E0-4243-A524-FD39D450E968}" type="presOf" srcId="{BCAE9A6F-6084-4C10-81D1-4BD363FDCEB4}" destId="{F34D1B13-9F85-4541-AD78-8DEE016A342F}" srcOrd="1" destOrd="0" presId="urn:microsoft.com/office/officeart/2005/8/layout/process3"/>
    <dgm:cxn modelId="{CADF8EEE-356A-4360-9E0B-A4FC6A1E532D}" srcId="{F6BDBD17-C587-4D6D-B6FF-9B32ECE665D7}" destId="{A1E5C4A5-012C-4C48-A362-DD73D7727571}" srcOrd="3" destOrd="0" parTransId="{0A2F096C-17E9-4D35-952C-506F7477AC18}" sibTransId="{A985BE73-6E1C-48E2-A81E-790CF120D146}"/>
    <dgm:cxn modelId="{99A102F1-6A0B-413E-8AE6-1E962BA58712}" type="presOf" srcId="{095B0462-F65D-4595-B1E7-1B6AFECB5B7A}" destId="{21B9D9A4-B932-4E8D-A6A9-313A3FF15E12}" srcOrd="0" destOrd="0" presId="urn:microsoft.com/office/officeart/2005/8/layout/process3"/>
    <dgm:cxn modelId="{5A515BF1-76D0-42DB-868A-1D064B8CA72A}" type="presOf" srcId="{753FCE84-BF23-4381-989B-4FFB86E10220}" destId="{1AB1E80D-0DE2-40AC-9B12-12A7920E4643}" srcOrd="0" destOrd="0" presId="urn:microsoft.com/office/officeart/2005/8/layout/process3"/>
    <dgm:cxn modelId="{0084CCF6-A8BF-48F3-B654-6684AD5D1BCB}" type="presOf" srcId="{A1E5C4A5-012C-4C48-A362-DD73D7727571}" destId="{DE6FA738-29BC-4066-8034-134D98A9C37B}" srcOrd="0" destOrd="3" presId="urn:microsoft.com/office/officeart/2005/8/layout/process3"/>
    <dgm:cxn modelId="{7E58382A-B0CE-4FBC-9795-3B6203965E35}" type="presParOf" srcId="{B768DB33-5BEC-4A3C-8FD3-949AB5A215A6}" destId="{0BDE25BF-A101-4B38-961C-07AB3105BA28}" srcOrd="0" destOrd="0" presId="urn:microsoft.com/office/officeart/2005/8/layout/process3"/>
    <dgm:cxn modelId="{0943D842-6338-4D56-9E78-51B039FFD486}" type="presParOf" srcId="{0BDE25BF-A101-4B38-961C-07AB3105BA28}" destId="{21B9D9A4-B932-4E8D-A6A9-313A3FF15E12}" srcOrd="0" destOrd="0" presId="urn:microsoft.com/office/officeart/2005/8/layout/process3"/>
    <dgm:cxn modelId="{D5C7420A-7236-4313-8148-29870A335C0D}" type="presParOf" srcId="{0BDE25BF-A101-4B38-961C-07AB3105BA28}" destId="{13DC6F2C-E272-4BD3-B4A3-6108171A93C0}" srcOrd="1" destOrd="0" presId="urn:microsoft.com/office/officeart/2005/8/layout/process3"/>
    <dgm:cxn modelId="{F41BF701-FAF0-4716-B649-3117DF55A2FF}" type="presParOf" srcId="{0BDE25BF-A101-4B38-961C-07AB3105BA28}" destId="{B8334AB5-2B38-4515-B4A5-D168518FFA50}" srcOrd="2" destOrd="0" presId="urn:microsoft.com/office/officeart/2005/8/layout/process3"/>
    <dgm:cxn modelId="{10EB0CB2-6716-4479-A56E-2A4193EBE27A}" type="presParOf" srcId="{B768DB33-5BEC-4A3C-8FD3-949AB5A215A6}" destId="{1AB1E80D-0DE2-40AC-9B12-12A7920E4643}" srcOrd="1" destOrd="0" presId="urn:microsoft.com/office/officeart/2005/8/layout/process3"/>
    <dgm:cxn modelId="{C4A42958-4E62-4AA1-8D9F-DDEEC7D7244C}" type="presParOf" srcId="{1AB1E80D-0DE2-40AC-9B12-12A7920E4643}" destId="{E8C72A6B-1D6F-48F0-AB30-1625F5E5BF50}" srcOrd="0" destOrd="0" presId="urn:microsoft.com/office/officeart/2005/8/layout/process3"/>
    <dgm:cxn modelId="{A1871599-6C99-48C7-B822-87C9F29FAE6F}" type="presParOf" srcId="{B768DB33-5BEC-4A3C-8FD3-949AB5A215A6}" destId="{77ACEB70-1192-46BA-9710-3568B4644C6B}" srcOrd="2" destOrd="0" presId="urn:microsoft.com/office/officeart/2005/8/layout/process3"/>
    <dgm:cxn modelId="{68D13090-F825-4DAF-8675-50A28AA6A16C}" type="presParOf" srcId="{77ACEB70-1192-46BA-9710-3568B4644C6B}" destId="{673C5BE4-873D-4483-939D-99BEB1CC648D}" srcOrd="0" destOrd="0" presId="urn:microsoft.com/office/officeart/2005/8/layout/process3"/>
    <dgm:cxn modelId="{815D3750-B3DC-42A0-9C3F-4A7B18B2359B}" type="presParOf" srcId="{77ACEB70-1192-46BA-9710-3568B4644C6B}" destId="{EE3929A1-92E3-44AF-A9A7-F7B82CB86785}" srcOrd="1" destOrd="0" presId="urn:microsoft.com/office/officeart/2005/8/layout/process3"/>
    <dgm:cxn modelId="{2143AA37-7F79-43C3-ABD4-89BA09E894FB}" type="presParOf" srcId="{77ACEB70-1192-46BA-9710-3568B4644C6B}" destId="{DE6FA738-29BC-4066-8034-134D98A9C37B}" srcOrd="2" destOrd="0" presId="urn:microsoft.com/office/officeart/2005/8/layout/process3"/>
    <dgm:cxn modelId="{57E7246B-0251-4B6C-A70B-FBA19E1E8FE4}" type="presParOf" srcId="{B768DB33-5BEC-4A3C-8FD3-949AB5A215A6}" destId="{62AB3C60-AC0A-44C3-8596-0800BB91CC22}" srcOrd="3" destOrd="0" presId="urn:microsoft.com/office/officeart/2005/8/layout/process3"/>
    <dgm:cxn modelId="{FB2410EA-7A7E-40BC-9E9C-576BB3C0D1E8}" type="presParOf" srcId="{62AB3C60-AC0A-44C3-8596-0800BB91CC22}" destId="{F34D1B13-9F85-4541-AD78-8DEE016A342F}" srcOrd="0" destOrd="0" presId="urn:microsoft.com/office/officeart/2005/8/layout/process3"/>
    <dgm:cxn modelId="{8B32832B-2FF8-46AD-B1EC-2B413501E66B}" type="presParOf" srcId="{B768DB33-5BEC-4A3C-8FD3-949AB5A215A6}" destId="{610BDC26-8988-48AA-8FBD-7367F526CAB2}" srcOrd="4" destOrd="0" presId="urn:microsoft.com/office/officeart/2005/8/layout/process3"/>
    <dgm:cxn modelId="{6B4E00E6-CA80-4BE8-B841-47A1725C85CA}" type="presParOf" srcId="{610BDC26-8988-48AA-8FBD-7367F526CAB2}" destId="{94816193-C09E-42E8-974E-99C84126A627}" srcOrd="0" destOrd="0" presId="urn:microsoft.com/office/officeart/2005/8/layout/process3"/>
    <dgm:cxn modelId="{E3C94E23-34E4-407D-A7BE-7484873A98BE}" type="presParOf" srcId="{610BDC26-8988-48AA-8FBD-7367F526CAB2}" destId="{9B2D0D07-D642-4602-8F50-C182536E4A1A}" srcOrd="1" destOrd="0" presId="urn:microsoft.com/office/officeart/2005/8/layout/process3"/>
    <dgm:cxn modelId="{D7F49D0B-92EF-4DFE-B9DF-96CF928D8A28}" type="presParOf" srcId="{610BDC26-8988-48AA-8FBD-7367F526CAB2}" destId="{54FD17FC-AB74-47C0-A5C3-2F0C3DA41A6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C6F2C-E272-4BD3-B4A3-6108171A93C0}">
      <dsp:nvSpPr>
        <dsp:cNvPr id="0" name=""/>
        <dsp:cNvSpPr/>
      </dsp:nvSpPr>
      <dsp:spPr>
        <a:xfrm>
          <a:off x="20803" y="1047660"/>
          <a:ext cx="1755735" cy="9936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Lead(s)</a:t>
          </a:r>
        </a:p>
      </dsp:txBody>
      <dsp:txXfrm>
        <a:off x="20803" y="1047660"/>
        <a:ext cx="1755735" cy="662413"/>
      </dsp:txXfrm>
    </dsp:sp>
    <dsp:sp modelId="{B8334AB5-2B38-4515-B4A5-D168518FFA50}">
      <dsp:nvSpPr>
        <dsp:cNvPr id="0" name=""/>
        <dsp:cNvSpPr/>
      </dsp:nvSpPr>
      <dsp:spPr>
        <a:xfrm>
          <a:off x="363785" y="2021734"/>
          <a:ext cx="1755735" cy="29496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Ron Andrade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Max Hartman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Canada’s Retention and Engagement Work Group (CREW)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Faculty (TBD)</a:t>
          </a:r>
        </a:p>
      </dsp:txBody>
      <dsp:txXfrm>
        <a:off x="415209" y="2073158"/>
        <a:ext cx="1652887" cy="2846759"/>
      </dsp:txXfrm>
    </dsp:sp>
    <dsp:sp modelId="{1AB1E80D-0DE2-40AC-9B12-12A7920E4643}">
      <dsp:nvSpPr>
        <dsp:cNvPr id="0" name=""/>
        <dsp:cNvSpPr/>
      </dsp:nvSpPr>
      <dsp:spPr>
        <a:xfrm rot="21543682">
          <a:off x="2074099" y="1135876"/>
          <a:ext cx="631001" cy="437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74108" y="1224375"/>
        <a:ext cx="499863" cy="262277"/>
      </dsp:txXfrm>
    </dsp:sp>
    <dsp:sp modelId="{EE3929A1-92E3-44AF-A9A7-F7B82CB86785}">
      <dsp:nvSpPr>
        <dsp:cNvPr id="0" name=""/>
        <dsp:cNvSpPr/>
      </dsp:nvSpPr>
      <dsp:spPr>
        <a:xfrm>
          <a:off x="2966947" y="999391"/>
          <a:ext cx="1755735" cy="9936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Desired Outcomes</a:t>
          </a:r>
        </a:p>
      </dsp:txBody>
      <dsp:txXfrm>
        <a:off x="2966947" y="999391"/>
        <a:ext cx="1755735" cy="662413"/>
      </dsp:txXfrm>
    </dsp:sp>
    <dsp:sp modelId="{DE6FA738-29BC-4066-8034-134D98A9C37B}">
      <dsp:nvSpPr>
        <dsp:cNvPr id="0" name=""/>
        <dsp:cNvSpPr/>
      </dsp:nvSpPr>
      <dsp:spPr>
        <a:xfrm>
          <a:off x="2824564" y="1896929"/>
          <a:ext cx="2478870" cy="3116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Take inventory of current activities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•"/>
          </a:pPr>
          <a:r>
            <a:rPr lang="en-US" sz="1700" kern="1200" dirty="0"/>
            <a:t>Outline desired FYE elements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•"/>
          </a:pPr>
          <a:r>
            <a:rPr lang="en-US" sz="1700" kern="1200"/>
            <a:t>Identify gaps and opportunities to further FYE outcomes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•"/>
          </a:pPr>
          <a:r>
            <a:rPr lang="en-US" sz="1700" kern="1200" dirty="0"/>
            <a:t>Complete Gap analysis and develop FYE expansion plans</a:t>
          </a:r>
        </a:p>
      </dsp:txBody>
      <dsp:txXfrm>
        <a:off x="2897168" y="1969533"/>
        <a:ext cx="2333662" cy="2970807"/>
      </dsp:txXfrm>
    </dsp:sp>
    <dsp:sp modelId="{62AB3C60-AC0A-44C3-8596-0800BB91CC22}">
      <dsp:nvSpPr>
        <dsp:cNvPr id="0" name=""/>
        <dsp:cNvSpPr/>
      </dsp:nvSpPr>
      <dsp:spPr>
        <a:xfrm rot="21600000">
          <a:off x="5094008" y="1112034"/>
          <a:ext cx="787209" cy="437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21600000">
        <a:off x="5094008" y="1199459"/>
        <a:ext cx="656071" cy="262277"/>
      </dsp:txXfrm>
    </dsp:sp>
    <dsp:sp modelId="{9B2D0D07-D642-4602-8F50-C182536E4A1A}">
      <dsp:nvSpPr>
        <dsp:cNvPr id="0" name=""/>
        <dsp:cNvSpPr/>
      </dsp:nvSpPr>
      <dsp:spPr>
        <a:xfrm>
          <a:off x="6207983" y="999391"/>
          <a:ext cx="1755735" cy="9936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Timing</a:t>
          </a:r>
        </a:p>
      </dsp:txBody>
      <dsp:txXfrm>
        <a:off x="6207983" y="999391"/>
        <a:ext cx="1755735" cy="662413"/>
      </dsp:txXfrm>
    </dsp:sp>
    <dsp:sp modelId="{54FD17FC-AB74-47C0-A5C3-2F0C3DA41A64}">
      <dsp:nvSpPr>
        <dsp:cNvPr id="0" name=""/>
        <dsp:cNvSpPr/>
      </dsp:nvSpPr>
      <dsp:spPr>
        <a:xfrm>
          <a:off x="6368087" y="1612374"/>
          <a:ext cx="1755735" cy="3495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Inventory &amp; Outline of desired FYE elements – Fall 2025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Gap analysis and expansion plans – Spring 2025</a:t>
          </a:r>
        </a:p>
      </dsp:txBody>
      <dsp:txXfrm>
        <a:off x="6419511" y="1663798"/>
        <a:ext cx="1652887" cy="3392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C6F2C-E272-4BD3-B4A3-6108171A93C0}">
      <dsp:nvSpPr>
        <dsp:cNvPr id="0" name=""/>
        <dsp:cNvSpPr/>
      </dsp:nvSpPr>
      <dsp:spPr>
        <a:xfrm>
          <a:off x="20803" y="970997"/>
          <a:ext cx="1755735" cy="9936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Lead(s)</a:t>
          </a:r>
        </a:p>
      </dsp:txBody>
      <dsp:txXfrm>
        <a:off x="20803" y="970997"/>
        <a:ext cx="1755735" cy="662413"/>
      </dsp:txXfrm>
    </dsp:sp>
    <dsp:sp modelId="{B8334AB5-2B38-4515-B4A5-D168518FFA50}">
      <dsp:nvSpPr>
        <dsp:cNvPr id="0" name=""/>
        <dsp:cNvSpPr/>
      </dsp:nvSpPr>
      <dsp:spPr>
        <a:xfrm>
          <a:off x="363785" y="2090095"/>
          <a:ext cx="1755735" cy="2957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bg2">
                  <a:lumMod val="75000"/>
                </a:schemeClr>
              </a:solidFill>
            </a:rPr>
            <a:t>Ron Andrade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bg2">
                  <a:lumMod val="75000"/>
                </a:schemeClr>
              </a:solidFill>
            </a:rPr>
            <a:t>Max Hartman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bg2">
                  <a:lumMod val="75000"/>
                </a:schemeClr>
              </a:solidFill>
            </a:rPr>
            <a:t>Canada’s Retention and Engagement Work Group (CREW)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solidFill>
                <a:schemeClr val="bg2">
                  <a:lumMod val="75000"/>
                </a:schemeClr>
              </a:solidFill>
            </a:rPr>
            <a:t>Faculty (TBD)</a:t>
          </a:r>
        </a:p>
      </dsp:txBody>
      <dsp:txXfrm>
        <a:off x="415209" y="2141519"/>
        <a:ext cx="1652887" cy="2855062"/>
      </dsp:txXfrm>
    </dsp:sp>
    <dsp:sp modelId="{1AB1E80D-0DE2-40AC-9B12-12A7920E4643}">
      <dsp:nvSpPr>
        <dsp:cNvPr id="0" name=""/>
        <dsp:cNvSpPr/>
      </dsp:nvSpPr>
      <dsp:spPr>
        <a:xfrm rot="21566432">
          <a:off x="2074126" y="1069082"/>
          <a:ext cx="630946" cy="437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074129" y="1157147"/>
        <a:ext cx="499808" cy="262277"/>
      </dsp:txXfrm>
    </dsp:sp>
    <dsp:sp modelId="{EE3929A1-92E3-44AF-A9A7-F7B82CB86785}">
      <dsp:nvSpPr>
        <dsp:cNvPr id="0" name=""/>
        <dsp:cNvSpPr/>
      </dsp:nvSpPr>
      <dsp:spPr>
        <a:xfrm>
          <a:off x="2966947" y="942229"/>
          <a:ext cx="1755735" cy="9936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Desired Outcomes</a:t>
          </a:r>
        </a:p>
      </dsp:txBody>
      <dsp:txXfrm>
        <a:off x="2966947" y="942229"/>
        <a:ext cx="1755735" cy="662413"/>
      </dsp:txXfrm>
    </dsp:sp>
    <dsp:sp modelId="{DE6FA738-29BC-4066-8034-134D98A9C37B}">
      <dsp:nvSpPr>
        <dsp:cNvPr id="0" name=""/>
        <dsp:cNvSpPr/>
      </dsp:nvSpPr>
      <dsp:spPr>
        <a:xfrm>
          <a:off x="2824564" y="2023792"/>
          <a:ext cx="2478870" cy="3046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2">
                  <a:lumMod val="75000"/>
                </a:schemeClr>
              </a:solidFill>
            </a:rPr>
            <a:t>Take inventory of current activities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•"/>
          </a:pPr>
          <a:r>
            <a:rPr lang="en-US" sz="1600" b="1" kern="1200" dirty="0"/>
            <a:t>Outline desired FYE elements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•"/>
          </a:pPr>
          <a:r>
            <a:rPr lang="en-US" sz="1600" b="1" kern="1200" dirty="0"/>
            <a:t>Identify gaps and opportunities to further FYE outcomes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•"/>
          </a:pPr>
          <a:r>
            <a:rPr lang="en-US" sz="1600" kern="1200" dirty="0">
              <a:solidFill>
                <a:schemeClr val="bg2">
                  <a:lumMod val="75000"/>
                </a:schemeClr>
              </a:solidFill>
            </a:rPr>
            <a:t>Complete Gap analysis and develop FYE expansion plans</a:t>
          </a:r>
        </a:p>
      </dsp:txBody>
      <dsp:txXfrm>
        <a:off x="2897168" y="2096396"/>
        <a:ext cx="2333662" cy="2901106"/>
      </dsp:txXfrm>
    </dsp:sp>
    <dsp:sp modelId="{62AB3C60-AC0A-44C3-8596-0800BB91CC22}">
      <dsp:nvSpPr>
        <dsp:cNvPr id="0" name=""/>
        <dsp:cNvSpPr/>
      </dsp:nvSpPr>
      <dsp:spPr>
        <a:xfrm rot="47157">
          <a:off x="5093970" y="1077408"/>
          <a:ext cx="787283" cy="4371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5093976" y="1163934"/>
        <a:ext cx="656145" cy="262277"/>
      </dsp:txXfrm>
    </dsp:sp>
    <dsp:sp modelId="{9B2D0D07-D642-4602-8F50-C182536E4A1A}">
      <dsp:nvSpPr>
        <dsp:cNvPr id="0" name=""/>
        <dsp:cNvSpPr/>
      </dsp:nvSpPr>
      <dsp:spPr>
        <a:xfrm>
          <a:off x="6207983" y="986690"/>
          <a:ext cx="1755735" cy="9936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Timing</a:t>
          </a:r>
        </a:p>
      </dsp:txBody>
      <dsp:txXfrm>
        <a:off x="6207983" y="986690"/>
        <a:ext cx="1755735" cy="662413"/>
      </dsp:txXfrm>
    </dsp:sp>
    <dsp:sp modelId="{54FD17FC-AB74-47C0-A5C3-2F0C3DA41A64}">
      <dsp:nvSpPr>
        <dsp:cNvPr id="0" name=""/>
        <dsp:cNvSpPr/>
      </dsp:nvSpPr>
      <dsp:spPr>
        <a:xfrm>
          <a:off x="6368087" y="1872622"/>
          <a:ext cx="1755735" cy="3247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Inventory &amp; Outline of desired FYE elements – Fall 2025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2">
                  <a:lumMod val="75000"/>
                </a:schemeClr>
              </a:solidFill>
            </a:rPr>
            <a:t>Gap analysis and expansion plans – Spring 2025</a:t>
          </a:r>
        </a:p>
      </dsp:txBody>
      <dsp:txXfrm>
        <a:off x="6419511" y="1924046"/>
        <a:ext cx="1652887" cy="314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A0306-3AA8-49C3-9E9F-8E6B49092F46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A7137-CC97-4951-9F27-5A08A56F0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7137-CC97-4951-9F27-5A08A56F06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9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7137-CC97-4951-9F27-5A08A56F06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1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7137-CC97-4951-9F27-5A08A56F06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61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7137-CC97-4951-9F27-5A08A56F06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58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7137-CC97-4951-9F27-5A08A56F06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75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7137-CC97-4951-9F27-5A08A56F06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7137-CC97-4951-9F27-5A08A56F06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5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7137-CC97-4951-9F27-5A08A56F06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66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7137-CC97-4951-9F27-5A08A56F06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75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7137-CC97-4951-9F27-5A08A56F06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5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7137-CC97-4951-9F27-5A08A56F06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9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7137-CC97-4951-9F27-5A08A56F06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97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7137-CC97-4951-9F27-5A08A56F06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64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A7137-CC97-4951-9F27-5A08A56F06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7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6C00-E8C0-4E8A-A980-AF39DB33E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AA500-5D6F-4037-AF2B-217DB706C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0991D-1E17-455F-9FC5-798B20D6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BBD0-1483-4BBF-A7E1-CFAC18E439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65CE1-9606-4674-ABDB-85F875C0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CC02-ACA0-4024-85BF-F1F32081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165-D851-48B6-AE97-A0CA5DE7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2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CA3A4-E404-4229-8C8A-0543FCC0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B838A-F7FE-4638-A03E-77E5EA390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86D7A-64A9-4F66-8C9F-46E34E416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BBD0-1483-4BBF-A7E1-CFAC18E439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AD0FD-5E40-4E3E-831C-4859B38F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CA0E-FBE8-44F0-A63E-FE265CFB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165-D851-48B6-AE97-A0CA5DE7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4D2A3-498F-4BB8-AB74-03CC1D029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DC549-933E-458B-9DB4-3ECD8B38A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283ED-265B-4FEC-B9EF-FE072F0E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BBD0-1483-4BBF-A7E1-CFAC18E439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F7A57-0BE2-4B9C-86AA-E8C3B7A9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BAB14-509A-40BC-BC9E-62CA0617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165-D851-48B6-AE97-A0CA5DE7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445F-9F3A-4A05-8291-981A9492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0737-0B4F-465D-9A90-FFB624098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2F5DB-5503-44C7-9597-7728F415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BBD0-1483-4BBF-A7E1-CFAC18E439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53BD-209E-448E-8D7F-6CA7A842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88852-673B-4F5C-AAA7-F398F4A0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165-D851-48B6-AE97-A0CA5DE7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3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9E4E-AE0E-4ADD-A7CB-E4F73C27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D5642-7F7F-4C42-B9D9-649B90ABA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1271C-B428-4A63-9F3E-BA56CE4F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BBD0-1483-4BBF-A7E1-CFAC18E439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E3D4A-6010-46FC-9E09-46BAF017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B3873-1652-415D-A2B5-3ABFE16B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165-D851-48B6-AE97-A0CA5DE7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7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56685-A43F-4626-B690-F6B50AA5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1526E-6154-4D35-8830-3868B832F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84569-4DDB-490A-B146-5272A1815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A5886-D1A3-40BE-9A0E-75C6ED08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BBD0-1483-4BBF-A7E1-CFAC18E439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4B8EC-FD6B-47F4-A416-E3BF5AC8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32488-0F8B-4B8C-9797-743794A4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165-D851-48B6-AE97-A0CA5DE7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1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E21C-7A00-4783-A490-DD0149218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3BA3A-09A5-4431-9FC5-30AE7DFA2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B521B-BEF0-4905-B1DE-8BD2AED1A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965CB-52AD-499B-8B37-2D40E30D0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5CD1F-6D04-4CFA-A464-BA987481D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1565C-DF40-4686-8B7A-86F00300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BBD0-1483-4BBF-A7E1-CFAC18E439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B2BA56-264A-424C-9606-200C5AAC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7CAE19-C01C-49ED-9098-9AD71F3F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165-D851-48B6-AE97-A0CA5DE7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8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7AEF-C897-4338-9CE3-5E9F8980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2F2AE2-B5EC-462B-B844-7E3A13CD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BBD0-1483-4BBF-A7E1-CFAC18E439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B4637B-17B1-410B-B483-6D9F038E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A2521-DAF7-4527-A1F8-251C7D88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165-D851-48B6-AE97-A0CA5DE7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48A86-7995-4D00-9514-A89A47D1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BBD0-1483-4BBF-A7E1-CFAC18E439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CE7D5-9BBA-4D14-8800-39F1A339A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A3821-6BCE-42AA-B668-50CB150C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165-D851-48B6-AE97-A0CA5DE7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E0BE-76AC-4975-86E7-68064359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9646A-8DA9-4984-A264-73F7B5CD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09784C-584E-4774-8F0D-5E21CC0B0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E9255-4EED-4124-9AC4-9128857F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BBD0-1483-4BBF-A7E1-CFAC18E439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BC7EB-D18A-4291-A001-F7F5CE5C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199E2-BE2F-4B02-86C0-54586DB9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165-D851-48B6-AE97-A0CA5DE7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9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EA1F-1617-4488-B81F-FC7E7BBAC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A6160-DD37-42A4-BB93-D519622F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756F7-67AA-45A2-8673-33F9BB72B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DAD85-1681-4884-B19B-D6A622DA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BBD0-1483-4BBF-A7E1-CFAC18E439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17C8D-35FC-49C7-B531-AF16AF962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39A2A-1FF7-456B-83F0-4C6BFAA6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B165-D851-48B6-AE97-A0CA5DE7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3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BC4B0-FFA5-4790-96D8-6FC6CAF1F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FF4D5-3112-4DAA-947E-A726B1629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DE14-539A-4D98-80B4-77CE09753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0BBD0-1483-4BBF-A7E1-CFAC18E439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763F-CEA5-440F-94B8-A4466613A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05A5-C542-41C8-9AF4-17BDF39A2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EB165-D851-48B6-AE97-A0CA5DE7B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2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>
            <a:extLst>
              <a:ext uri="{FF2B5EF4-FFF2-40B4-BE49-F238E27FC236}">
                <a16:creationId xmlns:a16="http://schemas.microsoft.com/office/drawing/2014/main" id="{B677782B-7F12-3C49-95CB-4EFF786CC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019" y="1388441"/>
            <a:ext cx="5406886" cy="395577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IPC Report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Ron Andrade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October 4, 2024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933CE3-DE5A-431C-9E00-6957C245F212}"/>
              </a:ext>
            </a:extLst>
          </p:cNvPr>
          <p:cNvSpPr/>
          <p:nvPr/>
        </p:nvSpPr>
        <p:spPr>
          <a:xfrm>
            <a:off x="8617225" y="0"/>
            <a:ext cx="3680913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705" y="1721450"/>
            <a:ext cx="26479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A9CB-2D09-4737-836D-B3868D957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Interest Area Retention</a:t>
            </a:r>
          </a:p>
        </p:txBody>
      </p:sp>
    </p:spTree>
    <p:extLst>
      <p:ext uri="{BB962C8B-B14F-4D97-AF65-F5344CB8AC3E}">
        <p14:creationId xmlns:p14="http://schemas.microsoft.com/office/powerpoint/2010/main" val="7814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370260-1468-4DA2-BE25-63F51400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Interest Area Retention Work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B0FC09-61B6-4ACE-B188-F75A72B9E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Strategic Enrollment Management </a:t>
            </a:r>
          </a:p>
          <a:p>
            <a:pPr marL="0" indent="0" fontAlgn="base">
              <a:buNone/>
            </a:pPr>
            <a:r>
              <a:rPr lang="en-US" dirty="0">
                <a:solidFill>
                  <a:schemeClr val="bg1"/>
                </a:solidFill>
              </a:rPr>
              <a:t>3.1.1 Develop new and innovative strategies to ensure that all students are connected to and feel supported by their Interest Area Success Team and Special Programs.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60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3B52BD-6018-41E9-91C1-E2DB44AE6A89}"/>
              </a:ext>
            </a:extLst>
          </p:cNvPr>
          <p:cNvSpPr/>
          <p:nvPr/>
        </p:nvSpPr>
        <p:spPr>
          <a:xfrm>
            <a:off x="615142" y="406243"/>
            <a:ext cx="11305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Interest Areas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1DA89-BC42-4E60-982E-F0905D2A7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7" y="1658506"/>
            <a:ext cx="5620523" cy="2157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36E402-8E8D-458E-82B2-39F98A666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7" y="4149611"/>
            <a:ext cx="5620523" cy="2161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E4CD29-92D0-47F7-AADA-438401662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6" y="1689630"/>
            <a:ext cx="5419288" cy="2080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704B19-DF24-4170-B28B-4F74D9BF7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6" y="4119580"/>
            <a:ext cx="5416241" cy="21910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538E05-5BEF-4E2E-963F-A0DBEB794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705" y="305493"/>
            <a:ext cx="1209524" cy="1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FB57-DABA-48F1-B988-B51BEC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Retention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0CAA6-25A8-4182-88AD-A81AE6FE7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Make clear for students their paths to end goals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Helping students get on a program path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Keep students on a path to completion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3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CE3D-E886-4100-8959-1CCAD35F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Development of calendar of activities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8C8A97-C438-4FA5-987D-767A4091C4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245680"/>
              </p:ext>
            </p:extLst>
          </p:nvPr>
        </p:nvGraphicFramePr>
        <p:xfrm>
          <a:off x="629391" y="1353787"/>
          <a:ext cx="11198432" cy="527264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638453">
                  <a:extLst>
                    <a:ext uri="{9D8B030D-6E8A-4147-A177-3AD203B41FA5}">
                      <a16:colId xmlns:a16="http://schemas.microsoft.com/office/drawing/2014/main" val="36367040"/>
                    </a:ext>
                  </a:extLst>
                </a:gridCol>
                <a:gridCol w="2638453">
                  <a:extLst>
                    <a:ext uri="{9D8B030D-6E8A-4147-A177-3AD203B41FA5}">
                      <a16:colId xmlns:a16="http://schemas.microsoft.com/office/drawing/2014/main" val="3316044342"/>
                    </a:ext>
                  </a:extLst>
                </a:gridCol>
                <a:gridCol w="2638453">
                  <a:extLst>
                    <a:ext uri="{9D8B030D-6E8A-4147-A177-3AD203B41FA5}">
                      <a16:colId xmlns:a16="http://schemas.microsoft.com/office/drawing/2014/main" val="1940800855"/>
                    </a:ext>
                  </a:extLst>
                </a:gridCol>
                <a:gridCol w="3283073">
                  <a:extLst>
                    <a:ext uri="{9D8B030D-6E8A-4147-A177-3AD203B41FA5}">
                      <a16:colId xmlns:a16="http://schemas.microsoft.com/office/drawing/2014/main" val="4119574051"/>
                    </a:ext>
                  </a:extLst>
                </a:gridCol>
              </a:tblGrid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April</a:t>
                      </a:r>
                      <a:endParaRPr lang="en-US" sz="1200" b="0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May</a:t>
                      </a:r>
                      <a:endParaRPr lang="en-US" sz="1200" b="0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June</a:t>
                      </a:r>
                      <a:endParaRPr lang="en-US" sz="1200" b="0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July</a:t>
                      </a:r>
                      <a:endParaRPr lang="en-US" sz="1200" b="0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12671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Outreach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Orientation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Orientation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Orientation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1781006436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Applications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Outreach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Outreach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Outreach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1401787353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Invitations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Applications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Applications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Applications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490718479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Workshops - Math/ESL/ENGL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Invitations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Invitations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Invitations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2122755892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Tutors - academic support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Workshops - Math/ESL/ENGL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Summer Bridge/Programming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Summer Bridge/Programming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3639840579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Interest Area Engagement Activities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Tutors - academic support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2468864581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Recruitment of Peer Educators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Interest Area Engagement Activities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1802896935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Retention Flags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3897060803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Recruitment of Peer Educators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3564682719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2317026188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August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September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October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November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55851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Orientation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Workshops - Math/ESL/ENGL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Workshops - Math/ESL/ENGL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Workshops - Math/ESL/ENGL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3002441951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Outreach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Tutors - academic support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Tutors - academic support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Tutors - academic support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2673338200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Applications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Interest Area Engagement Activities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Interest Area Engagement Activities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Interest Area Engagement Activities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2842694657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Invitations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Early Alert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Retention Flags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902547989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Student Success Conference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Progress Reports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High School and Community Partner breakfast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3918458591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Welcome Week activities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2815954247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4196201289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2053578230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December</a:t>
                      </a:r>
                      <a:endParaRPr lang="en-US" sz="12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January</a:t>
                      </a:r>
                      <a:endParaRPr lang="en-US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February</a:t>
                      </a:r>
                      <a:endParaRPr lang="en-US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March</a:t>
                      </a:r>
                      <a:endParaRPr lang="en-US" sz="12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159809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Workshops - Math/ESL/ENGL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Orientation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Workshops - Math/ESL/ENGL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Workshops - Math/ESL/ENGL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2291869013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Tutors - academic support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Welcome Back activity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Tutors - academic support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Tutors - academic support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283209638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Interest Area Engagement Activities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Interest Area Engagement Activities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Interest Area Engagement Activities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375915475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Extended Hours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Early Alert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3722638673"/>
                  </a:ext>
                </a:extLst>
              </a:tr>
              <a:tr h="20279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Progress Reports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1" marR="5771" marT="5771" marB="0" anchor="b"/>
                </a:tc>
                <a:extLst>
                  <a:ext uri="{0D108BD9-81ED-4DB2-BD59-A6C34878D82A}">
                    <a16:rowId xmlns:a16="http://schemas.microsoft.com/office/drawing/2014/main" val="316795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03CD-1D5F-4EE0-B1BA-190F4F7F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Opportunities to enhance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46789-8CD2-48D3-B956-7D9C1B49B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6682"/>
            <a:ext cx="10515600" cy="38102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Develop support strategies to help students successfully complete gateway courses besides Math and English</a:t>
            </a:r>
          </a:p>
          <a:p>
            <a:r>
              <a:rPr lang="en-US" dirty="0">
                <a:solidFill>
                  <a:schemeClr val="bg1"/>
                </a:solidFill>
              </a:rPr>
              <a:t>Systems for reaching out to students, connecting them to resources to address their needs</a:t>
            </a:r>
          </a:p>
          <a:p>
            <a:pPr fontAlgn="t"/>
            <a:r>
              <a:rPr lang="en-US" dirty="0">
                <a:solidFill>
                  <a:schemeClr val="bg1"/>
                </a:solidFill>
              </a:rPr>
              <a:t>Progress monitoring and feedback</a:t>
            </a:r>
          </a:p>
          <a:p>
            <a:pPr fontAlgn="t"/>
            <a:r>
              <a:rPr lang="en-US" dirty="0">
                <a:solidFill>
                  <a:schemeClr val="bg1"/>
                </a:solidFill>
              </a:rPr>
              <a:t>How well students are connecting with their Interest Areas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06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B3119A-FA98-49CC-A0E5-7A666AD7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0974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A9CB-2D09-4737-836D-B3868D957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First Year Experience</a:t>
            </a:r>
          </a:p>
        </p:txBody>
      </p:sp>
    </p:spTree>
    <p:extLst>
      <p:ext uri="{BB962C8B-B14F-4D97-AF65-F5344CB8AC3E}">
        <p14:creationId xmlns:p14="http://schemas.microsoft.com/office/powerpoint/2010/main" val="372865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142A0-A683-4DE0-BB36-FF5BA3231561}"/>
              </a:ext>
            </a:extLst>
          </p:cNvPr>
          <p:cNvSpPr/>
          <p:nvPr/>
        </p:nvSpPr>
        <p:spPr>
          <a:xfrm>
            <a:off x="838200" y="774700"/>
            <a:ext cx="4606290" cy="57181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/>
              <a:t>Educational Master Plan </a:t>
            </a:r>
          </a:p>
          <a:p>
            <a:pPr algn="ctr"/>
            <a:r>
              <a:rPr lang="en-US" sz="2800" b="1" dirty="0"/>
              <a:t>Goals</a:t>
            </a:r>
          </a:p>
          <a:p>
            <a:pPr algn="ctr"/>
            <a:endParaRPr lang="en-US" sz="2800" dirty="0"/>
          </a:p>
          <a:p>
            <a:r>
              <a:rPr lang="en-US" sz="2800" dirty="0"/>
              <a:t>1.15 Create and scale the First Year Experience Program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for all incoming students, including default course schedules for some first-time cohorts.</a:t>
            </a:r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BE179E-568F-490E-B265-FBBC53634799}"/>
              </a:ext>
            </a:extLst>
          </p:cNvPr>
          <p:cNvSpPr/>
          <p:nvPr/>
        </p:nvSpPr>
        <p:spPr>
          <a:xfrm>
            <a:off x="6490162" y="774700"/>
            <a:ext cx="4863638" cy="57181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/>
              <a:t>Strategic Enrollment Management </a:t>
            </a:r>
          </a:p>
          <a:p>
            <a:pPr algn="ctr"/>
            <a:endParaRPr lang="en-US" sz="2400" b="1" dirty="0"/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3.1.2 Develop, launch and sustain a First Year Experience program which engages all Interest Areas and Special Programs.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C4FDBBE-5E52-44DD-98B2-B2F8B9D4575C}"/>
              </a:ext>
            </a:extLst>
          </p:cNvPr>
          <p:cNvSpPr/>
          <p:nvPr/>
        </p:nvSpPr>
        <p:spPr>
          <a:xfrm>
            <a:off x="5287876" y="2178360"/>
            <a:ext cx="1358900" cy="8509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2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3E4A0F5-C3B2-45A2-B9E8-76818F52B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890240"/>
              </p:ext>
            </p:extLst>
          </p:nvPr>
        </p:nvGraphicFramePr>
        <p:xfrm>
          <a:off x="1906142" y="18540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DD71578-32CE-490C-B249-CD431569713C}"/>
              </a:ext>
            </a:extLst>
          </p:cNvPr>
          <p:cNvSpPr/>
          <p:nvPr/>
        </p:nvSpPr>
        <p:spPr>
          <a:xfrm>
            <a:off x="1037658" y="1308515"/>
            <a:ext cx="9864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dirty="0">
                <a:solidFill>
                  <a:schemeClr val="bg1"/>
                </a:solidFill>
              </a:rPr>
              <a:t>A first-year experience which is Intentional about our home campus students feeling a sense of community, being knowledgeable about and able to access the resources available to them, and feeling supported in their college experience.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B52BD-6018-41E9-91C1-E2DB44AE6A89}"/>
              </a:ext>
            </a:extLst>
          </p:cNvPr>
          <p:cNvSpPr/>
          <p:nvPr/>
        </p:nvSpPr>
        <p:spPr>
          <a:xfrm>
            <a:off x="3442312" y="440749"/>
            <a:ext cx="4617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First Year Experience Program</a:t>
            </a:r>
          </a:p>
        </p:txBody>
      </p:sp>
    </p:spTree>
    <p:extLst>
      <p:ext uri="{BB962C8B-B14F-4D97-AF65-F5344CB8AC3E}">
        <p14:creationId xmlns:p14="http://schemas.microsoft.com/office/powerpoint/2010/main" val="12107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96D9-EE21-471F-9776-4D33A6A9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Who is the CREW?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74998-905A-4141-BA26-9DBD188674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Diego Payan- Art, Design and Performance &amp; Undecided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Jackie Gonzalez- Science and Health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John Omar- Business &amp; Human Behavior and Culture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Autumn McMahon- CWA and Umoja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Ariella Villalpando - Promise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Diego Zevallos- EOPS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Diana Espinoza- ESL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Maribel Zarate- Dual Enrollment</a:t>
            </a:r>
          </a:p>
          <a:p>
            <a:r>
              <a:rPr lang="en-US" b="1" dirty="0">
                <a:solidFill>
                  <a:schemeClr val="bg1"/>
                </a:solidFill>
              </a:rPr>
              <a:t>Rance Bobo- MESA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31757-6111-4D57-8FCE-3500EBC73B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Nadya Sigona-  Counselor/Puente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Juan Vera- Veterans/Academic Probation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Maria Huning – TRIO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Yesenia Haro- Middle College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Kathy Kohut/Catherine Dominion – International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Miriam Mosqueda – </a:t>
            </a:r>
            <a:r>
              <a:rPr lang="en-US" b="1" dirty="0" err="1">
                <a:solidFill>
                  <a:schemeClr val="bg1"/>
                </a:solidFill>
              </a:rPr>
              <a:t>NextUp</a:t>
            </a:r>
            <a:r>
              <a:rPr lang="en-US" b="1" dirty="0">
                <a:solidFill>
                  <a:schemeClr val="bg1"/>
                </a:solidFill>
              </a:rPr>
              <a:t>/Project Change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dirty="0">
                <a:solidFill>
                  <a:schemeClr val="bg1"/>
                </a:solidFill>
              </a:rPr>
              <a:t>Erik Gaspar and Josh Potter- Athletics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Diana Espinoza-Osuna - ESL</a:t>
            </a:r>
          </a:p>
        </p:txBody>
      </p:sp>
    </p:spTree>
    <p:extLst>
      <p:ext uri="{BB962C8B-B14F-4D97-AF65-F5344CB8AC3E}">
        <p14:creationId xmlns:p14="http://schemas.microsoft.com/office/powerpoint/2010/main" val="207059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1AF8-A10F-44A5-9122-59E3B514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125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are programs, learning communities and interest areas doing right now for first year students?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DDC17-CF25-4AD6-A93E-AB948DB0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940"/>
            <a:ext cx="10515600" cy="44285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CRER courses (CRER 137 and CRER 401)</a:t>
            </a:r>
          </a:p>
          <a:p>
            <a:r>
              <a:rPr lang="en-US" dirty="0">
                <a:solidFill>
                  <a:schemeClr val="bg1"/>
                </a:solidFill>
              </a:rPr>
              <a:t>Re-Orientation – Program specific</a:t>
            </a:r>
          </a:p>
          <a:p>
            <a:r>
              <a:rPr lang="en-US" dirty="0">
                <a:solidFill>
                  <a:schemeClr val="bg1"/>
                </a:solidFill>
              </a:rPr>
              <a:t>Academic Counseling</a:t>
            </a:r>
          </a:p>
          <a:p>
            <a:r>
              <a:rPr lang="en-US" dirty="0">
                <a:solidFill>
                  <a:schemeClr val="bg1"/>
                </a:solidFill>
              </a:rPr>
              <a:t>Welcome Week</a:t>
            </a:r>
          </a:p>
          <a:p>
            <a:r>
              <a:rPr lang="en-US" dirty="0">
                <a:solidFill>
                  <a:schemeClr val="bg1"/>
                </a:solidFill>
              </a:rPr>
              <a:t>Parent Orientation</a:t>
            </a:r>
          </a:p>
          <a:p>
            <a:r>
              <a:rPr lang="en-US" dirty="0">
                <a:solidFill>
                  <a:schemeClr val="bg1"/>
                </a:solidFill>
              </a:rPr>
              <a:t>Social activities building connections and introductions to programs and services</a:t>
            </a:r>
          </a:p>
          <a:p>
            <a:r>
              <a:rPr lang="en-US" dirty="0">
                <a:solidFill>
                  <a:schemeClr val="bg1"/>
                </a:solidFill>
              </a:rPr>
              <a:t>Progress reports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7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1AF8-A10F-44A5-9122-59E3B514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125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are programs, learning communities and interest areas doing right now for first year students?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DDC17-CF25-4AD6-A93E-AB948DB0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940"/>
            <a:ext cx="10515600" cy="44285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On-going messaging to students</a:t>
            </a:r>
          </a:p>
          <a:p>
            <a:r>
              <a:rPr lang="en-US" dirty="0">
                <a:solidFill>
                  <a:schemeClr val="bg1"/>
                </a:solidFill>
              </a:rPr>
              <a:t>Super Reg recruitment into programs</a:t>
            </a:r>
          </a:p>
          <a:p>
            <a:r>
              <a:rPr lang="en-US" dirty="0">
                <a:solidFill>
                  <a:schemeClr val="bg1"/>
                </a:solidFill>
              </a:rPr>
              <a:t>Early Alert check in</a:t>
            </a:r>
          </a:p>
          <a:p>
            <a:r>
              <a:rPr lang="en-US" dirty="0">
                <a:solidFill>
                  <a:schemeClr val="bg1"/>
                </a:solidFill>
              </a:rPr>
              <a:t>Individual intake meetings</a:t>
            </a:r>
          </a:p>
          <a:p>
            <a:r>
              <a:rPr lang="en-US" dirty="0">
                <a:solidFill>
                  <a:schemeClr val="bg1"/>
                </a:solidFill>
              </a:rPr>
              <a:t>Financial support – fees, school supplies, technology, transportation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3E4A0F5-C3B2-45A2-B9E8-76818F52B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470299"/>
              </p:ext>
            </p:extLst>
          </p:nvPr>
        </p:nvGraphicFramePr>
        <p:xfrm>
          <a:off x="1906142" y="18540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DD71578-32CE-490C-B249-CD431569713C}"/>
              </a:ext>
            </a:extLst>
          </p:cNvPr>
          <p:cNvSpPr/>
          <p:nvPr/>
        </p:nvSpPr>
        <p:spPr>
          <a:xfrm>
            <a:off x="1037658" y="1308515"/>
            <a:ext cx="9864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dirty="0">
                <a:solidFill>
                  <a:schemeClr val="bg1"/>
                </a:solidFill>
              </a:rPr>
              <a:t>A first-year experience which is Intentional about our home campus students feeling a sense of community, being knowledgeable about and able to access the resources available to them, and feeling supported in their college experience.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B52BD-6018-41E9-91C1-E2DB44AE6A89}"/>
              </a:ext>
            </a:extLst>
          </p:cNvPr>
          <p:cNvSpPr/>
          <p:nvPr/>
        </p:nvSpPr>
        <p:spPr>
          <a:xfrm>
            <a:off x="3571067" y="440749"/>
            <a:ext cx="4798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First Year Experience Program - Next Steps </a:t>
            </a:r>
          </a:p>
        </p:txBody>
      </p:sp>
    </p:spTree>
    <p:extLst>
      <p:ext uri="{BB962C8B-B14F-4D97-AF65-F5344CB8AC3E}">
        <p14:creationId xmlns:p14="http://schemas.microsoft.com/office/powerpoint/2010/main" val="188393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B3119A-FA98-49CC-A0E5-7A666AD7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92986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F932B8CA08874FBCAFF7C2BFCA7EEE" ma:contentTypeVersion="18" ma:contentTypeDescription="Create a new document." ma:contentTypeScope="" ma:versionID="df59652da54b28a2e983ba661a20af66">
  <xsd:schema xmlns:xsd="http://www.w3.org/2001/XMLSchema" xmlns:xs="http://www.w3.org/2001/XMLSchema" xmlns:p="http://schemas.microsoft.com/office/2006/metadata/properties" xmlns:ns3="b025cfff-872f-476e-8298-da00af687e09" xmlns:ns4="5ecd447e-216c-467d-bed7-4c9569c25ac7" targetNamespace="http://schemas.microsoft.com/office/2006/metadata/properties" ma:root="true" ma:fieldsID="c3e74345b64d4ea620af6f3f6c22d807" ns3:_="" ns4:_="">
    <xsd:import namespace="b025cfff-872f-476e-8298-da00af687e09"/>
    <xsd:import namespace="5ecd447e-216c-467d-bed7-4c9569c25ac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3:SharedWithDetails" minOccurs="0"/>
                <xsd:element ref="ns3:SharingHintHash" minOccurs="0"/>
                <xsd:element ref="ns4:_activity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bjectDetectorVersions" minOccurs="0"/>
                <xsd:element ref="ns4:MediaLengthInSeconds" minOccurs="0"/>
                <xsd:element ref="ns4:MediaServiceLocation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5cfff-872f-476e-8298-da00af687e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d447e-216c-467d-bed7-4c9569c25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cd447e-216c-467d-bed7-4c9569c25ac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5AD0C5-D1E3-4278-A77A-FD8715171C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25cfff-872f-476e-8298-da00af687e09"/>
    <ds:schemaRef ds:uri="5ecd447e-216c-467d-bed7-4c9569c25a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E4525-FEA8-4104-ABA3-7386C48711D5}">
  <ds:schemaRefs>
    <ds:schemaRef ds:uri="http://schemas.microsoft.com/office/2006/metadata/properties"/>
    <ds:schemaRef ds:uri="5ecd447e-216c-467d-bed7-4c9569c25ac7"/>
    <ds:schemaRef ds:uri="b025cfff-872f-476e-8298-da00af687e09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53AB8C-F7BF-484C-B613-5C3A4D7A64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809</Words>
  <Application>Microsoft Office PowerPoint</Application>
  <PresentationFormat>Widescreen</PresentationFormat>
  <Paragraphs>178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IPC Report    Ron Andrade October 4, 2024 </vt:lpstr>
      <vt:lpstr>First Year Experience</vt:lpstr>
      <vt:lpstr>PowerPoint Presentation</vt:lpstr>
      <vt:lpstr>PowerPoint Presentation</vt:lpstr>
      <vt:lpstr>Who is the CREW?</vt:lpstr>
      <vt:lpstr>What are programs, learning communities and interest areas doing right now for first year students? </vt:lpstr>
      <vt:lpstr>What are programs, learning communities and interest areas doing right now for first year students? </vt:lpstr>
      <vt:lpstr>PowerPoint Presentation</vt:lpstr>
      <vt:lpstr>Q&amp;A</vt:lpstr>
      <vt:lpstr>Interest Area Retention</vt:lpstr>
      <vt:lpstr>Interest Area Retention Work Update</vt:lpstr>
      <vt:lpstr>PowerPoint Presentation</vt:lpstr>
      <vt:lpstr>Retention Goals</vt:lpstr>
      <vt:lpstr>Development of calendar of activities</vt:lpstr>
      <vt:lpstr>Opportunities to enhance support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Retreat  August 11, 2022</dc:title>
  <dc:creator>Engel, Karen</dc:creator>
  <cp:lastModifiedBy>Andrade, Ronald</cp:lastModifiedBy>
  <cp:revision>100</cp:revision>
  <dcterms:created xsi:type="dcterms:W3CDTF">2022-08-10T16:51:06Z</dcterms:created>
  <dcterms:modified xsi:type="dcterms:W3CDTF">2024-10-04T16:42:00Z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0x010100BEF932B8CA08874FBCAFF7C2BFCA7EEE</vt:lpwstr>
  </property>
</Properties>
</file>