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Inter"/>
      <p:regular r:id="rId11"/>
      <p:bold r:id="rId12"/>
      <p:italic r:id="rId13"/>
      <p:boldItalic r:id="rId14"/>
    </p:embeddedFont>
    <p:embeddedFont>
      <p:font typeface="Josefin Sans"/>
      <p:bold r:id="rId15"/>
      <p:boldItalic r:id="rId16"/>
    </p:embeddedFont>
    <p:embeddedFont>
      <p:font typeface="Josefin Sa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SemiBold-boldItalic.fntdata"/><Relationship Id="rId11" Type="http://schemas.openxmlformats.org/officeDocument/2006/relationships/font" Target="fonts/Inter-regular.fntdata"/><Relationship Id="rId10" Type="http://schemas.openxmlformats.org/officeDocument/2006/relationships/slide" Target="slides/slide5.xml"/><Relationship Id="rId13" Type="http://schemas.openxmlformats.org/officeDocument/2006/relationships/font" Target="fonts/Inter-italic.fntdata"/><Relationship Id="rId12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JosefinSans-bold.fntdata"/><Relationship Id="rId14" Type="http://schemas.openxmlformats.org/officeDocument/2006/relationships/font" Target="fonts/Inter-boldItalic.fntdata"/><Relationship Id="rId17" Type="http://schemas.openxmlformats.org/officeDocument/2006/relationships/font" Target="fonts/JosefinSansSemiBold-regular.fntdata"/><Relationship Id="rId16" Type="http://schemas.openxmlformats.org/officeDocument/2006/relationships/font" Target="fonts/JosefinSa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efinSansSemiBold-italic.fntdata"/><Relationship Id="rId6" Type="http://schemas.openxmlformats.org/officeDocument/2006/relationships/slide" Target="slides/slide1.xml"/><Relationship Id="rId18" Type="http://schemas.openxmlformats.org/officeDocument/2006/relationships/font" Target="fonts/Josefin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e16beb0f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0e16beb0f6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e868312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0e868312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e8683127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0e86831274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e8683127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0e86831274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e8683127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0e86831274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785910" y="369038"/>
            <a:ext cx="10287000" cy="5143500"/>
            <a:chOff x="0" y="0"/>
            <a:chExt cx="27432000" cy="1371600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7" name="Google Shape;87;p13"/>
          <p:cNvGrpSpPr/>
          <p:nvPr/>
        </p:nvGrpSpPr>
        <p:grpSpPr>
          <a:xfrm>
            <a:off x="2417005" y="2237456"/>
            <a:ext cx="6890416" cy="1168717"/>
            <a:chOff x="0" y="-38100"/>
            <a:chExt cx="3629400" cy="6156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3629317" cy="577378"/>
            </a:xfrm>
            <a:custGeom>
              <a:rect b="b" l="l" r="r" t="t"/>
              <a:pathLst>
                <a:path extrusionOk="0" h="577378" w="3629317">
                  <a:moveTo>
                    <a:pt x="0" y="0"/>
                  </a:moveTo>
                  <a:lnTo>
                    <a:pt x="3629317" y="0"/>
                  </a:lnTo>
                  <a:lnTo>
                    <a:pt x="3629317" y="577378"/>
                  </a:lnTo>
                  <a:lnTo>
                    <a:pt x="0" y="577378"/>
                  </a:lnTo>
                  <a:close/>
                </a:path>
              </a:pathLst>
            </a:custGeom>
            <a:solidFill>
              <a:srgbClr val="FED237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362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74550" y="2178616"/>
            <a:ext cx="5558378" cy="5672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305443" y="3511661"/>
            <a:ext cx="9001890" cy="1168717"/>
            <a:chOff x="0" y="-38100"/>
            <a:chExt cx="4741580" cy="615600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4741580" cy="577378"/>
            </a:xfrm>
            <a:custGeom>
              <a:rect b="b" l="l" r="r" t="t"/>
              <a:pathLst>
                <a:path extrusionOk="0" h="577378" w="4741580">
                  <a:moveTo>
                    <a:pt x="0" y="0"/>
                  </a:moveTo>
                  <a:lnTo>
                    <a:pt x="4741580" y="0"/>
                  </a:lnTo>
                  <a:lnTo>
                    <a:pt x="4741580" y="577378"/>
                  </a:lnTo>
                  <a:lnTo>
                    <a:pt x="0" y="577378"/>
                  </a:lnTo>
                  <a:close/>
                </a:path>
              </a:pathLst>
            </a:custGeom>
            <a:solidFill>
              <a:srgbClr val="E5FFD8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474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1476153" y="2484706"/>
            <a:ext cx="75282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Josefin Sans"/>
                <a:ea typeface="Josefin Sans"/>
                <a:cs typeface="Josefin Sans"/>
                <a:sym typeface="Josefin Sans"/>
              </a:rPr>
              <a:t>INSTRUCTIONAL</a:t>
            </a:r>
            <a:r>
              <a:rPr b="1" i="0" lang="en" sz="53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1" sz="53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latin typeface="Josefin Sans"/>
                <a:ea typeface="Josefin Sans"/>
                <a:cs typeface="Josefin Sans"/>
                <a:sym typeface="Josefin Sans"/>
              </a:rPr>
              <a:t>PROGRAM REVIEWS</a:t>
            </a:r>
            <a:endParaRPr b="1" sz="53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" name="Google Shape;95;p13"/>
          <p:cNvSpPr/>
          <p:nvPr/>
        </p:nvSpPr>
        <p:spPr>
          <a:xfrm rot="-867146">
            <a:off x="471730" y="726365"/>
            <a:ext cx="4573148" cy="1912407"/>
          </a:xfrm>
          <a:custGeom>
            <a:rect b="b" l="l" r="r" t="t"/>
            <a:pathLst>
              <a:path extrusionOk="0" h="3818329" w="9130787">
                <a:moveTo>
                  <a:pt x="0" y="0"/>
                </a:moveTo>
                <a:lnTo>
                  <a:pt x="9130787" y="0"/>
                </a:lnTo>
                <a:lnTo>
                  <a:pt x="9130787" y="3818329"/>
                </a:lnTo>
                <a:lnTo>
                  <a:pt x="0" y="381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 rot="5400000">
            <a:off x="812513" y="3547993"/>
            <a:ext cx="665210" cy="1168118"/>
          </a:xfrm>
          <a:custGeom>
            <a:rect b="b" l="l" r="r" t="t"/>
            <a:pathLst>
              <a:path extrusionOk="0" h="2336236" w="1330419">
                <a:moveTo>
                  <a:pt x="0" y="0"/>
                </a:moveTo>
                <a:lnTo>
                  <a:pt x="1330418" y="0"/>
                </a:lnTo>
                <a:lnTo>
                  <a:pt x="1330418" y="2336236"/>
                </a:lnTo>
                <a:lnTo>
                  <a:pt x="0" y="2336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2149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rot="9895252">
            <a:off x="5333469" y="179340"/>
            <a:ext cx="1474622" cy="1410130"/>
          </a:xfrm>
          <a:custGeom>
            <a:rect b="b" l="l" r="r" t="t"/>
            <a:pathLst>
              <a:path extrusionOk="0" h="2825562" w="2950978">
                <a:moveTo>
                  <a:pt x="0" y="0"/>
                </a:moveTo>
                <a:lnTo>
                  <a:pt x="2950979" y="0"/>
                </a:lnTo>
                <a:lnTo>
                  <a:pt x="2950979" y="2825561"/>
                </a:lnTo>
                <a:lnTo>
                  <a:pt x="0" y="2825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rot="2298120">
            <a:off x="513394" y="-477792"/>
            <a:ext cx="1148911" cy="1573851"/>
          </a:xfrm>
          <a:custGeom>
            <a:rect b="b" l="l" r="r" t="t"/>
            <a:pathLst>
              <a:path extrusionOk="0" h="3146719" w="2297105">
                <a:moveTo>
                  <a:pt x="0" y="0"/>
                </a:moveTo>
                <a:lnTo>
                  <a:pt x="2297105" y="0"/>
                </a:lnTo>
                <a:lnTo>
                  <a:pt x="2297105" y="3146719"/>
                </a:lnTo>
                <a:lnTo>
                  <a:pt x="0" y="3146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 txBox="1"/>
          <p:nvPr/>
        </p:nvSpPr>
        <p:spPr>
          <a:xfrm rot="-858868">
            <a:off x="425500" y="902727"/>
            <a:ext cx="4510124" cy="1536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latin typeface="Josefin Sans SemiBold"/>
                <a:ea typeface="Josefin Sans SemiBold"/>
                <a:cs typeface="Josefin Sans SemiBold"/>
                <a:sym typeface="Josefin Sans SemiBold"/>
              </a:rPr>
              <a:t>Providing Feedback</a:t>
            </a:r>
            <a:endParaRPr sz="100"/>
          </a:p>
        </p:txBody>
      </p:sp>
      <p:sp>
        <p:nvSpPr>
          <p:cNvPr id="100" name="Google Shape;100;p13"/>
          <p:cNvSpPr txBox="1"/>
          <p:nvPr/>
        </p:nvSpPr>
        <p:spPr>
          <a:xfrm>
            <a:off x="5172147" y="1838213"/>
            <a:ext cx="3703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Inter"/>
                <a:ea typeface="Inter"/>
                <a:cs typeface="Inter"/>
                <a:sym typeface="Inter"/>
              </a:rPr>
              <a:t>IPC, Nov. 1st, 2024</a:t>
            </a:r>
            <a:endParaRPr sz="700"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5750" y="-3011787"/>
            <a:ext cx="4845525" cy="469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-457235" y="0"/>
            <a:ext cx="10287000" cy="5143500"/>
            <a:chOff x="0" y="0"/>
            <a:chExt cx="27432000" cy="1371600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4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9" name="Google Shape;109;p14"/>
          <p:cNvSpPr txBox="1"/>
          <p:nvPr/>
        </p:nvSpPr>
        <p:spPr>
          <a:xfrm>
            <a:off x="418211" y="166443"/>
            <a:ext cx="4153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Josefin Sans"/>
                <a:ea typeface="Josefin Sans"/>
                <a:cs typeface="Josefin Sans"/>
                <a:sym typeface="Josefin Sans"/>
              </a:rPr>
              <a:t>Purpose</a:t>
            </a:r>
            <a:endParaRPr sz="100"/>
          </a:p>
        </p:txBody>
      </p:sp>
      <p:sp>
        <p:nvSpPr>
          <p:cNvPr id="110" name="Google Shape;110;p14"/>
          <p:cNvSpPr txBox="1"/>
          <p:nvPr/>
        </p:nvSpPr>
        <p:spPr>
          <a:xfrm>
            <a:off x="508200" y="939975"/>
            <a:ext cx="81276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that all the required program review questions were answered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adequately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meaningful feedback to programs on their successes and potential areas for improvement (as identified by the program itself)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Constructive and helpful comments and/or questions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is the faculty, staff, and administrators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that program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459700" y="2306500"/>
            <a:ext cx="3736300" cy="3171743"/>
          </a:xfrm>
          <a:custGeom>
            <a:rect b="b" l="l" r="r" t="t"/>
            <a:pathLst>
              <a:path extrusionOk="0" h="1545307" w="1591608">
                <a:moveTo>
                  <a:pt x="0" y="0"/>
                </a:moveTo>
                <a:lnTo>
                  <a:pt x="1591608" y="0"/>
                </a:lnTo>
                <a:lnTo>
                  <a:pt x="1591608" y="1545307"/>
                </a:lnTo>
                <a:lnTo>
                  <a:pt x="0" y="1545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 rot="-1084022">
            <a:off x="7512102" y="3072308"/>
            <a:ext cx="1757029" cy="1792224"/>
          </a:xfrm>
          <a:custGeom>
            <a:rect b="b" l="l" r="r" t="t"/>
            <a:pathLst>
              <a:path extrusionOk="0" h="1226040" w="1297396">
                <a:moveTo>
                  <a:pt x="0" y="0"/>
                </a:moveTo>
                <a:lnTo>
                  <a:pt x="1297397" y="0"/>
                </a:lnTo>
                <a:lnTo>
                  <a:pt x="1297397" y="1226040"/>
                </a:lnTo>
                <a:lnTo>
                  <a:pt x="0" y="1226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5"/>
          <p:cNvGrpSpPr/>
          <p:nvPr/>
        </p:nvGrpSpPr>
        <p:grpSpPr>
          <a:xfrm>
            <a:off x="-457235" y="0"/>
            <a:ext cx="10287000" cy="5143500"/>
            <a:chOff x="0" y="0"/>
            <a:chExt cx="27432000" cy="13716000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5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0" name="Google Shape;120;p15"/>
          <p:cNvSpPr txBox="1"/>
          <p:nvPr/>
        </p:nvSpPr>
        <p:spPr>
          <a:xfrm>
            <a:off x="418200" y="166450"/>
            <a:ext cx="7375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Josefin Sans"/>
                <a:ea typeface="Josefin Sans"/>
                <a:cs typeface="Josefin Sans"/>
                <a:sym typeface="Josefin Sans"/>
              </a:rPr>
              <a:t>Examples of Constructive Feedback</a:t>
            </a:r>
            <a:endParaRPr sz="3100"/>
          </a:p>
        </p:txBody>
      </p:sp>
      <p:sp>
        <p:nvSpPr>
          <p:cNvPr id="121" name="Google Shape;121;p15"/>
          <p:cNvSpPr txBox="1"/>
          <p:nvPr/>
        </p:nvSpPr>
        <p:spPr>
          <a:xfrm>
            <a:off x="508200" y="758075"/>
            <a:ext cx="81276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are the results of your PLO assessment?”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reviewed the data provided by PRIE which provides more information than was reflected here. Please consider and update.”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 specific about how additional staffing has been helpful and describe what more staffing will provide.”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“Stress the need to provide online training that includes not only technical training but pedagogical best practices.”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“XXXX Course was shown to have lower success and retention, but there was no analysis of why or what specific changes may be implemented.”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7895426" y="237474"/>
            <a:ext cx="911075" cy="909614"/>
          </a:xfrm>
          <a:custGeom>
            <a:rect b="b" l="l" r="r" t="t"/>
            <a:pathLst>
              <a:path extrusionOk="0" h="1133475" w="1227037">
                <a:moveTo>
                  <a:pt x="0" y="0"/>
                </a:moveTo>
                <a:lnTo>
                  <a:pt x="1227037" y="0"/>
                </a:lnTo>
                <a:lnTo>
                  <a:pt x="1227037" y="1133476"/>
                </a:lnTo>
                <a:lnTo>
                  <a:pt x="0" y="113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6"/>
          <p:cNvGrpSpPr/>
          <p:nvPr/>
        </p:nvGrpSpPr>
        <p:grpSpPr>
          <a:xfrm>
            <a:off x="-457235" y="0"/>
            <a:ext cx="10287000" cy="5143500"/>
            <a:chOff x="0" y="0"/>
            <a:chExt cx="27432000" cy="13716000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6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30" name="Google Shape;130;p16"/>
          <p:cNvSpPr txBox="1"/>
          <p:nvPr/>
        </p:nvSpPr>
        <p:spPr>
          <a:xfrm>
            <a:off x="418211" y="166443"/>
            <a:ext cx="4153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Josefin Sans"/>
                <a:ea typeface="Josefin Sans"/>
                <a:cs typeface="Josefin Sans"/>
                <a:sym typeface="Josefin Sans"/>
              </a:rPr>
              <a:t>Use the Rubric</a:t>
            </a:r>
            <a:endParaRPr sz="100"/>
          </a:p>
        </p:txBody>
      </p:sp>
      <p:sp>
        <p:nvSpPr>
          <p:cNvPr id="131" name="Google Shape;131;p16"/>
          <p:cNvSpPr txBox="1"/>
          <p:nvPr/>
        </p:nvSpPr>
        <p:spPr>
          <a:xfrm>
            <a:off x="508200" y="939975"/>
            <a:ext cx="81276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IPC and approved by Academic Senate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OK to mark/write Not Applicable if something is truly not applicable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 SLOs are assessed at the department level for CWA courses, not by CWA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haven’t had a program re-submit a program review during the same program review cycle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having technical problems let Diana know!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6003250" y="3045225"/>
            <a:ext cx="3744736" cy="2847580"/>
          </a:xfrm>
          <a:custGeom>
            <a:rect b="b" l="l" r="r" t="t"/>
            <a:pathLst>
              <a:path extrusionOk="0" h="1593052" w="1893672">
                <a:moveTo>
                  <a:pt x="0" y="0"/>
                </a:moveTo>
                <a:lnTo>
                  <a:pt x="1893672" y="0"/>
                </a:lnTo>
                <a:lnTo>
                  <a:pt x="1893672" y="1593051"/>
                </a:lnTo>
                <a:lnTo>
                  <a:pt x="0" y="1593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7247128" y="166450"/>
            <a:ext cx="1157200" cy="1195266"/>
          </a:xfrm>
          <a:custGeom>
            <a:rect b="b" l="l" r="r" t="t"/>
            <a:pathLst>
              <a:path extrusionOk="0" h="1522632" w="1522632">
                <a:moveTo>
                  <a:pt x="0" y="0"/>
                </a:moveTo>
                <a:lnTo>
                  <a:pt x="1522632" y="0"/>
                </a:lnTo>
                <a:lnTo>
                  <a:pt x="1522632" y="1522632"/>
                </a:lnTo>
                <a:lnTo>
                  <a:pt x="0" y="152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 rot="490814">
            <a:off x="7304974" y="3846289"/>
            <a:ext cx="862606" cy="888692"/>
          </a:xfrm>
          <a:custGeom>
            <a:rect b="b" l="l" r="r" t="t"/>
            <a:pathLst>
              <a:path extrusionOk="0" h="1157806" w="1067287">
                <a:moveTo>
                  <a:pt x="0" y="0"/>
                </a:moveTo>
                <a:lnTo>
                  <a:pt x="1067287" y="0"/>
                </a:lnTo>
                <a:lnTo>
                  <a:pt x="1067287" y="1157806"/>
                </a:lnTo>
                <a:lnTo>
                  <a:pt x="0" y="1157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7"/>
          <p:cNvGrpSpPr/>
          <p:nvPr/>
        </p:nvGrpSpPr>
        <p:grpSpPr>
          <a:xfrm>
            <a:off x="-457235" y="0"/>
            <a:ext cx="10287000" cy="5143500"/>
            <a:chOff x="0" y="0"/>
            <a:chExt cx="27432000" cy="13716000"/>
          </a:xfrm>
        </p:grpSpPr>
        <p:sp>
          <p:nvSpPr>
            <p:cNvPr id="140" name="Google Shape;140;p17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7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42" name="Google Shape;142;p17"/>
          <p:cNvSpPr txBox="1"/>
          <p:nvPr/>
        </p:nvSpPr>
        <p:spPr>
          <a:xfrm>
            <a:off x="418211" y="166443"/>
            <a:ext cx="4153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Josefin Sans"/>
                <a:ea typeface="Josefin Sans"/>
                <a:cs typeface="Josefin Sans"/>
                <a:sym typeface="Josefin Sans"/>
              </a:rPr>
              <a:t>Process</a:t>
            </a:r>
            <a:endParaRPr sz="100"/>
          </a:p>
        </p:txBody>
      </p:sp>
      <p:sp>
        <p:nvSpPr>
          <p:cNvPr id="143" name="Google Shape;143;p17"/>
          <p:cNvSpPr txBox="1"/>
          <p:nvPr/>
        </p:nvSpPr>
        <p:spPr>
          <a:xfrm>
            <a:off x="508200" y="939975"/>
            <a:ext cx="81276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groups of three people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group provides feedback on program reviews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of staff, faculty, students, and/or administrators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faculty member in each group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person who has provided feedback before in each group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pre-assigned to groups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 that you’ll read the program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beforehand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ask program review writers to be available through email if review group has questions.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473570" y="459559"/>
            <a:ext cx="1667049" cy="1316969"/>
          </a:xfrm>
          <a:custGeom>
            <a:rect b="b" l="l" r="r" t="t"/>
            <a:pathLst>
              <a:path extrusionOk="0" h="1316969" w="1667049">
                <a:moveTo>
                  <a:pt x="0" y="0"/>
                </a:moveTo>
                <a:lnTo>
                  <a:pt x="1667050" y="0"/>
                </a:lnTo>
                <a:lnTo>
                  <a:pt x="1667050" y="1316968"/>
                </a:lnTo>
                <a:lnTo>
                  <a:pt x="0" y="1316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2821425" y="4298974"/>
            <a:ext cx="4920817" cy="1225351"/>
          </a:xfrm>
          <a:custGeom>
            <a:rect b="b" l="l" r="r" t="t"/>
            <a:pathLst>
              <a:path extrusionOk="0" h="896052" w="2986839">
                <a:moveTo>
                  <a:pt x="0" y="0"/>
                </a:moveTo>
                <a:lnTo>
                  <a:pt x="2986839" y="0"/>
                </a:lnTo>
                <a:lnTo>
                  <a:pt x="2986839" y="896052"/>
                </a:lnTo>
                <a:lnTo>
                  <a:pt x="0" y="896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