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956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A62EB-B4D1-479A-B11E-5AC001F3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8F06C-2B7D-4CC8-BDBD-5A132CFC4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297BF-D4F9-462B-B921-52B7BF64A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DEB84-A548-4228-BAE2-043BB414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7ADFD-CC08-4741-8F51-D8DF7EB4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0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C2475-A989-436E-98D8-CCA53E9D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0AFF2-BA7D-4E14-A6EE-441831DA0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DC5C7-A634-4143-B473-D084EF2B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8348E-93A4-45FC-90C0-094A416A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B5ED9-24BF-4B02-B3EE-529C1625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8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C4DD88-99CA-44D8-A9F3-D130E939E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F6C8FF-4AA8-419A-B4DD-ACDA53915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22197-22ED-405A-9272-F1163E79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EBDD5-0CF2-4F81-BE93-27CF2CBB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31933-71F9-47C5-9A81-73A88D35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8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8BCA-0B27-4877-9FCC-542EB0B27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8A052-EB40-4B0C-8558-03C45D358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61BE5-969C-4E08-9D61-860A66CF6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6E7C6-52AB-43B7-B4CB-4EA78F7A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53391-B4AC-4B00-8DD8-8BC3DCA2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D1FFA-A369-48DF-899B-B797C704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5920A-A6CE-488E-A658-8264E1B19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C5FCB-2AC4-427E-98DB-C9D4E7AD9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54EB8-E872-4D82-81A1-69D77363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5411C-F663-4335-9A1B-4083CECE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9EB31-EF5C-49EF-B504-A1810E713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5C57-D26F-4E80-9E0B-D3E641112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344B2C-7C69-40F8-A096-BD038B6F1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387B7-5A25-434C-BEF8-87AF3BFCD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C451C-EA2A-4334-B466-CC9A01DB9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15003-AFC5-4918-AD88-CD3B4AA39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1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F883-1082-4033-BA74-D9DE6925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93F6F-6E66-46DE-B6EA-71E730B4A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BBF66-F5FA-474B-85B2-201889684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8581D3-A661-4BCE-9BDD-F32EEB299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7AADA-AAB3-4BC9-A672-1E80B8C88C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49D935-E422-4701-BDA9-13F73D36E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2B489B-796C-432E-A4C2-566A9B60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8FB139-3477-43BA-B24D-4B7B1783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0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2618D-CA2C-4D25-8675-A14672B8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8FA349-00B0-4E49-9DBD-C7106A17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742CB-C5DF-461C-9FA7-630FEDA9E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0104E-0590-4042-92B1-54DB9E689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7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61C88E-8B3D-4E3B-A59C-B71F02E0C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99AD43-B94E-43C1-8BD3-BEB00178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EB988-B648-4B59-9FE1-860EEB47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1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399D9-089C-4140-85C0-078525DD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0FFAA-B6D8-453E-B0C6-A09F9751E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F064D-9819-414C-B7B4-24C8AF4A1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EF119-7CCE-4BE0-AA1B-57CA3928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C2BD6-A4FF-4D5A-A482-CE45FA1B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F7933-50EC-49BB-8DDD-BACDE557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5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8E48-0B1E-4235-AD4A-B6C7BAA78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5E3E76-B8CF-47ED-AFD3-DF2E6199E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47C0A6-1B59-4F5E-9C44-B39C939C0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800A2-296D-4C58-BFCF-1B0950A8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4D4D1-D8A2-43D8-824F-E05C9638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E1F7D-E9B7-4E90-B6E4-EF86F6585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2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33C468-1DE0-4AF2-B2F1-69189234A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8020D-0240-4261-A2C8-9CD77B7AE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2D901-4C38-4450-9AA9-F0813FDB7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3570A-86BA-47E0-A79E-8CE1B753D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7ED1C-6199-4E47-BF6B-DDFACD784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7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E3240C-9BF5-4920-864B-B7635F3EA815}"/>
              </a:ext>
            </a:extLst>
          </p:cNvPr>
          <p:cNvSpPr txBox="1"/>
          <p:nvPr/>
        </p:nvSpPr>
        <p:spPr>
          <a:xfrm>
            <a:off x="425707" y="168142"/>
            <a:ext cx="7941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effectLst/>
              </a:rPr>
              <a:t>Reassigned Time Position </a:t>
            </a:r>
            <a:r>
              <a:rPr lang="en-US" sz="3200" b="1" i="0" dirty="0">
                <a:solidFill>
                  <a:schemeClr val="accent1">
                    <a:lumMod val="75000"/>
                  </a:schemeClr>
                </a:solidFill>
                <a:effectLst/>
              </a:rPr>
              <a:t>Request</a:t>
            </a:r>
            <a:r>
              <a:rPr lang="en-US" sz="3200" b="1" i="0" dirty="0">
                <a:effectLst/>
              </a:rPr>
              <a:t> </a:t>
            </a:r>
            <a:r>
              <a:rPr lang="en-US" sz="3200" b="0" i="0" dirty="0">
                <a:effectLst/>
              </a:rPr>
              <a:t>Timeline</a:t>
            </a:r>
            <a:endParaRPr lang="en-US" sz="32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7458064-0215-45A5-9CC2-8D36ECF40B6F}"/>
              </a:ext>
            </a:extLst>
          </p:cNvPr>
          <p:cNvCxnSpPr>
            <a:cxnSpLocks/>
          </p:cNvCxnSpPr>
          <p:nvPr/>
        </p:nvCxnSpPr>
        <p:spPr>
          <a:xfrm>
            <a:off x="488731" y="4568056"/>
            <a:ext cx="11272345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F72362F-6643-42B3-A270-18F0C715554D}"/>
              </a:ext>
            </a:extLst>
          </p:cNvPr>
          <p:cNvSpPr txBox="1"/>
          <p:nvPr/>
        </p:nvSpPr>
        <p:spPr>
          <a:xfrm>
            <a:off x="333756" y="1743629"/>
            <a:ext cx="1184042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00" b="1" dirty="0"/>
              <a:t>3</a:t>
            </a:r>
            <a:r>
              <a:rPr lang="en-US" sz="1300" b="1" baseline="30000" dirty="0"/>
              <a:t>rd</a:t>
            </a:r>
            <a:r>
              <a:rPr lang="en-US" sz="1300" b="1" dirty="0"/>
              <a:t> Week </a:t>
            </a:r>
          </a:p>
          <a:p>
            <a:pPr algn="ctr"/>
            <a:r>
              <a:rPr lang="en-US" sz="1300" b="1" dirty="0"/>
              <a:t>of October</a:t>
            </a:r>
          </a:p>
          <a:p>
            <a:pPr algn="ctr"/>
            <a:r>
              <a:rPr lang="en-US" sz="1300" dirty="0"/>
              <a:t>Application is </a:t>
            </a:r>
          </a:p>
          <a:p>
            <a:pPr algn="ctr"/>
            <a:r>
              <a:rPr lang="en-US" sz="1300" dirty="0"/>
              <a:t>available </a:t>
            </a:r>
          </a:p>
          <a:p>
            <a:pPr algn="ctr"/>
            <a:r>
              <a:rPr lang="en-US" sz="1300" dirty="0"/>
              <a:t>on IPC website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42E9C4-7C8F-4DA6-A723-D54C78947DE2}"/>
              </a:ext>
            </a:extLst>
          </p:cNvPr>
          <p:cNvSpPr txBox="1"/>
          <p:nvPr/>
        </p:nvSpPr>
        <p:spPr>
          <a:xfrm>
            <a:off x="1592194" y="1479094"/>
            <a:ext cx="123759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b="1" dirty="0"/>
              <a:t>November 14</a:t>
            </a:r>
            <a:r>
              <a:rPr lang="en-US" sz="1300" b="1" baseline="30000" dirty="0"/>
              <a:t>th</a:t>
            </a:r>
            <a:r>
              <a:rPr lang="en-US" sz="1300" b="1" dirty="0"/>
              <a:t> </a:t>
            </a:r>
          </a:p>
          <a:p>
            <a:pPr algn="ctr"/>
            <a:r>
              <a:rPr lang="en-US" sz="1300" dirty="0"/>
              <a:t>Faculty Submit All Applications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DD9679-88ED-4375-9285-4F6CB46E5490}"/>
              </a:ext>
            </a:extLst>
          </p:cNvPr>
          <p:cNvSpPr txBox="1"/>
          <p:nvPr/>
        </p:nvSpPr>
        <p:spPr>
          <a:xfrm>
            <a:off x="2894592" y="1562751"/>
            <a:ext cx="16960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/>
              <a:t>November 24</a:t>
            </a:r>
            <a:r>
              <a:rPr lang="en-US" sz="1300" b="1" baseline="30000" dirty="0"/>
              <a:t>th</a:t>
            </a:r>
            <a:r>
              <a:rPr lang="en-US" sz="1300" b="1" dirty="0"/>
              <a:t> </a:t>
            </a:r>
          </a:p>
          <a:p>
            <a:pPr algn="ctr"/>
            <a:r>
              <a:rPr lang="en-US" sz="1300" dirty="0"/>
              <a:t>Deans Review, Provide Recommendation, Sign, and Submit All Applications to the Office of Instruction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59EF80-3315-4387-8B33-B1E625482795}"/>
              </a:ext>
            </a:extLst>
          </p:cNvPr>
          <p:cNvSpPr txBox="1"/>
          <p:nvPr/>
        </p:nvSpPr>
        <p:spPr>
          <a:xfrm>
            <a:off x="4455830" y="2282206"/>
            <a:ext cx="162867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/>
              <a:t>December 5</a:t>
            </a:r>
            <a:r>
              <a:rPr lang="en-US" sz="1300" b="1" baseline="30000" dirty="0"/>
              <a:t>th</a:t>
            </a:r>
            <a:r>
              <a:rPr lang="en-US" sz="1300" b="1" dirty="0"/>
              <a:t> </a:t>
            </a:r>
          </a:p>
          <a:p>
            <a:pPr algn="ctr"/>
            <a:r>
              <a:rPr lang="en-US" sz="1300" dirty="0"/>
              <a:t>IPC Reviews All Applications, Provides Feedback, and Votes on Recommendations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E95EE2-3B98-4C6B-824C-585C462FFA51}"/>
              </a:ext>
            </a:extLst>
          </p:cNvPr>
          <p:cNvSpPr txBox="1"/>
          <p:nvPr/>
        </p:nvSpPr>
        <p:spPr>
          <a:xfrm>
            <a:off x="5813524" y="1073162"/>
            <a:ext cx="137948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/>
              <a:t>December 12</a:t>
            </a:r>
            <a:r>
              <a:rPr lang="en-US" sz="1300" b="1" baseline="30000" dirty="0"/>
              <a:t>th</a:t>
            </a:r>
            <a:endParaRPr lang="en-US" sz="1300" b="1" dirty="0"/>
          </a:p>
          <a:p>
            <a:pPr algn="ctr"/>
            <a:r>
              <a:rPr lang="en-US" sz="1300" dirty="0"/>
              <a:t>Based on feedback from IPC </a:t>
            </a:r>
            <a:r>
              <a:rPr lang="en-US" sz="1300"/>
              <a:t>and Deans</a:t>
            </a:r>
            <a:r>
              <a:rPr lang="en-US" sz="1300" dirty="0"/>
              <a:t>, VPI announces their decision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C1E1AB-7D9D-4A19-AA43-57850815676A}"/>
              </a:ext>
            </a:extLst>
          </p:cNvPr>
          <p:cNvSpPr txBox="1"/>
          <p:nvPr/>
        </p:nvSpPr>
        <p:spPr>
          <a:xfrm>
            <a:off x="2085284" y="5247208"/>
            <a:ext cx="18013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All applications will be sent to the Dean or VP for review, recommendation, and signature</a:t>
            </a:r>
          </a:p>
          <a:p>
            <a:pPr algn="ctr"/>
            <a:r>
              <a:rPr lang="en-US" sz="1300" b="1" dirty="0"/>
              <a:t>November 17</a:t>
            </a:r>
            <a:r>
              <a:rPr lang="en-US" sz="1300" b="1" baseline="30000" dirty="0"/>
              <a:t>th</a:t>
            </a:r>
            <a:r>
              <a:rPr lang="en-US" sz="1300" b="1" dirty="0"/>
              <a:t>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12D236-2144-4646-B3B7-94A25A81ACDC}"/>
              </a:ext>
            </a:extLst>
          </p:cNvPr>
          <p:cNvSpPr txBox="1"/>
          <p:nvPr/>
        </p:nvSpPr>
        <p:spPr>
          <a:xfrm>
            <a:off x="5233373" y="5304309"/>
            <a:ext cx="14661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VPI and Deans provide feedback on all applications </a:t>
            </a:r>
          </a:p>
          <a:p>
            <a:pPr algn="ctr"/>
            <a:r>
              <a:rPr lang="en-US" sz="1300" b="1" dirty="0"/>
              <a:t>December 8</a:t>
            </a:r>
            <a:r>
              <a:rPr lang="en-US" sz="1300" b="1" baseline="30000" dirty="0"/>
              <a:t>th</a:t>
            </a:r>
            <a:r>
              <a:rPr lang="en-US" sz="1300" b="1" dirty="0"/>
              <a:t> </a:t>
            </a:r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id="{9C783E31-D567-41C5-B3C5-4F6F993E0151}"/>
              </a:ext>
            </a:extLst>
          </p:cNvPr>
          <p:cNvSpPr/>
          <p:nvPr/>
        </p:nvSpPr>
        <p:spPr>
          <a:xfrm rot="5400000">
            <a:off x="104250" y="3517626"/>
            <a:ext cx="1635674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B983BDBB-DFDE-4F20-B84A-7131EB91DB59}"/>
              </a:ext>
            </a:extLst>
          </p:cNvPr>
          <p:cNvSpPr/>
          <p:nvPr/>
        </p:nvSpPr>
        <p:spPr>
          <a:xfrm rot="5400000">
            <a:off x="1020985" y="3173060"/>
            <a:ext cx="2324805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7ACBD9E-B9B1-4105-8F09-2B6E92A8609A}"/>
              </a:ext>
            </a:extLst>
          </p:cNvPr>
          <p:cNvSpPr/>
          <p:nvPr/>
        </p:nvSpPr>
        <p:spPr>
          <a:xfrm>
            <a:off x="1569995" y="4453758"/>
            <a:ext cx="9144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74CB5FA0-EDC4-4092-A2CB-6EEC64B7D1A0}"/>
              </a:ext>
            </a:extLst>
          </p:cNvPr>
          <p:cNvSpPr/>
          <p:nvPr/>
        </p:nvSpPr>
        <p:spPr>
          <a:xfrm rot="16200000">
            <a:off x="2662773" y="4695312"/>
            <a:ext cx="646330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Pentagon 30">
            <a:extLst>
              <a:ext uri="{FF2B5EF4-FFF2-40B4-BE49-F238E27FC236}">
                <a16:creationId xmlns:a16="http://schemas.microsoft.com/office/drawing/2014/main" id="{8F772196-6487-4B6A-A342-253BF13EE264}"/>
              </a:ext>
            </a:extLst>
          </p:cNvPr>
          <p:cNvSpPr/>
          <p:nvPr/>
        </p:nvSpPr>
        <p:spPr>
          <a:xfrm rot="5400000">
            <a:off x="2922213" y="3517626"/>
            <a:ext cx="1635674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A04CDA0-74F7-42BD-BBF4-D07FE3E744E7}"/>
              </a:ext>
            </a:extLst>
          </p:cNvPr>
          <p:cNvSpPr/>
          <p:nvPr/>
        </p:nvSpPr>
        <p:spPr>
          <a:xfrm>
            <a:off x="4552303" y="4453756"/>
            <a:ext cx="9144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D3ADFDF-4F56-4EB7-B079-E58006F06621}"/>
              </a:ext>
            </a:extLst>
          </p:cNvPr>
          <p:cNvSpPr txBox="1"/>
          <p:nvPr/>
        </p:nvSpPr>
        <p:spPr>
          <a:xfrm>
            <a:off x="1148533" y="4682355"/>
            <a:ext cx="89890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/>
              <a:t>November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E4BA87-5909-486F-A0C4-9736B8410594}"/>
              </a:ext>
            </a:extLst>
          </p:cNvPr>
          <p:cNvSpPr txBox="1"/>
          <p:nvPr/>
        </p:nvSpPr>
        <p:spPr>
          <a:xfrm>
            <a:off x="4134464" y="4682355"/>
            <a:ext cx="9119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December</a:t>
            </a:r>
          </a:p>
        </p:txBody>
      </p:sp>
      <p:sp>
        <p:nvSpPr>
          <p:cNvPr id="35" name="Arrow: Pentagon 34">
            <a:extLst>
              <a:ext uri="{FF2B5EF4-FFF2-40B4-BE49-F238E27FC236}">
                <a16:creationId xmlns:a16="http://schemas.microsoft.com/office/drawing/2014/main" id="{1A70D066-AE89-4E49-A585-157907BF9912}"/>
              </a:ext>
            </a:extLst>
          </p:cNvPr>
          <p:cNvSpPr/>
          <p:nvPr/>
        </p:nvSpPr>
        <p:spPr>
          <a:xfrm rot="16200000">
            <a:off x="5635938" y="4682253"/>
            <a:ext cx="646330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Pentagon 35">
            <a:extLst>
              <a:ext uri="{FF2B5EF4-FFF2-40B4-BE49-F238E27FC236}">
                <a16:creationId xmlns:a16="http://schemas.microsoft.com/office/drawing/2014/main" id="{970CAC16-ABDD-449E-B713-2DC1B8521ECE}"/>
              </a:ext>
            </a:extLst>
          </p:cNvPr>
          <p:cNvSpPr/>
          <p:nvPr/>
        </p:nvSpPr>
        <p:spPr>
          <a:xfrm rot="5400000">
            <a:off x="4804965" y="3863179"/>
            <a:ext cx="941765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Pentagon 36">
            <a:extLst>
              <a:ext uri="{FF2B5EF4-FFF2-40B4-BE49-F238E27FC236}">
                <a16:creationId xmlns:a16="http://schemas.microsoft.com/office/drawing/2014/main" id="{49E31439-7FD1-4847-BFBF-BE593EC67A96}"/>
              </a:ext>
            </a:extLst>
          </p:cNvPr>
          <p:cNvSpPr/>
          <p:nvPr/>
        </p:nvSpPr>
        <p:spPr>
          <a:xfrm rot="5400000">
            <a:off x="5464823" y="3304496"/>
            <a:ext cx="2076886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095A67E-797C-4FEA-89B4-1B063D336444}"/>
              </a:ext>
            </a:extLst>
          </p:cNvPr>
          <p:cNvSpPr txBox="1"/>
          <p:nvPr/>
        </p:nvSpPr>
        <p:spPr>
          <a:xfrm>
            <a:off x="8661666" y="537461"/>
            <a:ext cx="1844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Month of January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29D1FDD-2D1C-47B2-B45D-AF0C36BD9F95}"/>
              </a:ext>
            </a:extLst>
          </p:cNvPr>
          <p:cNvSpPr/>
          <p:nvPr/>
        </p:nvSpPr>
        <p:spPr>
          <a:xfrm>
            <a:off x="7174416" y="4453755"/>
            <a:ext cx="9144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70CC26F-37D3-4AE0-9E42-B7CF96F4C862}"/>
              </a:ext>
            </a:extLst>
          </p:cNvPr>
          <p:cNvSpPr txBox="1"/>
          <p:nvPr/>
        </p:nvSpPr>
        <p:spPr>
          <a:xfrm>
            <a:off x="6706329" y="4673477"/>
            <a:ext cx="936705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dirty="0"/>
              <a:t>January</a:t>
            </a:r>
          </a:p>
        </p:txBody>
      </p: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FB3A25A6-239C-4064-85EB-EF543AB3EF72}"/>
              </a:ext>
            </a:extLst>
          </p:cNvPr>
          <p:cNvSpPr/>
          <p:nvPr/>
        </p:nvSpPr>
        <p:spPr>
          <a:xfrm>
            <a:off x="7155335" y="933330"/>
            <a:ext cx="2412450" cy="3470277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233D47CE-5504-4ECF-9626-71E2B895BBAB}"/>
              </a:ext>
            </a:extLst>
          </p:cNvPr>
          <p:cNvSpPr/>
          <p:nvPr/>
        </p:nvSpPr>
        <p:spPr>
          <a:xfrm>
            <a:off x="9670260" y="921123"/>
            <a:ext cx="2412450" cy="341833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2E1D015-FCD1-45A3-B67A-C4515A7144C9}"/>
              </a:ext>
            </a:extLst>
          </p:cNvPr>
          <p:cNvSpPr txBox="1"/>
          <p:nvPr/>
        </p:nvSpPr>
        <p:spPr>
          <a:xfrm>
            <a:off x="7183559" y="1184073"/>
            <a:ext cx="2364343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Department/</a:t>
            </a:r>
          </a:p>
          <a:p>
            <a:pPr algn="ctr"/>
            <a:r>
              <a:rPr lang="en-US" sz="1400" b="1" dirty="0"/>
              <a:t>Program Coordinators</a:t>
            </a:r>
          </a:p>
          <a:p>
            <a:pPr algn="ctr"/>
            <a:endParaRPr lang="en-US" sz="500" dirty="0"/>
          </a:p>
          <a:p>
            <a:pPr algn="ctr"/>
            <a:r>
              <a:rPr lang="en-US" sz="1300" dirty="0"/>
              <a:t>For all approved department/program positions, the IPC faculty co-chair will work with the current coordinator and application authors to finalize the position descriptions and duties list.</a:t>
            </a:r>
          </a:p>
          <a:p>
            <a:pPr algn="ctr"/>
            <a:endParaRPr lang="en-US" sz="1200" dirty="0"/>
          </a:p>
          <a:p>
            <a:pPr algn="ctr"/>
            <a:r>
              <a:rPr lang="en-US" sz="1300" dirty="0"/>
              <a:t>Descriptions and duties list are to be developed in consultation with the department/program and the respective Dean. </a:t>
            </a:r>
          </a:p>
        </p:txBody>
      </p:sp>
      <p:sp>
        <p:nvSpPr>
          <p:cNvPr id="48" name="Arrow: Pentagon 47">
            <a:extLst>
              <a:ext uri="{FF2B5EF4-FFF2-40B4-BE49-F238E27FC236}">
                <a16:creationId xmlns:a16="http://schemas.microsoft.com/office/drawing/2014/main" id="{3590F1E0-10F0-4F7D-9688-81C3EA2EAB50}"/>
              </a:ext>
            </a:extLst>
          </p:cNvPr>
          <p:cNvSpPr/>
          <p:nvPr/>
        </p:nvSpPr>
        <p:spPr>
          <a:xfrm rot="5400000">
            <a:off x="9416670" y="4151676"/>
            <a:ext cx="407308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Pentagon 48">
            <a:extLst>
              <a:ext uri="{FF2B5EF4-FFF2-40B4-BE49-F238E27FC236}">
                <a16:creationId xmlns:a16="http://schemas.microsoft.com/office/drawing/2014/main" id="{103A427C-135F-4F82-97B6-730C4C600411}"/>
              </a:ext>
            </a:extLst>
          </p:cNvPr>
          <p:cNvSpPr/>
          <p:nvPr/>
        </p:nvSpPr>
        <p:spPr>
          <a:xfrm rot="16200000">
            <a:off x="10451622" y="4689780"/>
            <a:ext cx="646330" cy="4361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C0ACB3-C1F2-43BD-B1DC-09CFE1053308}"/>
              </a:ext>
            </a:extLst>
          </p:cNvPr>
          <p:cNvSpPr txBox="1"/>
          <p:nvPr/>
        </p:nvSpPr>
        <p:spPr>
          <a:xfrm>
            <a:off x="9996451" y="5300934"/>
            <a:ext cx="15566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Faculty Submit All Appeals</a:t>
            </a:r>
          </a:p>
          <a:p>
            <a:pPr algn="ctr"/>
            <a:r>
              <a:rPr lang="en-US" sz="1300" b="1" dirty="0"/>
              <a:t>End of January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FFE5052-E869-4F32-894F-0D73AFC83C9C}"/>
              </a:ext>
            </a:extLst>
          </p:cNvPr>
          <p:cNvSpPr txBox="1"/>
          <p:nvPr/>
        </p:nvSpPr>
        <p:spPr>
          <a:xfrm>
            <a:off x="9670260" y="1154012"/>
            <a:ext cx="2362514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College-Wide Coordinators</a:t>
            </a:r>
          </a:p>
          <a:p>
            <a:pPr algn="ctr"/>
            <a:endParaRPr lang="en-US" sz="1000" dirty="0"/>
          </a:p>
          <a:p>
            <a:pPr algn="ctr"/>
            <a:r>
              <a:rPr lang="en-US" sz="1300" dirty="0"/>
              <a:t>For all approved College-wide positions, the IPC co-chair will work with the current coordinator and application authors to finalize the position description, duties list, and campus announcement. </a:t>
            </a:r>
          </a:p>
          <a:p>
            <a:pPr algn="ctr"/>
            <a:endParaRPr lang="en-US" sz="1200" dirty="0"/>
          </a:p>
          <a:p>
            <a:pPr algn="ctr"/>
            <a:r>
              <a:rPr lang="en-US" sz="1300" dirty="0"/>
              <a:t>Descriptions, duties list, and  announcements are to be developed in consultation with the Deans, the appropriate councils, Academic Senate, and VPI. </a:t>
            </a:r>
          </a:p>
        </p:txBody>
      </p:sp>
    </p:spTree>
    <p:extLst>
      <p:ext uri="{BB962C8B-B14F-4D97-AF65-F5344CB8AC3E}">
        <p14:creationId xmlns:p14="http://schemas.microsoft.com/office/powerpoint/2010/main" val="656849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224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Wagner, Lauren</dc:creator>
  <cp:lastModifiedBy>Eck, David</cp:lastModifiedBy>
  <cp:revision>10</cp:revision>
  <dcterms:created xsi:type="dcterms:W3CDTF">2025-08-27T06:00:02Z</dcterms:created>
  <dcterms:modified xsi:type="dcterms:W3CDTF">2025-08-27T22:18:01Z</dcterms:modified>
</cp:coreProperties>
</file>