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956" autoAdjust="0"/>
    <p:restoredTop sz="94660"/>
  </p:normalViewPr>
  <p:slideViewPr>
    <p:cSldViewPr snapToGrid="0">
      <p:cViewPr>
        <p:scale>
          <a:sx n="135" d="100"/>
          <a:sy n="135" d="100"/>
        </p:scale>
        <p:origin x="312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A62EB-B4D1-479A-B11E-5AC001F31A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C8F06C-2B7D-4CC8-BDBD-5A132CFC4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8297BF-D4F9-462B-B921-52B7BF64A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DEB84-A548-4228-BAE2-043BB414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7ADFD-CC08-4741-8F51-D8DF7EB44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05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C2475-A989-436E-98D8-CCA53E9D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0AFF2-BA7D-4E14-A6EE-441831DA0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DC5C7-A634-4143-B473-D084EF2B4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8348E-93A4-45FC-90C0-094A416A1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5ED9-24BF-4B02-B3EE-529C16256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78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C4DD88-99CA-44D8-A9F3-D130E939E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F6C8FF-4AA8-419A-B4DD-ACDA53915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922197-22ED-405A-9272-F1163E79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EBDD5-0CF2-4F81-BE93-27CF2CBBC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31933-71F9-47C5-9A81-73A88D358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83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18BCA-0B27-4877-9FCC-542EB0B27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8A052-EB40-4B0C-8558-03C45D358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61BE5-969C-4E08-9D61-860A66CF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6E7C6-52AB-43B7-B4CB-4EA78F7A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53391-B4AC-4B00-8DD8-8BC3DCA2C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1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D1FFA-A369-48DF-899B-B797C7043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5920A-A6CE-488E-A658-8264E1B19C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C5FCB-2AC4-427E-98DB-C9D4E7AD9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54EB8-E872-4D82-81A1-69D77363B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5411C-F663-4335-9A1B-4083CECED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9EB31-EF5C-49EF-B504-A1810E713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5C57-D26F-4E80-9E0B-D3E6411126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344B2C-7C69-40F8-A096-BD038B6F1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387B7-5A25-434C-BEF8-87AF3BFCD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C451C-EA2A-4334-B466-CC9A01DB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B15003-AFC5-4918-AD88-CD3B4AA39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21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AF883-1082-4033-BA74-D9DE6925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793F6F-6E66-46DE-B6EA-71E730B4A0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DBBF66-F5FA-474B-85B2-201889684F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8581D3-A661-4BCE-9BDD-F32EEB2990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7AADA-AAB3-4BC9-A672-1E80B8C88C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49D935-E422-4701-BDA9-13F73D36E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2B489B-796C-432E-A4C2-566A9B60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8FB139-3477-43BA-B24D-4B7B1783C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0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2618D-CA2C-4D25-8675-A14672B8E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8FA349-00B0-4E49-9DBD-C7106A17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8742CB-C5DF-461C-9FA7-630FEDA9E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0104E-0590-4042-92B1-54DB9E689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71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61C88E-8B3D-4E3B-A59C-B71F02E0C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99AD43-B94E-43C1-8BD3-BEB001781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EB988-B648-4B59-9FE1-860EEB479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1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399D9-089C-4140-85C0-078525DD8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0FFAA-B6D8-453E-B0C6-A09F9751E8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F064D-9819-414C-B7B4-24C8AF4A1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1EF119-7CCE-4BE0-AA1B-57CA39283E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1C2BD6-A4FF-4D5A-A482-CE45FA1BA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FF7933-50EC-49BB-8DDD-BACDE5575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57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D8E48-0B1E-4235-AD4A-B6C7BAA7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5E3E76-B8CF-47ED-AFD3-DF2E6199E7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47C0A6-1B59-4F5E-9C44-B39C939C0B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800A2-296D-4C58-BFCF-1B0950A89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4D4D1-D8A2-43D8-824F-E05C9638E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E1F7D-E9B7-4E90-B6E4-EF86F6585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12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33C468-1DE0-4AF2-B2F1-69189234A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8020D-0240-4261-A2C8-9CD77B7AE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2D901-4C38-4450-9AA9-F0813FDB74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2641-1EBC-47E0-8BA2-3F47D16A89BB}" type="datetimeFigureOut">
              <a:rPr lang="en-US" smtClean="0"/>
              <a:t>8/27/25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3570A-86BA-47E0-A79E-8CE1B753D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37ED1C-6199-4E47-BF6B-DDFACD7842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AA427-79FF-43AF-90CC-6CB8630762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374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8E3240C-9BF5-4920-864B-B7635F3EA815}"/>
              </a:ext>
            </a:extLst>
          </p:cNvPr>
          <p:cNvSpPr txBox="1"/>
          <p:nvPr/>
        </p:nvSpPr>
        <p:spPr>
          <a:xfrm>
            <a:off x="425707" y="168142"/>
            <a:ext cx="85141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0" i="0" dirty="0">
                <a:effectLst/>
              </a:rPr>
              <a:t>Reassigned Time Position </a:t>
            </a:r>
            <a:r>
              <a:rPr lang="en-US" sz="3200" b="1" i="0" dirty="0">
                <a:solidFill>
                  <a:schemeClr val="accent6">
                    <a:lumMod val="75000"/>
                  </a:schemeClr>
                </a:solidFill>
                <a:effectLst/>
              </a:rPr>
              <a:t>Appointment</a:t>
            </a:r>
            <a:r>
              <a:rPr lang="en-US" sz="3200" b="1" i="0" dirty="0">
                <a:effectLst/>
              </a:rPr>
              <a:t> </a:t>
            </a:r>
            <a:r>
              <a:rPr lang="en-US" sz="3200" b="0" i="0" dirty="0">
                <a:effectLst/>
              </a:rPr>
              <a:t>Timeline</a:t>
            </a:r>
            <a:endParaRPr lang="en-US" sz="32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7458064-0215-45A5-9CC2-8D36ECF40B6F}"/>
              </a:ext>
            </a:extLst>
          </p:cNvPr>
          <p:cNvCxnSpPr>
            <a:cxnSpLocks/>
          </p:cNvCxnSpPr>
          <p:nvPr/>
        </p:nvCxnSpPr>
        <p:spPr>
          <a:xfrm>
            <a:off x="488731" y="4568056"/>
            <a:ext cx="11272345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56E95EE2-3B98-4C6B-824C-585C462FFA51}"/>
              </a:ext>
            </a:extLst>
          </p:cNvPr>
          <p:cNvSpPr txBox="1"/>
          <p:nvPr/>
        </p:nvSpPr>
        <p:spPr>
          <a:xfrm>
            <a:off x="7208720" y="1313369"/>
            <a:ext cx="2090042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March 2nd</a:t>
            </a:r>
          </a:p>
          <a:p>
            <a:pPr algn="ctr"/>
            <a:r>
              <a:rPr lang="en-US" sz="1300" dirty="0"/>
              <a:t>Faculty assignments are determined. VPI announces faculty for each position and communicates to Division Offices and VPAS.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1C1E1AB-7D9D-4A19-AA43-57850815676A}"/>
              </a:ext>
            </a:extLst>
          </p:cNvPr>
          <p:cNvSpPr txBox="1"/>
          <p:nvPr/>
        </p:nvSpPr>
        <p:spPr>
          <a:xfrm>
            <a:off x="8286810" y="5214946"/>
            <a:ext cx="23284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dirty="0"/>
              <a:t>VPAS provides account numbers to Division Offices.</a:t>
            </a:r>
          </a:p>
          <a:p>
            <a:pPr algn="ctr"/>
            <a:r>
              <a:rPr lang="en-US" sz="1400" b="1" dirty="0"/>
              <a:t>March 9th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7ACBD9E-B9B1-4105-8F09-2B6E92A8609A}"/>
              </a:ext>
            </a:extLst>
          </p:cNvPr>
          <p:cNvSpPr/>
          <p:nvPr/>
        </p:nvSpPr>
        <p:spPr>
          <a:xfrm>
            <a:off x="608297" y="4470399"/>
            <a:ext cx="9144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Pentagon 29">
            <a:extLst>
              <a:ext uri="{FF2B5EF4-FFF2-40B4-BE49-F238E27FC236}">
                <a16:creationId xmlns:a16="http://schemas.microsoft.com/office/drawing/2014/main" id="{74CB5FA0-EDC4-4092-A2CB-6EEC64B7D1A0}"/>
              </a:ext>
            </a:extLst>
          </p:cNvPr>
          <p:cNvSpPr/>
          <p:nvPr/>
        </p:nvSpPr>
        <p:spPr>
          <a:xfrm rot="16200000">
            <a:off x="9127855" y="4673696"/>
            <a:ext cx="646330" cy="436169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Pentagon 30">
            <a:extLst>
              <a:ext uri="{FF2B5EF4-FFF2-40B4-BE49-F238E27FC236}">
                <a16:creationId xmlns:a16="http://schemas.microsoft.com/office/drawing/2014/main" id="{8F772196-6487-4B6A-A342-253BF13EE264}"/>
              </a:ext>
            </a:extLst>
          </p:cNvPr>
          <p:cNvSpPr/>
          <p:nvPr/>
        </p:nvSpPr>
        <p:spPr>
          <a:xfrm rot="5400000">
            <a:off x="9995047" y="3960488"/>
            <a:ext cx="718384" cy="436169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D3ADFDF-4F56-4EB7-B079-E58006F06621}"/>
              </a:ext>
            </a:extLst>
          </p:cNvPr>
          <p:cNvSpPr txBox="1"/>
          <p:nvPr/>
        </p:nvSpPr>
        <p:spPr>
          <a:xfrm>
            <a:off x="249203" y="4682355"/>
            <a:ext cx="79060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dirty="0"/>
              <a:t>February</a:t>
            </a:r>
          </a:p>
        </p:txBody>
      </p:sp>
      <p:sp>
        <p:nvSpPr>
          <p:cNvPr id="37" name="Arrow: Pentagon 36">
            <a:extLst>
              <a:ext uri="{FF2B5EF4-FFF2-40B4-BE49-F238E27FC236}">
                <a16:creationId xmlns:a16="http://schemas.microsoft.com/office/drawing/2014/main" id="{49E31439-7FD1-4847-BFBF-BE593EC67A96}"/>
              </a:ext>
            </a:extLst>
          </p:cNvPr>
          <p:cNvSpPr/>
          <p:nvPr/>
        </p:nvSpPr>
        <p:spPr>
          <a:xfrm rot="5400000">
            <a:off x="7365169" y="3451422"/>
            <a:ext cx="1777143" cy="436169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29D1FDD-2D1C-47B2-B45D-AF0C36BD9F95}"/>
              </a:ext>
            </a:extLst>
          </p:cNvPr>
          <p:cNvSpPr/>
          <p:nvPr/>
        </p:nvSpPr>
        <p:spPr>
          <a:xfrm>
            <a:off x="7174416" y="4453755"/>
            <a:ext cx="9144" cy="228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70CC26F-37D3-4AE0-9E42-B7CF96F4C862}"/>
              </a:ext>
            </a:extLst>
          </p:cNvPr>
          <p:cNvSpPr txBox="1"/>
          <p:nvPr/>
        </p:nvSpPr>
        <p:spPr>
          <a:xfrm>
            <a:off x="6706329" y="4673477"/>
            <a:ext cx="936705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300" dirty="0"/>
              <a:t>March</a:t>
            </a:r>
          </a:p>
        </p:txBody>
      </p:sp>
      <p:sp>
        <p:nvSpPr>
          <p:cNvPr id="42" name="Flowchart: Alternate Process 41">
            <a:extLst>
              <a:ext uri="{FF2B5EF4-FFF2-40B4-BE49-F238E27FC236}">
                <a16:creationId xmlns:a16="http://schemas.microsoft.com/office/drawing/2014/main" id="{FB3A25A6-239C-4064-85EB-EF543AB3EF72}"/>
              </a:ext>
            </a:extLst>
          </p:cNvPr>
          <p:cNvSpPr/>
          <p:nvPr/>
        </p:nvSpPr>
        <p:spPr>
          <a:xfrm>
            <a:off x="608297" y="1178553"/>
            <a:ext cx="2883597" cy="3291846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2E1D015-FCD1-45A3-B67A-C4515A7144C9}"/>
              </a:ext>
            </a:extLst>
          </p:cNvPr>
          <p:cNvSpPr txBox="1"/>
          <p:nvPr/>
        </p:nvSpPr>
        <p:spPr>
          <a:xfrm>
            <a:off x="796836" y="1450293"/>
            <a:ext cx="2496023" cy="25699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Department/</a:t>
            </a:r>
          </a:p>
          <a:p>
            <a:pPr algn="ctr"/>
            <a:r>
              <a:rPr lang="en-US" sz="1600" b="1" dirty="0"/>
              <a:t>Program Coordinators</a:t>
            </a:r>
          </a:p>
          <a:p>
            <a:pPr algn="ctr"/>
            <a:endParaRPr lang="en-US" sz="500" dirty="0"/>
          </a:p>
          <a:p>
            <a:pPr algn="ctr"/>
            <a:r>
              <a:rPr lang="en-US" sz="1400" dirty="0"/>
              <a:t>The IPC faculty co-chair will work the with the program to recommend a faculty member to their Dean.</a:t>
            </a:r>
          </a:p>
          <a:p>
            <a:pPr algn="ctr"/>
            <a:endParaRPr lang="en-US" sz="1200" dirty="0"/>
          </a:p>
          <a:p>
            <a:pPr algn="ctr"/>
            <a:r>
              <a:rPr lang="en-US" sz="1400" dirty="0"/>
              <a:t>The Dean will forward the faculty member’s name to the VPI, who will make the final decision. </a:t>
            </a:r>
          </a:p>
        </p:txBody>
      </p:sp>
      <p:sp>
        <p:nvSpPr>
          <p:cNvPr id="4" name="Flowchart: Alternate Process 41">
            <a:extLst>
              <a:ext uri="{FF2B5EF4-FFF2-40B4-BE49-F238E27FC236}">
                <a16:creationId xmlns:a16="http://schemas.microsoft.com/office/drawing/2014/main" id="{E6B06F25-A9B1-E5E0-8FAA-5709253748B8}"/>
              </a:ext>
            </a:extLst>
          </p:cNvPr>
          <p:cNvSpPr/>
          <p:nvPr/>
        </p:nvSpPr>
        <p:spPr>
          <a:xfrm>
            <a:off x="3537646" y="1178553"/>
            <a:ext cx="3200242" cy="3291846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0D9F42-02EE-2194-008D-9A4B51BBF6D0}"/>
              </a:ext>
            </a:extLst>
          </p:cNvPr>
          <p:cNvSpPr txBox="1"/>
          <p:nvPr/>
        </p:nvSpPr>
        <p:spPr>
          <a:xfrm>
            <a:off x="3556872" y="1251703"/>
            <a:ext cx="3101118" cy="2970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College-Wide Coordinators</a:t>
            </a:r>
          </a:p>
          <a:p>
            <a:pPr algn="ctr"/>
            <a:endParaRPr lang="en-US" sz="500" dirty="0"/>
          </a:p>
          <a:p>
            <a:pPr algn="ctr"/>
            <a:r>
              <a:rPr lang="en-US" sz="1400" dirty="0"/>
              <a:t>The IPC faculty co-chair will work the Academic Senate and VPI to advertise positions to all faculty. Applications are collected by Academic Senate and Office of Instruction. A screening committee, composed of a majority of faculty, evaluate the candidates.</a:t>
            </a:r>
          </a:p>
          <a:p>
            <a:pPr algn="ctr"/>
            <a:endParaRPr lang="en-US" sz="1200" dirty="0"/>
          </a:p>
          <a:p>
            <a:pPr algn="ctr"/>
            <a:r>
              <a:rPr lang="en-US" sz="1400" dirty="0"/>
              <a:t>The committee will make recommendations to the VPI, who makes the final appointment in consultation with the Academic Senate. </a:t>
            </a:r>
          </a:p>
        </p:txBody>
      </p:sp>
      <p:sp>
        <p:nvSpPr>
          <p:cNvPr id="48" name="Arrow: Pentagon 47">
            <a:extLst>
              <a:ext uri="{FF2B5EF4-FFF2-40B4-BE49-F238E27FC236}">
                <a16:creationId xmlns:a16="http://schemas.microsoft.com/office/drawing/2014/main" id="{3590F1E0-10F0-4F7D-9688-81C3EA2EAB50}"/>
              </a:ext>
            </a:extLst>
          </p:cNvPr>
          <p:cNvSpPr/>
          <p:nvPr/>
        </p:nvSpPr>
        <p:spPr>
          <a:xfrm rot="5400000">
            <a:off x="3340384" y="4176817"/>
            <a:ext cx="346307" cy="436169"/>
          </a:xfrm>
          <a:prstGeom prst="homePlat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A79620-B0DB-DAB4-DB5A-50B29D52D275}"/>
              </a:ext>
            </a:extLst>
          </p:cNvPr>
          <p:cNvSpPr txBox="1"/>
          <p:nvPr/>
        </p:nvSpPr>
        <p:spPr>
          <a:xfrm>
            <a:off x="2404277" y="771142"/>
            <a:ext cx="21752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Month of February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8C9A8D5-9A39-0A2E-7E5C-2874C9AB2862}"/>
              </a:ext>
            </a:extLst>
          </p:cNvPr>
          <p:cNvSpPr txBox="1"/>
          <p:nvPr/>
        </p:nvSpPr>
        <p:spPr>
          <a:xfrm>
            <a:off x="9220358" y="2454180"/>
            <a:ext cx="2267761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March 13th</a:t>
            </a:r>
          </a:p>
          <a:p>
            <a:pPr algn="ctr"/>
            <a:r>
              <a:rPr lang="en-US" sz="1300" dirty="0"/>
              <a:t>Division assistants, with approval from Deans, submits PAFs to Business Office. Deans work with faculty regarding load and class schedule. </a:t>
            </a:r>
          </a:p>
        </p:txBody>
      </p:sp>
      <p:sp>
        <p:nvSpPr>
          <p:cNvPr id="14" name="Flowchart: Alternate Process 41">
            <a:extLst>
              <a:ext uri="{FF2B5EF4-FFF2-40B4-BE49-F238E27FC236}">
                <a16:creationId xmlns:a16="http://schemas.microsoft.com/office/drawing/2014/main" id="{724B6D3E-79B6-E389-E631-0A9D4D6A06F4}"/>
              </a:ext>
            </a:extLst>
          </p:cNvPr>
          <p:cNvSpPr/>
          <p:nvPr/>
        </p:nvSpPr>
        <p:spPr>
          <a:xfrm>
            <a:off x="10237463" y="459924"/>
            <a:ext cx="1647587" cy="1927092"/>
          </a:xfrm>
          <a:prstGeom prst="flowChartAlternateProcess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5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8C1FC5-DE81-18AC-A8DC-F87A3596C1A4}"/>
              </a:ext>
            </a:extLst>
          </p:cNvPr>
          <p:cNvSpPr txBox="1"/>
          <p:nvPr/>
        </p:nvSpPr>
        <p:spPr>
          <a:xfrm>
            <a:off x="10228898" y="792874"/>
            <a:ext cx="165615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Note: </a:t>
            </a:r>
            <a:r>
              <a:rPr lang="en-US" sz="1400" dirty="0"/>
              <a:t>Academic Senate and AFT will inform Deans and VPI on their reassignments as soon as possible.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656849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195</Words>
  <Application>Microsoft Macintosh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Wagner, Lauren</dc:creator>
  <cp:lastModifiedBy>Eck, David</cp:lastModifiedBy>
  <cp:revision>11</cp:revision>
  <dcterms:created xsi:type="dcterms:W3CDTF">2025-08-27T06:00:02Z</dcterms:created>
  <dcterms:modified xsi:type="dcterms:W3CDTF">2025-08-27T16:05:00Z</dcterms:modified>
</cp:coreProperties>
</file>