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86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357315-512E-432F-8ABE-D6FD2CE3D3A9}" type="datetimeFigureOut">
              <a:rPr lang="en-US" smtClean="0"/>
              <a:t>9/7/2018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27955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357315-512E-432F-8ABE-D6FD2CE3D3A9}" type="datetimeFigureOut">
              <a:rPr lang="en-US" smtClean="0"/>
              <a:t>9/7/2018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183934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357315-512E-432F-8ABE-D6FD2CE3D3A9}" type="datetimeFigureOut">
              <a:rPr lang="en-US" smtClean="0"/>
              <a:t>9/7/2018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3465655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357315-512E-432F-8ABE-D6FD2CE3D3A9}" type="datetimeFigureOut">
              <a:rPr lang="en-US" smtClean="0"/>
              <a:t>9/7/2018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2325845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F357315-512E-432F-8ABE-D6FD2CE3D3A9}" type="datetimeFigureOut">
              <a:rPr lang="en-US" smtClean="0"/>
              <a:t>9/7/2018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4212655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357315-512E-432F-8ABE-D6FD2CE3D3A9}" type="datetimeFigureOut">
              <a:rPr lang="en-US" smtClean="0"/>
              <a:t>9/7/2018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30878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357315-512E-432F-8ABE-D6FD2CE3D3A9}" type="datetimeFigureOut">
              <a:rPr lang="en-US" smtClean="0"/>
              <a:t>9/7/2018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3036031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357315-512E-432F-8ABE-D6FD2CE3D3A9}" type="datetimeFigureOut">
              <a:rPr lang="en-US" smtClean="0"/>
              <a:t>9/7/2018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4169858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57315-512E-432F-8ABE-D6FD2CE3D3A9}" type="datetimeFigureOut">
              <a:rPr lang="en-US" smtClean="0"/>
              <a:t>9/7/2018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1888060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357315-512E-432F-8ABE-D6FD2CE3D3A9}" type="datetimeFigureOut">
              <a:rPr lang="en-US" smtClean="0"/>
              <a:t>9/7/2018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402989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357315-512E-432F-8ABE-D6FD2CE3D3A9}" type="datetimeFigureOut">
              <a:rPr lang="en-US" smtClean="0"/>
              <a:t>9/7/2018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76346D-C306-4A05-A75F-EFCA0B28AAA2}" type="slidenum">
              <a:rPr lang="en-US" smtClean="0"/>
              <a:t>‹#›</a:t>
            </a:fld>
            <a:endParaRPr lang="en-US"/>
          </a:p>
        </p:txBody>
      </p:sp>
    </p:spTree>
    <p:extLst>
      <p:ext uri="{BB962C8B-B14F-4D97-AF65-F5344CB8AC3E}">
        <p14:creationId xmlns:p14="http://schemas.microsoft.com/office/powerpoint/2010/main" val="319281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357315-512E-432F-8ABE-D6FD2CE3D3A9}" type="datetimeFigureOut">
              <a:rPr lang="en-US" smtClean="0"/>
              <a:t>9/7/2018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6346D-C306-4A05-A75F-EFCA0B28AAA2}" type="slidenum">
              <a:rPr lang="en-US" smtClean="0"/>
              <a:t>‹#›</a:t>
            </a:fld>
            <a:endParaRPr lang="en-US"/>
          </a:p>
        </p:txBody>
      </p:sp>
    </p:spTree>
    <p:extLst>
      <p:ext uri="{BB962C8B-B14F-4D97-AF65-F5344CB8AC3E}">
        <p14:creationId xmlns:p14="http://schemas.microsoft.com/office/powerpoint/2010/main" val="329516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8"/>
          <p:cNvSpPr txBox="1"/>
          <p:nvPr/>
        </p:nvSpPr>
        <p:spPr>
          <a:xfrm>
            <a:off x="6339656" y="253987"/>
            <a:ext cx="1437363" cy="255678"/>
          </a:xfrm>
          <a:prstGeom prst="rect">
            <a:avLst/>
          </a:prstGeom>
        </p:spPr>
        <p:txBody>
          <a:bodyPr vert="horz" wrap="square" lIns="0" tIns="11206" rIns="0" bIns="0" rtlCol="0">
            <a:spAutoFit/>
          </a:bodyPr>
          <a:lstStyle/>
          <a:p>
            <a:pPr marL="11206" algn="ctr">
              <a:spcBef>
                <a:spcPts val="88"/>
              </a:spcBef>
            </a:pPr>
            <a:r>
              <a:rPr lang="en-US" sz="1588" spc="-44" dirty="0">
                <a:solidFill>
                  <a:srgbClr val="04634A"/>
                </a:solidFill>
                <a:latin typeface="Myriad Pro"/>
                <a:cs typeface="Myriad Pro"/>
              </a:rPr>
              <a:t>2018-19 Annual</a:t>
            </a:r>
            <a:endParaRPr sz="1588" dirty="0">
              <a:solidFill>
                <a:srgbClr val="04634A"/>
              </a:solidFill>
              <a:latin typeface="Myriad Pro"/>
              <a:cs typeface="Myriad Pro"/>
            </a:endParaRPr>
          </a:p>
        </p:txBody>
      </p:sp>
      <p:sp>
        <p:nvSpPr>
          <p:cNvPr id="5" name="object 9"/>
          <p:cNvSpPr txBox="1">
            <a:spLocks/>
          </p:cNvSpPr>
          <p:nvPr/>
        </p:nvSpPr>
        <p:spPr>
          <a:xfrm>
            <a:off x="6239280" y="508712"/>
            <a:ext cx="1654867" cy="255678"/>
          </a:xfrm>
          <a:prstGeom prst="rect">
            <a:avLst/>
          </a:prstGeom>
        </p:spPr>
        <p:txBody>
          <a:bodyPr vert="horz" wrap="square" lIns="0" tIns="11206" rIns="0" bIns="0" rtlCol="0">
            <a:spAutoFit/>
          </a:bodyPr>
          <a:lstStyle>
            <a:lvl1pPr>
              <a:defRPr>
                <a:latin typeface="+mj-lt"/>
                <a:ea typeface="+mj-ea"/>
                <a:cs typeface="+mj-cs"/>
              </a:defRPr>
            </a:lvl1pPr>
          </a:lstStyle>
          <a:p>
            <a:pPr marL="11206" algn="ctr">
              <a:spcBef>
                <a:spcPts val="88"/>
              </a:spcBef>
            </a:pPr>
            <a:r>
              <a:rPr lang="en-US" sz="1588" kern="0" spc="-57" dirty="0">
                <a:solidFill>
                  <a:srgbClr val="04634A"/>
                </a:solidFill>
              </a:rPr>
              <a:t>Strategic</a:t>
            </a:r>
            <a:r>
              <a:rPr lang="en-US" sz="1588" kern="0" spc="-146" dirty="0">
                <a:solidFill>
                  <a:srgbClr val="04634A"/>
                </a:solidFill>
              </a:rPr>
              <a:t> </a:t>
            </a:r>
            <a:r>
              <a:rPr lang="en-US" sz="1588" kern="0" spc="-53" dirty="0">
                <a:solidFill>
                  <a:srgbClr val="04634A"/>
                </a:solidFill>
              </a:rPr>
              <a:t>Plan</a:t>
            </a:r>
          </a:p>
        </p:txBody>
      </p:sp>
      <p:pic>
        <p:nvPicPr>
          <p:cNvPr id="2050" name="Picture 2" descr="https://canadacollege.edu/marketing/docs/cclogo_342pmsu_MSWor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39855" y="168832"/>
            <a:ext cx="1237673" cy="556128"/>
          </a:xfrm>
          <a:prstGeom prst="rect">
            <a:avLst/>
          </a:prstGeom>
          <a:solidFill>
            <a:srgbClr val="04634A"/>
          </a:solidFill>
        </p:spPr>
      </p:pic>
      <p:cxnSp>
        <p:nvCxnSpPr>
          <p:cNvPr id="8" name="Straight Connector 7"/>
          <p:cNvCxnSpPr/>
          <p:nvPr/>
        </p:nvCxnSpPr>
        <p:spPr>
          <a:xfrm>
            <a:off x="6310453" y="208714"/>
            <a:ext cx="0" cy="590595"/>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67211" y="2290817"/>
            <a:ext cx="4185944" cy="307777"/>
          </a:xfrm>
          <a:prstGeom prst="rect">
            <a:avLst/>
          </a:prstGeom>
          <a:solidFill>
            <a:schemeClr val="accent4">
              <a:lumMod val="60000"/>
              <a:lumOff val="40000"/>
            </a:schemeClr>
          </a:solidFill>
        </p:spPr>
        <p:txBody>
          <a:bodyPr wrap="square" rtlCol="0">
            <a:spAutoFit/>
          </a:bodyPr>
          <a:lstStyle/>
          <a:p>
            <a:pPr algn="ctr"/>
            <a:r>
              <a:rPr lang="en-US" sz="1400" b="1" dirty="0"/>
              <a:t>Goal </a:t>
            </a:r>
            <a:r>
              <a:rPr lang="en-US" sz="1400" b="1" dirty="0" smtClean="0"/>
              <a:t>1</a:t>
            </a:r>
            <a:r>
              <a:rPr lang="en-US" sz="1400" b="1" dirty="0"/>
              <a:t>: Student Completion/Success</a:t>
            </a:r>
            <a:r>
              <a:rPr lang="en-US" sz="1400" b="1" dirty="0" smtClean="0"/>
              <a:t>:</a:t>
            </a:r>
            <a:endParaRPr lang="en-US" sz="1235" b="1" dirty="0">
              <a:solidFill>
                <a:schemeClr val="bg1"/>
              </a:solidFill>
            </a:endParaRPr>
          </a:p>
        </p:txBody>
      </p:sp>
      <p:sp>
        <p:nvSpPr>
          <p:cNvPr id="12" name="TextBox 11"/>
          <p:cNvSpPr txBox="1"/>
          <p:nvPr/>
        </p:nvSpPr>
        <p:spPr>
          <a:xfrm>
            <a:off x="4750522" y="2292288"/>
            <a:ext cx="3582840" cy="307777"/>
          </a:xfrm>
          <a:prstGeom prst="rect">
            <a:avLst/>
          </a:prstGeom>
          <a:solidFill>
            <a:schemeClr val="accent4">
              <a:lumMod val="60000"/>
              <a:lumOff val="40000"/>
            </a:schemeClr>
          </a:solidFill>
        </p:spPr>
        <p:txBody>
          <a:bodyPr wrap="square" rtlCol="0">
            <a:spAutoFit/>
          </a:bodyPr>
          <a:lstStyle/>
          <a:p>
            <a:pPr algn="ctr"/>
            <a:r>
              <a:rPr lang="en-US" sz="1400" b="1" dirty="0"/>
              <a:t>Goal </a:t>
            </a:r>
            <a:r>
              <a:rPr lang="en-US" sz="1400" b="1" dirty="0" smtClean="0"/>
              <a:t>2</a:t>
            </a:r>
            <a:r>
              <a:rPr lang="en-US" sz="1400" b="1" dirty="0"/>
              <a:t>:  Community Connections</a:t>
            </a:r>
            <a:r>
              <a:rPr lang="en-US" sz="1400" b="1" dirty="0" smtClean="0"/>
              <a:t>:</a:t>
            </a:r>
            <a:endParaRPr lang="en-US" sz="1400" b="1" dirty="0"/>
          </a:p>
        </p:txBody>
      </p:sp>
      <p:sp>
        <p:nvSpPr>
          <p:cNvPr id="13" name="TextBox 12"/>
          <p:cNvSpPr txBox="1"/>
          <p:nvPr/>
        </p:nvSpPr>
        <p:spPr>
          <a:xfrm>
            <a:off x="8448189" y="2295097"/>
            <a:ext cx="3578947" cy="307777"/>
          </a:xfrm>
          <a:prstGeom prst="rect">
            <a:avLst/>
          </a:prstGeom>
          <a:solidFill>
            <a:schemeClr val="accent4">
              <a:lumMod val="60000"/>
              <a:lumOff val="40000"/>
            </a:schemeClr>
          </a:solidFill>
        </p:spPr>
        <p:txBody>
          <a:bodyPr wrap="square" rtlCol="0">
            <a:spAutoFit/>
          </a:bodyPr>
          <a:lstStyle/>
          <a:p>
            <a:pPr algn="ctr"/>
            <a:r>
              <a:rPr lang="en-US" sz="1400" b="1" dirty="0"/>
              <a:t>Goal </a:t>
            </a:r>
            <a:r>
              <a:rPr lang="en-US" sz="1400" b="1" dirty="0" smtClean="0"/>
              <a:t>3</a:t>
            </a:r>
            <a:r>
              <a:rPr lang="en-US" sz="1400" b="1" dirty="0"/>
              <a:t>:  Organizational </a:t>
            </a:r>
            <a:r>
              <a:rPr lang="en-US" sz="1400" b="1" dirty="0" smtClean="0"/>
              <a:t>Development:</a:t>
            </a:r>
            <a:endParaRPr lang="en-US" sz="1400" b="1" dirty="0"/>
          </a:p>
        </p:txBody>
      </p:sp>
      <p:sp>
        <p:nvSpPr>
          <p:cNvPr id="15" name="TextBox 14"/>
          <p:cNvSpPr txBox="1"/>
          <p:nvPr/>
        </p:nvSpPr>
        <p:spPr>
          <a:xfrm rot="16200000">
            <a:off x="-290090" y="2275868"/>
            <a:ext cx="1071127" cy="336695"/>
          </a:xfrm>
          <a:prstGeom prst="rect">
            <a:avLst/>
          </a:prstGeom>
          <a:noFill/>
        </p:spPr>
        <p:txBody>
          <a:bodyPr wrap="none" rtlCol="0">
            <a:spAutoFit/>
          </a:bodyPr>
          <a:lstStyle/>
          <a:p>
            <a:r>
              <a:rPr lang="en-US" sz="1588" dirty="0" smtClean="0"/>
              <a:t>EMP Goals</a:t>
            </a:r>
            <a:endParaRPr lang="en-US" sz="1588" dirty="0"/>
          </a:p>
        </p:txBody>
      </p:sp>
      <p:sp>
        <p:nvSpPr>
          <p:cNvPr id="17" name="TextBox 16"/>
          <p:cNvSpPr txBox="1"/>
          <p:nvPr/>
        </p:nvSpPr>
        <p:spPr>
          <a:xfrm>
            <a:off x="4750522" y="2714415"/>
            <a:ext cx="3582840" cy="4413516"/>
          </a:xfrm>
          <a:prstGeom prst="rect">
            <a:avLst/>
          </a:prstGeom>
          <a:noFill/>
          <a:ln>
            <a:noFill/>
          </a:ln>
        </p:spPr>
        <p:txBody>
          <a:bodyPr wrap="square" rtlCol="0">
            <a:spAutoFit/>
          </a:bodyPr>
          <a:lstStyle/>
          <a:p>
            <a:pPr marL="252146" indent="-252146">
              <a:buFont typeface="Arial" panose="020B0604020202020204" pitchFamily="34" charset="0"/>
              <a:buChar char="•"/>
            </a:pPr>
            <a:r>
              <a:rPr lang="en-US" sz="1400" dirty="0" smtClean="0"/>
              <a:t>Build infrastructure for career exploration</a:t>
            </a:r>
          </a:p>
          <a:p>
            <a:pPr marL="252146" indent="-252146">
              <a:buFont typeface="Arial" panose="020B0604020202020204" pitchFamily="34" charset="0"/>
              <a:buChar char="•"/>
            </a:pPr>
            <a:r>
              <a:rPr lang="en-US" sz="1400" dirty="0" smtClean="0"/>
              <a:t>Create seamless transitions from High School and Adult Schools</a:t>
            </a:r>
          </a:p>
          <a:p>
            <a:pPr marL="252146" indent="-252146">
              <a:buFont typeface="Arial" panose="020B0604020202020204" pitchFamily="34" charset="0"/>
              <a:buChar char="•"/>
            </a:pPr>
            <a:r>
              <a:rPr lang="en-US" sz="1400" dirty="0" smtClean="0"/>
              <a:t>Increase connections with employers and community partners to increase student:</a:t>
            </a:r>
          </a:p>
          <a:p>
            <a:pPr marL="709346" lvl="1" indent="-252146">
              <a:buFont typeface="Arial" panose="020B0604020202020204" pitchFamily="34" charset="0"/>
              <a:buChar char="•"/>
            </a:pPr>
            <a:r>
              <a:rPr lang="en-US" sz="1400" dirty="0" smtClean="0"/>
              <a:t>Internships, mentorships</a:t>
            </a:r>
          </a:p>
          <a:p>
            <a:pPr marL="709346" lvl="1" indent="-252146">
              <a:buFont typeface="Arial" panose="020B0604020202020204" pitchFamily="34" charset="0"/>
              <a:buChar char="•"/>
            </a:pPr>
            <a:r>
              <a:rPr lang="en-US" sz="1400" dirty="0" smtClean="0"/>
              <a:t>Service learning opportunities</a:t>
            </a:r>
          </a:p>
          <a:p>
            <a:pPr marL="252146" indent="-252146">
              <a:buFont typeface="Arial" panose="020B0604020202020204" pitchFamily="34" charset="0"/>
              <a:buChar char="•"/>
            </a:pPr>
            <a:r>
              <a:rPr lang="en-US" sz="1400" dirty="0" smtClean="0"/>
              <a:t>Enhance 2+2 relationships with 4-years</a:t>
            </a:r>
          </a:p>
          <a:p>
            <a:pPr marL="252146" indent="-252146">
              <a:buFont typeface="Arial" panose="020B0604020202020204" pitchFamily="34" charset="0"/>
              <a:buChar char="•"/>
            </a:pPr>
            <a:r>
              <a:rPr lang="en-US" sz="1400" dirty="0" smtClean="0"/>
              <a:t>Events</a:t>
            </a:r>
          </a:p>
          <a:p>
            <a:pPr marL="252146" indent="-252146">
              <a:buFont typeface="Arial" panose="020B0604020202020204" pitchFamily="34" charset="0"/>
              <a:buChar char="•"/>
            </a:pPr>
            <a:r>
              <a:rPr lang="en-US" sz="1400" dirty="0" smtClean="0"/>
              <a:t>Build an alumni network</a:t>
            </a:r>
          </a:p>
          <a:p>
            <a:pPr marL="252146" indent="-252146">
              <a:buFont typeface="Arial" panose="020B0604020202020204" pitchFamily="34" charset="0"/>
              <a:buChar char="•"/>
            </a:pPr>
            <a:endParaRPr lang="en-US" sz="1400" dirty="0"/>
          </a:p>
          <a:p>
            <a:r>
              <a:rPr lang="en-US" sz="1400" b="1" dirty="0"/>
              <a:t>Manage Enrollment</a:t>
            </a:r>
          </a:p>
          <a:p>
            <a:pPr marL="252146" indent="-252146">
              <a:buFont typeface="Arial" panose="020B0604020202020204" pitchFamily="34" charset="0"/>
              <a:buChar char="•"/>
            </a:pPr>
            <a:r>
              <a:rPr lang="en-US" sz="1400" dirty="0" smtClean="0"/>
              <a:t>Market programs and grow enrollment</a:t>
            </a:r>
          </a:p>
          <a:p>
            <a:endParaRPr lang="en-US" sz="1235" dirty="0" smtClean="0"/>
          </a:p>
          <a:p>
            <a:endParaRPr lang="en-US" sz="1235" dirty="0"/>
          </a:p>
          <a:p>
            <a:endParaRPr lang="en-US" sz="1235" dirty="0" smtClean="0"/>
          </a:p>
          <a:p>
            <a:endParaRPr lang="en-US" sz="1235" dirty="0"/>
          </a:p>
          <a:p>
            <a:endParaRPr lang="en-US" sz="1235" dirty="0" smtClean="0"/>
          </a:p>
          <a:p>
            <a:endParaRPr lang="en-US" sz="1235" dirty="0"/>
          </a:p>
          <a:p>
            <a:endParaRPr lang="en-US" sz="1235" dirty="0" smtClean="0"/>
          </a:p>
          <a:p>
            <a:endParaRPr lang="en-US" sz="1235" dirty="0"/>
          </a:p>
        </p:txBody>
      </p:sp>
      <p:sp>
        <p:nvSpPr>
          <p:cNvPr id="14" name="TextBox 13"/>
          <p:cNvSpPr txBox="1"/>
          <p:nvPr/>
        </p:nvSpPr>
        <p:spPr>
          <a:xfrm>
            <a:off x="516360" y="2714414"/>
            <a:ext cx="4169514" cy="4154984"/>
          </a:xfrm>
          <a:prstGeom prst="rect">
            <a:avLst/>
          </a:prstGeom>
          <a:noFill/>
          <a:ln>
            <a:solidFill>
              <a:schemeClr val="bg1"/>
            </a:solidFill>
          </a:ln>
        </p:spPr>
        <p:txBody>
          <a:bodyPr wrap="square" rtlCol="0">
            <a:spAutoFit/>
          </a:bodyPr>
          <a:lstStyle/>
          <a:p>
            <a:pPr marL="171450" indent="-171450">
              <a:buFont typeface="Arial" panose="020B0604020202020204" pitchFamily="34" charset="0"/>
              <a:buChar char="•"/>
            </a:pPr>
            <a:r>
              <a:rPr lang="en-US" sz="1400" dirty="0" smtClean="0"/>
              <a:t>Clarify existing academic pathways &amp; explore need for changes (based on student experiences) </a:t>
            </a:r>
          </a:p>
          <a:p>
            <a:pPr marL="171450" indent="-171450">
              <a:buFont typeface="Arial" panose="020B0604020202020204" pitchFamily="34" charset="0"/>
              <a:buChar char="•"/>
            </a:pPr>
            <a:r>
              <a:rPr lang="en-US" sz="1400" dirty="0" smtClean="0"/>
              <a:t>Enhance Basic Skills through-put</a:t>
            </a:r>
          </a:p>
          <a:p>
            <a:pPr marL="628650" lvl="1" indent="-171450">
              <a:buFont typeface="Arial" panose="020B0604020202020204" pitchFamily="34" charset="0"/>
              <a:buChar char="•"/>
            </a:pPr>
            <a:r>
              <a:rPr lang="en-US" sz="1400" dirty="0" smtClean="0"/>
              <a:t>Make curricular changes</a:t>
            </a:r>
          </a:p>
          <a:p>
            <a:pPr marL="628650" lvl="1" indent="-171450">
              <a:buFont typeface="Arial" panose="020B0604020202020204" pitchFamily="34" charset="0"/>
              <a:buChar char="•"/>
            </a:pPr>
            <a:r>
              <a:rPr lang="en-US" sz="1400" dirty="0" smtClean="0"/>
              <a:t>Use HS GPA and other measures to improve accuracy of placement</a:t>
            </a:r>
          </a:p>
          <a:p>
            <a:pPr marL="171450" indent="-171450">
              <a:buFont typeface="Arial" panose="020B0604020202020204" pitchFamily="34" charset="0"/>
              <a:buChar char="•"/>
            </a:pPr>
            <a:r>
              <a:rPr lang="en-US" sz="1400" dirty="0" smtClean="0"/>
              <a:t>Enhance and expand bridge and cohort support programs (Puente, </a:t>
            </a:r>
            <a:r>
              <a:rPr lang="en-US" sz="1400" dirty="0" err="1" smtClean="0"/>
              <a:t>Adelante</a:t>
            </a:r>
            <a:r>
              <a:rPr lang="en-US" sz="1400" dirty="0" smtClean="0"/>
              <a:t>, HSI, AANAPISI)</a:t>
            </a:r>
          </a:p>
          <a:p>
            <a:pPr marL="171450" indent="-171450">
              <a:buFont typeface="Arial" panose="020B0604020202020204" pitchFamily="34" charset="0"/>
              <a:buChar char="•"/>
            </a:pPr>
            <a:r>
              <a:rPr lang="en-US" sz="1400" dirty="0" smtClean="0"/>
              <a:t>Expand the Promise Program</a:t>
            </a:r>
          </a:p>
          <a:p>
            <a:pPr marL="171450" indent="-171450">
              <a:buFont typeface="Arial" panose="020B0604020202020204" pitchFamily="34" charset="0"/>
              <a:buChar char="•"/>
            </a:pPr>
            <a:r>
              <a:rPr lang="en-US" sz="1400" dirty="0"/>
              <a:t>Enhance and expand Distance Education </a:t>
            </a:r>
            <a:r>
              <a:rPr lang="en-US" sz="1400" dirty="0" smtClean="0"/>
              <a:t>strategically</a:t>
            </a:r>
          </a:p>
          <a:p>
            <a:r>
              <a:rPr lang="en-US" sz="1400" b="1" dirty="0" smtClean="0"/>
              <a:t>Manage Enrollment</a:t>
            </a:r>
          </a:p>
          <a:p>
            <a:pPr marL="628650" lvl="1" indent="-171450">
              <a:buFont typeface="Arial" panose="020B0604020202020204" pitchFamily="34" charset="0"/>
              <a:buChar char="•"/>
            </a:pPr>
            <a:r>
              <a:rPr lang="en-US" sz="1400" dirty="0" smtClean="0"/>
              <a:t>Use Transcript Evaluation service- max units</a:t>
            </a:r>
          </a:p>
          <a:p>
            <a:pPr marL="628650" lvl="1" indent="-171450">
              <a:buFont typeface="Arial" panose="020B0604020202020204" pitchFamily="34" charset="0"/>
              <a:buChar char="•"/>
            </a:pPr>
            <a:r>
              <a:rPr lang="en-US" sz="1400" dirty="0" smtClean="0"/>
              <a:t>ID effective retention practices and implement</a:t>
            </a:r>
          </a:p>
          <a:p>
            <a:pPr marL="628650" lvl="1" indent="-171450">
              <a:buFont typeface="Arial" panose="020B0604020202020204" pitchFamily="34" charset="0"/>
              <a:buChar char="•"/>
            </a:pPr>
            <a:r>
              <a:rPr lang="en-US" sz="1400" dirty="0" smtClean="0"/>
              <a:t>Explore changes to course schedules (based on student experiences)</a:t>
            </a:r>
          </a:p>
          <a:p>
            <a:pPr marL="628650" lvl="1" indent="-171450">
              <a:buFont typeface="Arial" panose="020B0604020202020204" pitchFamily="34" charset="0"/>
              <a:buChar char="•"/>
            </a:pPr>
            <a:r>
              <a:rPr lang="en-US" sz="1400" dirty="0" smtClean="0"/>
              <a:t>Continue streamlining matriculation process</a:t>
            </a:r>
          </a:p>
          <a:p>
            <a:endParaRPr lang="en-US" sz="1200" dirty="0"/>
          </a:p>
        </p:txBody>
      </p:sp>
      <p:sp>
        <p:nvSpPr>
          <p:cNvPr id="16" name="TextBox 15"/>
          <p:cNvSpPr txBox="1"/>
          <p:nvPr/>
        </p:nvSpPr>
        <p:spPr>
          <a:xfrm>
            <a:off x="8480853" y="2714415"/>
            <a:ext cx="3578947" cy="3539430"/>
          </a:xfrm>
          <a:prstGeom prst="rect">
            <a:avLst/>
          </a:prstGeom>
          <a:noFill/>
          <a:ln>
            <a:noFill/>
          </a:ln>
        </p:spPr>
        <p:txBody>
          <a:bodyPr wrap="square" rtlCol="0">
            <a:spAutoFit/>
          </a:bodyPr>
          <a:lstStyle/>
          <a:p>
            <a:pPr marL="171450" indent="-171450">
              <a:buFont typeface="Arial" panose="020B0604020202020204" pitchFamily="34" charset="0"/>
              <a:buChar char="•"/>
            </a:pPr>
            <a:r>
              <a:rPr lang="en-US" sz="1400" dirty="0" smtClean="0"/>
              <a:t>Implement </a:t>
            </a:r>
            <a:r>
              <a:rPr lang="en-US" sz="1400" dirty="0"/>
              <a:t>the Professional </a:t>
            </a:r>
            <a:r>
              <a:rPr lang="en-US" sz="1400" dirty="0" smtClean="0"/>
              <a:t>Learning (PL) Plan </a:t>
            </a:r>
          </a:p>
          <a:p>
            <a:pPr marL="171450" indent="-171450">
              <a:buFont typeface="Arial" panose="020B0604020202020204" pitchFamily="34" charset="0"/>
              <a:buChar char="•"/>
            </a:pPr>
            <a:r>
              <a:rPr lang="en-US" sz="1400" dirty="0" smtClean="0"/>
              <a:t>Implement Distance Education PL Plan</a:t>
            </a:r>
          </a:p>
          <a:p>
            <a:pPr marL="171450" indent="-171450">
              <a:buFont typeface="Arial" panose="020B0604020202020204" pitchFamily="34" charset="0"/>
              <a:buChar char="•"/>
            </a:pPr>
            <a:r>
              <a:rPr lang="en-US" sz="1400" dirty="0" smtClean="0"/>
              <a:t>Integrate planning and resource allocation </a:t>
            </a:r>
            <a:endParaRPr lang="en-US" sz="1400" dirty="0"/>
          </a:p>
          <a:p>
            <a:pPr marL="171450" indent="-171450">
              <a:buFont typeface="Arial" panose="020B0604020202020204" pitchFamily="34" charset="0"/>
              <a:buChar char="•"/>
            </a:pPr>
            <a:r>
              <a:rPr lang="en-US" sz="1400" dirty="0" smtClean="0"/>
              <a:t>Improve participatory governance process – esp. PBC</a:t>
            </a:r>
            <a:endParaRPr lang="en-US" sz="1400" dirty="0"/>
          </a:p>
          <a:p>
            <a:pPr marL="171450" indent="-171450">
              <a:buFont typeface="Arial" panose="020B0604020202020204" pitchFamily="34" charset="0"/>
              <a:buChar char="•"/>
            </a:pPr>
            <a:r>
              <a:rPr lang="en-US" sz="1400" dirty="0" smtClean="0"/>
              <a:t>Build new buildings (1 and 23); renovate building 9 with minimum impact to students and staff</a:t>
            </a:r>
          </a:p>
          <a:p>
            <a:endParaRPr lang="en-US" sz="1400" dirty="0" smtClean="0"/>
          </a:p>
          <a:p>
            <a:endParaRPr lang="en-US" sz="1400" dirty="0"/>
          </a:p>
          <a:p>
            <a:r>
              <a:rPr lang="en-US" sz="1400" b="1" dirty="0"/>
              <a:t>Manage Enrollment</a:t>
            </a:r>
          </a:p>
          <a:p>
            <a:pPr marL="171450" indent="-171450">
              <a:buFont typeface="Arial" panose="020B0604020202020204" pitchFamily="34" charset="0"/>
              <a:buChar char="•"/>
            </a:pPr>
            <a:r>
              <a:rPr lang="en-US" sz="1400" dirty="0" smtClean="0"/>
              <a:t>Streamline Business Processes</a:t>
            </a:r>
          </a:p>
          <a:p>
            <a:pPr marL="628650" lvl="1" indent="-171450">
              <a:buFont typeface="Arial" panose="020B0604020202020204" pitchFamily="34" charset="0"/>
              <a:buChar char="•"/>
            </a:pPr>
            <a:r>
              <a:rPr lang="en-US" sz="1400" dirty="0" smtClean="0"/>
              <a:t>Identify barriers to students</a:t>
            </a:r>
          </a:p>
          <a:p>
            <a:pPr marL="628650" lvl="1" indent="-171450">
              <a:buFont typeface="Arial" panose="020B0604020202020204" pitchFamily="34" charset="0"/>
              <a:buChar char="•"/>
            </a:pPr>
            <a:r>
              <a:rPr lang="en-US" sz="1400" dirty="0" smtClean="0"/>
              <a:t>Integrate and smooth processes</a:t>
            </a:r>
          </a:p>
          <a:p>
            <a:pPr marL="171450" indent="-171450">
              <a:buFont typeface="Arial" panose="020B0604020202020204" pitchFamily="34" charset="0"/>
              <a:buChar char="•"/>
            </a:pPr>
            <a:r>
              <a:rPr lang="en-US" sz="1400" dirty="0" smtClean="0"/>
              <a:t>Implement Shuttle Program</a:t>
            </a:r>
            <a:endParaRPr lang="en-US" sz="1400" dirty="0"/>
          </a:p>
        </p:txBody>
      </p:sp>
      <p:sp>
        <p:nvSpPr>
          <p:cNvPr id="18" name="TextBox 17"/>
          <p:cNvSpPr txBox="1"/>
          <p:nvPr/>
        </p:nvSpPr>
        <p:spPr>
          <a:xfrm rot="16200000">
            <a:off x="-626868" y="4152196"/>
            <a:ext cx="1754776" cy="336695"/>
          </a:xfrm>
          <a:prstGeom prst="rect">
            <a:avLst/>
          </a:prstGeom>
          <a:noFill/>
        </p:spPr>
        <p:txBody>
          <a:bodyPr wrap="none" rtlCol="0">
            <a:spAutoFit/>
          </a:bodyPr>
          <a:lstStyle/>
          <a:p>
            <a:r>
              <a:rPr lang="en-US" sz="1588" dirty="0" smtClean="0"/>
              <a:t>Strategic Initiatives</a:t>
            </a:r>
            <a:endParaRPr lang="en-US" sz="1588" dirty="0"/>
          </a:p>
        </p:txBody>
      </p:sp>
      <p:sp>
        <p:nvSpPr>
          <p:cNvPr id="2" name="TextBox 1"/>
          <p:cNvSpPr txBox="1"/>
          <p:nvPr/>
        </p:nvSpPr>
        <p:spPr>
          <a:xfrm>
            <a:off x="3691943" y="904659"/>
            <a:ext cx="5237017" cy="369332"/>
          </a:xfrm>
          <a:prstGeom prst="rect">
            <a:avLst/>
          </a:prstGeom>
          <a:solidFill>
            <a:srgbClr val="3D8673"/>
          </a:solidFill>
        </p:spPr>
        <p:txBody>
          <a:bodyPr wrap="square" rtlCol="0">
            <a:spAutoFit/>
          </a:bodyPr>
          <a:lstStyle/>
          <a:p>
            <a:pPr algn="ctr"/>
            <a:r>
              <a:rPr lang="en-US" b="1" dirty="0" smtClean="0">
                <a:solidFill>
                  <a:schemeClr val="bg1"/>
                </a:solidFill>
              </a:rPr>
              <a:t>Make student success universal</a:t>
            </a:r>
            <a:endParaRPr lang="en-US" b="1" dirty="0">
              <a:solidFill>
                <a:schemeClr val="bg1"/>
              </a:solidFill>
            </a:endParaRPr>
          </a:p>
        </p:txBody>
      </p:sp>
      <p:sp>
        <p:nvSpPr>
          <p:cNvPr id="29" name="Oval 28"/>
          <p:cNvSpPr/>
          <p:nvPr/>
        </p:nvSpPr>
        <p:spPr>
          <a:xfrm>
            <a:off x="3340961" y="1359882"/>
            <a:ext cx="5938982" cy="784441"/>
          </a:xfrm>
          <a:prstGeom prst="ellipse">
            <a:avLst/>
          </a:prstGeom>
          <a:solidFill>
            <a:srgbClr val="3D86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8" name="Group 27"/>
          <p:cNvGrpSpPr/>
          <p:nvPr/>
        </p:nvGrpSpPr>
        <p:grpSpPr>
          <a:xfrm>
            <a:off x="3977960" y="1481230"/>
            <a:ext cx="4608978" cy="590036"/>
            <a:chOff x="3737285" y="1202077"/>
            <a:chExt cx="4956948" cy="648381"/>
          </a:xfrm>
        </p:grpSpPr>
        <p:sp>
          <p:nvSpPr>
            <p:cNvPr id="6" name="TextBox 5"/>
            <p:cNvSpPr txBox="1"/>
            <p:nvPr/>
          </p:nvSpPr>
          <p:spPr>
            <a:xfrm>
              <a:off x="3737285" y="1202077"/>
              <a:ext cx="2540000" cy="440239"/>
            </a:xfrm>
            <a:prstGeom prst="rect">
              <a:avLst/>
            </a:prstGeom>
            <a:noFill/>
          </p:spPr>
          <p:txBody>
            <a:bodyPr wrap="square" rtlCol="0">
              <a:spAutoFit/>
            </a:bodyPr>
            <a:lstStyle/>
            <a:p>
              <a:pPr algn="ctr"/>
              <a:r>
                <a:rPr lang="en-US" sz="1400" dirty="0" smtClean="0">
                  <a:solidFill>
                    <a:schemeClr val="bg1"/>
                  </a:solidFill>
                </a:rPr>
                <a:t>Continually assess barriers to student success:  	</a:t>
              </a:r>
            </a:p>
          </p:txBody>
        </p:sp>
        <p:sp>
          <p:nvSpPr>
            <p:cNvPr id="7" name="TextBox 6"/>
            <p:cNvSpPr txBox="1"/>
            <p:nvPr/>
          </p:nvSpPr>
          <p:spPr>
            <a:xfrm>
              <a:off x="6277285" y="1203048"/>
              <a:ext cx="2416948" cy="647410"/>
            </a:xfrm>
            <a:prstGeom prst="rect">
              <a:avLst/>
            </a:prstGeom>
            <a:noFill/>
          </p:spPr>
          <p:txBody>
            <a:bodyPr wrap="none" rtlCol="0">
              <a:spAutoFit/>
            </a:bodyPr>
            <a:lstStyle/>
            <a:p>
              <a:pPr marL="342900" indent="-342900">
                <a:buFont typeface="Wingdings" panose="05000000000000000000" pitchFamily="2" charset="2"/>
                <a:buChar char="ü"/>
              </a:pPr>
              <a:r>
                <a:rPr lang="en-US" sz="1400" dirty="0">
                  <a:solidFill>
                    <a:schemeClr val="bg1"/>
                  </a:solidFill>
                </a:rPr>
                <a:t>Capture student voices </a:t>
              </a:r>
            </a:p>
            <a:p>
              <a:pPr marL="342900" indent="-342900">
                <a:buFont typeface="Wingdings" panose="05000000000000000000" pitchFamily="2" charset="2"/>
                <a:buChar char="ü"/>
              </a:pPr>
              <a:r>
                <a:rPr lang="en-US" sz="1400" dirty="0">
                  <a:solidFill>
                    <a:schemeClr val="bg1"/>
                  </a:solidFill>
                </a:rPr>
                <a:t>Assess college metrics</a:t>
              </a:r>
            </a:p>
            <a:p>
              <a:endParaRPr lang="en-US" sz="1600" dirty="0"/>
            </a:p>
          </p:txBody>
        </p:sp>
      </p:grpSp>
      <p:sp>
        <p:nvSpPr>
          <p:cNvPr id="33" name="Rectangle 32"/>
          <p:cNvSpPr/>
          <p:nvPr/>
        </p:nvSpPr>
        <p:spPr>
          <a:xfrm>
            <a:off x="496150" y="325146"/>
            <a:ext cx="2708685" cy="1746119"/>
          </a:xfrm>
          <a:prstGeom prst="rect">
            <a:avLst/>
          </a:prstGeom>
          <a:solidFill>
            <a:srgbClr val="3D8673"/>
          </a:solidFill>
        </p:spPr>
        <p:txBody>
          <a:bodyPr wrap="square">
            <a:spAutoFit/>
          </a:bodyPr>
          <a:lstStyle/>
          <a:p>
            <a:pPr marR="167537" algn="ctr">
              <a:lnSpc>
                <a:spcPts val="1324"/>
              </a:lnSpc>
              <a:spcBef>
                <a:spcPts val="1182"/>
              </a:spcBef>
            </a:pPr>
            <a:r>
              <a:rPr lang="en-US" sz="1000" dirty="0">
                <a:solidFill>
                  <a:srgbClr val="FFFFFF"/>
                </a:solidFill>
                <a:cs typeface="Myriad Pro Light"/>
              </a:rPr>
              <a:t>Provide our community with a learning-centered environment, ensuring that all students have equitable opportunities to achieve their transfer, career education, and lifelong learning educational goals. The college cultivates in its students the ability to think critically and creatively, communicate effectively, reason quantitatively, and understand and appreciate different points of view within a diverse community.</a:t>
            </a:r>
          </a:p>
        </p:txBody>
      </p:sp>
      <p:sp>
        <p:nvSpPr>
          <p:cNvPr id="34" name="TextBox 33"/>
          <p:cNvSpPr txBox="1"/>
          <p:nvPr/>
        </p:nvSpPr>
        <p:spPr>
          <a:xfrm rot="16200000">
            <a:off x="-168264" y="1028314"/>
            <a:ext cx="827471" cy="336695"/>
          </a:xfrm>
          <a:prstGeom prst="rect">
            <a:avLst/>
          </a:prstGeom>
          <a:noFill/>
        </p:spPr>
        <p:txBody>
          <a:bodyPr wrap="none" rtlCol="0">
            <a:spAutoFit/>
          </a:bodyPr>
          <a:lstStyle/>
          <a:p>
            <a:r>
              <a:rPr lang="en-US" sz="1588" dirty="0"/>
              <a:t>Mission</a:t>
            </a:r>
          </a:p>
        </p:txBody>
      </p:sp>
      <p:sp>
        <p:nvSpPr>
          <p:cNvPr id="43" name="Oval 42"/>
          <p:cNvSpPr/>
          <p:nvPr/>
        </p:nvSpPr>
        <p:spPr>
          <a:xfrm>
            <a:off x="3974656" y="2371818"/>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7878678" y="2395816"/>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11752095" y="2383122"/>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9387451" y="325146"/>
            <a:ext cx="2672349" cy="1710014"/>
          </a:xfrm>
          <a:prstGeom prst="rect">
            <a:avLst/>
          </a:prstGeom>
          <a:solidFill>
            <a:srgbClr val="3D86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9612171" y="654091"/>
            <a:ext cx="162038" cy="1221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9612171" y="644855"/>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9612171" y="820013"/>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9612171" y="985935"/>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9612169" y="1149258"/>
            <a:ext cx="162038" cy="12218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9612169" y="1298832"/>
            <a:ext cx="162038" cy="12218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9612169" y="1436598"/>
            <a:ext cx="162038" cy="122185"/>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3930995" y="3025315"/>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4174408" y="3025315"/>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4413781" y="3025315"/>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3052639" y="3455805"/>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2918336" y="3862851"/>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993906" y="4283962"/>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4236963" y="4282043"/>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2918649" y="4513756"/>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3161706" y="4511837"/>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9121626" y="2995623"/>
            <a:ext cx="162038" cy="12218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11576848" y="3231428"/>
            <a:ext cx="162038" cy="12218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11833114" y="3462175"/>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9450131" y="3869063"/>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9720128" y="3865492"/>
            <a:ext cx="162038" cy="122185"/>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1730973" y="4927261"/>
            <a:ext cx="162038" cy="12218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9456476" y="4495841"/>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10990832" y="5375496"/>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10842183" y="6011270"/>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11095601" y="6011269"/>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4450968" y="5379185"/>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8144285" y="2810207"/>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3049612" y="6222645"/>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6991947" y="3218164"/>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7220544" y="3212178"/>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7967527" y="4301293"/>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5615825" y="4511968"/>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6920692" y="4723030"/>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375986" y="5149015"/>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9602279" y="1574484"/>
            <a:ext cx="162038" cy="12218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6616234" y="5149015"/>
            <a:ext cx="162038" cy="12218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8110315" y="3662164"/>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3322636" y="3452902"/>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3160598" y="3866957"/>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3438012" y="4515351"/>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2061904" y="5772299"/>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4452695" y="6450288"/>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8469035" y="1591665"/>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8686690" y="1591665"/>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8926063" y="1591665"/>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467211" y="2714415"/>
            <a:ext cx="4162541" cy="39299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4778045" y="2714414"/>
            <a:ext cx="3528278" cy="39299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8461807" y="2704578"/>
            <a:ext cx="3578744" cy="39299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8430997" y="1781463"/>
            <a:ext cx="162038" cy="12218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8648652" y="1781463"/>
            <a:ext cx="162038" cy="1221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8888025" y="1781463"/>
            <a:ext cx="162038" cy="12218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9609539" y="1712370"/>
            <a:ext cx="162038" cy="122185"/>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p:cNvSpPr txBox="1"/>
          <p:nvPr/>
        </p:nvSpPr>
        <p:spPr>
          <a:xfrm>
            <a:off x="9916942" y="628177"/>
            <a:ext cx="2195281" cy="1323439"/>
          </a:xfrm>
          <a:prstGeom prst="rect">
            <a:avLst/>
          </a:prstGeom>
          <a:noFill/>
        </p:spPr>
        <p:txBody>
          <a:bodyPr wrap="none" rtlCol="0">
            <a:spAutoFit/>
          </a:bodyPr>
          <a:lstStyle/>
          <a:p>
            <a:pPr marR="167537">
              <a:lnSpc>
                <a:spcPts val="1200"/>
              </a:lnSpc>
            </a:pPr>
            <a:r>
              <a:rPr lang="en-US" sz="1200" dirty="0" smtClean="0">
                <a:solidFill>
                  <a:srgbClr val="FFFFFF"/>
                </a:solidFill>
                <a:cs typeface="Myriad Pro Light"/>
              </a:rPr>
              <a:t>Education </a:t>
            </a:r>
            <a:r>
              <a:rPr lang="en-US" sz="1200" dirty="0">
                <a:solidFill>
                  <a:srgbClr val="FFFFFF"/>
                </a:solidFill>
                <a:cs typeface="Myriad Pro Light"/>
              </a:rPr>
              <a:t>Master Plan</a:t>
            </a:r>
          </a:p>
          <a:p>
            <a:pPr marR="167537">
              <a:lnSpc>
                <a:spcPts val="1200"/>
              </a:lnSpc>
            </a:pPr>
            <a:r>
              <a:rPr lang="en-US" sz="1200" dirty="0" smtClean="0">
                <a:solidFill>
                  <a:srgbClr val="FFFFFF"/>
                </a:solidFill>
                <a:cs typeface="Myriad Pro Light"/>
              </a:rPr>
              <a:t>Guided </a:t>
            </a:r>
            <a:r>
              <a:rPr lang="en-US" sz="1200" dirty="0">
                <a:solidFill>
                  <a:srgbClr val="FFFFFF"/>
                </a:solidFill>
                <a:cs typeface="Myriad Pro Light"/>
              </a:rPr>
              <a:t>Pathways  </a:t>
            </a:r>
            <a:r>
              <a:rPr lang="en-US" sz="1200" dirty="0" smtClean="0">
                <a:solidFill>
                  <a:srgbClr val="FFFFFF"/>
                </a:solidFill>
                <a:cs typeface="Myriad Pro Light"/>
              </a:rPr>
              <a:t>Plan</a:t>
            </a:r>
          </a:p>
          <a:p>
            <a:pPr marR="167537">
              <a:lnSpc>
                <a:spcPts val="1200"/>
              </a:lnSpc>
            </a:pPr>
            <a:r>
              <a:rPr lang="en-US" sz="1200" dirty="0" smtClean="0">
                <a:solidFill>
                  <a:srgbClr val="FFFFFF"/>
                </a:solidFill>
                <a:cs typeface="Myriad Pro Light"/>
              </a:rPr>
              <a:t>Integrated Plan</a:t>
            </a:r>
          </a:p>
          <a:p>
            <a:pPr marR="167537">
              <a:lnSpc>
                <a:spcPts val="1200"/>
              </a:lnSpc>
            </a:pPr>
            <a:r>
              <a:rPr lang="en-US" sz="1200" dirty="0" smtClean="0">
                <a:solidFill>
                  <a:srgbClr val="FFFFFF"/>
                </a:solidFill>
                <a:cs typeface="Myriad Pro Light"/>
              </a:rPr>
              <a:t>Professional </a:t>
            </a:r>
            <a:r>
              <a:rPr lang="en-US" sz="1200" dirty="0">
                <a:solidFill>
                  <a:srgbClr val="FFFFFF"/>
                </a:solidFill>
                <a:cs typeface="Myriad Pro Light"/>
              </a:rPr>
              <a:t>Learning Plan</a:t>
            </a:r>
          </a:p>
          <a:p>
            <a:pPr marR="167537">
              <a:lnSpc>
                <a:spcPts val="1200"/>
              </a:lnSpc>
            </a:pPr>
            <a:r>
              <a:rPr lang="en-US" sz="1200" dirty="0" smtClean="0">
                <a:solidFill>
                  <a:srgbClr val="FFFFFF"/>
                </a:solidFill>
                <a:cs typeface="Myriad Pro Light"/>
              </a:rPr>
              <a:t>Distance </a:t>
            </a:r>
            <a:r>
              <a:rPr lang="en-US" sz="1200" dirty="0">
                <a:solidFill>
                  <a:srgbClr val="FFFFFF"/>
                </a:solidFill>
                <a:cs typeface="Myriad Pro Light"/>
              </a:rPr>
              <a:t>Education Plan</a:t>
            </a:r>
          </a:p>
          <a:p>
            <a:pPr marR="167537">
              <a:lnSpc>
                <a:spcPts val="1200"/>
              </a:lnSpc>
            </a:pPr>
            <a:r>
              <a:rPr lang="en-US" sz="1200" dirty="0" smtClean="0">
                <a:solidFill>
                  <a:srgbClr val="FFFFFF"/>
                </a:solidFill>
                <a:cs typeface="Myriad Pro Light"/>
              </a:rPr>
              <a:t>IEPI/FCMAT recommendation</a:t>
            </a:r>
          </a:p>
          <a:p>
            <a:pPr marR="167537">
              <a:lnSpc>
                <a:spcPts val="1200"/>
              </a:lnSpc>
            </a:pPr>
            <a:r>
              <a:rPr lang="en-US" sz="1200" dirty="0" smtClean="0">
                <a:solidFill>
                  <a:srgbClr val="FFFFFF"/>
                </a:solidFill>
              </a:rPr>
              <a:t>Program </a:t>
            </a:r>
            <a:r>
              <a:rPr lang="en-US" sz="1200" dirty="0" smtClean="0">
                <a:solidFill>
                  <a:srgbClr val="FFFFFF"/>
                </a:solidFill>
              </a:rPr>
              <a:t>Review</a:t>
            </a:r>
          </a:p>
          <a:p>
            <a:pPr marR="167537">
              <a:lnSpc>
                <a:spcPts val="1200"/>
              </a:lnSpc>
            </a:pPr>
            <a:r>
              <a:rPr lang="en-US" sz="1200" dirty="0" smtClean="0">
                <a:solidFill>
                  <a:srgbClr val="FFFFFF"/>
                </a:solidFill>
              </a:rPr>
              <a:t>Strong Workforce</a:t>
            </a:r>
            <a:endParaRPr lang="en-US" sz="1200" dirty="0"/>
          </a:p>
        </p:txBody>
      </p:sp>
    </p:spTree>
    <p:extLst>
      <p:ext uri="{BB962C8B-B14F-4D97-AF65-F5344CB8AC3E}">
        <p14:creationId xmlns:p14="http://schemas.microsoft.com/office/powerpoint/2010/main" val="3739486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609</TotalTime>
  <Words>262</Words>
  <Application>Microsoft Office PowerPoint</Application>
  <PresentationFormat>Widescreen</PresentationFormat>
  <Paragraphs>62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Myriad Pro</vt:lpstr>
      <vt:lpstr>Myriad Pro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Engel, Karen</dc:creator>
  <cp:lastModifiedBy>Engel, Karen</cp:lastModifiedBy>
  <cp:revision>50</cp:revision>
  <cp:lastPrinted>2018-08-20T15:26:27Z</cp:lastPrinted>
  <dcterms:created xsi:type="dcterms:W3CDTF">2018-08-12T22:44:17Z</dcterms:created>
  <dcterms:modified xsi:type="dcterms:W3CDTF">2018-09-07T17:43:00Z</dcterms:modified>
</cp:coreProperties>
</file>