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 id="263" r:id="rId6"/>
    <p:sldId id="265" r:id="rId7"/>
    <p:sldId id="271" r:id="rId8"/>
    <p:sldId id="264" r:id="rId9"/>
    <p:sldId id="269" r:id="rId10"/>
    <p:sldId id="272" r:id="rId11"/>
    <p:sldId id="273" r:id="rId12"/>
    <p:sldId id="258" r:id="rId13"/>
    <p:sldId id="270"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3" autoAdjust="0"/>
    <p:restoredTop sz="94660"/>
  </p:normalViewPr>
  <p:slideViewPr>
    <p:cSldViewPr snapToGrid="0">
      <p:cViewPr varScale="1">
        <p:scale>
          <a:sx n="123" d="100"/>
          <a:sy n="123" d="100"/>
        </p:scale>
        <p:origin x="132"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9D8C4F-FF8B-4EE8-A1AC-C277A6C24D72}" type="doc">
      <dgm:prSet loTypeId="urn:microsoft.com/office/officeart/2005/8/layout/chevron1" loCatId="process" qsTypeId="urn:microsoft.com/office/officeart/2005/8/quickstyle/simple1" qsCatId="simple" csTypeId="urn:microsoft.com/office/officeart/2005/8/colors/colorful5" csCatId="colorful" phldr="1"/>
      <dgm:spPr/>
    </dgm:pt>
    <dgm:pt modelId="{F59CAD6A-2145-478B-A354-795752FEE841}">
      <dgm:prSet phldrT="[Text]"/>
      <dgm:spPr/>
      <dgm:t>
        <a:bodyPr/>
        <a:lstStyle/>
        <a:p>
          <a:r>
            <a:rPr lang="en-US" dirty="0" smtClean="0"/>
            <a:t>September</a:t>
          </a:r>
          <a:endParaRPr lang="en-US" dirty="0"/>
        </a:p>
      </dgm:t>
    </dgm:pt>
    <dgm:pt modelId="{1998CEBE-7A58-42A6-9100-041099E05541}" type="parTrans" cxnId="{F9739C33-D071-4B04-ADAF-7F2610753E61}">
      <dgm:prSet/>
      <dgm:spPr/>
      <dgm:t>
        <a:bodyPr/>
        <a:lstStyle/>
        <a:p>
          <a:endParaRPr lang="en-US"/>
        </a:p>
      </dgm:t>
    </dgm:pt>
    <dgm:pt modelId="{7C8B559D-A996-48E5-A50A-FD3B4934EEB5}" type="sibTrans" cxnId="{F9739C33-D071-4B04-ADAF-7F2610753E61}">
      <dgm:prSet/>
      <dgm:spPr/>
      <dgm:t>
        <a:bodyPr/>
        <a:lstStyle/>
        <a:p>
          <a:endParaRPr lang="en-US"/>
        </a:p>
      </dgm:t>
    </dgm:pt>
    <dgm:pt modelId="{42788D5A-4C90-493E-B978-85E2A02616D2}">
      <dgm:prSet phldrT="[Text]"/>
      <dgm:spPr/>
      <dgm:t>
        <a:bodyPr/>
        <a:lstStyle/>
        <a:p>
          <a:r>
            <a:rPr lang="en-US" dirty="0" smtClean="0"/>
            <a:t>November</a:t>
          </a:r>
          <a:endParaRPr lang="en-US" dirty="0"/>
        </a:p>
      </dgm:t>
    </dgm:pt>
    <dgm:pt modelId="{62C9D2B4-9A1D-496A-B675-50BE78028345}" type="parTrans" cxnId="{C7302F44-B2FA-4E3C-B638-76374D4F8C59}">
      <dgm:prSet/>
      <dgm:spPr/>
      <dgm:t>
        <a:bodyPr/>
        <a:lstStyle/>
        <a:p>
          <a:endParaRPr lang="en-US"/>
        </a:p>
      </dgm:t>
    </dgm:pt>
    <dgm:pt modelId="{16C317DB-2F1B-4103-82A6-D1FD08639423}" type="sibTrans" cxnId="{C7302F44-B2FA-4E3C-B638-76374D4F8C59}">
      <dgm:prSet/>
      <dgm:spPr/>
      <dgm:t>
        <a:bodyPr/>
        <a:lstStyle/>
        <a:p>
          <a:endParaRPr lang="en-US"/>
        </a:p>
      </dgm:t>
    </dgm:pt>
    <dgm:pt modelId="{01F04EBF-BE21-4251-83A5-E626FD662638}">
      <dgm:prSet phldrT="[Text]"/>
      <dgm:spPr/>
      <dgm:t>
        <a:bodyPr/>
        <a:lstStyle/>
        <a:p>
          <a:r>
            <a:rPr lang="en-US" dirty="0" smtClean="0"/>
            <a:t>December</a:t>
          </a:r>
          <a:endParaRPr lang="en-US" dirty="0"/>
        </a:p>
      </dgm:t>
    </dgm:pt>
    <dgm:pt modelId="{FBBE35DC-A933-4A61-835F-7A314E57BDC7}" type="parTrans" cxnId="{56ABEEA9-4826-4F85-BB90-3FDBBFD74B5F}">
      <dgm:prSet/>
      <dgm:spPr/>
      <dgm:t>
        <a:bodyPr/>
        <a:lstStyle/>
        <a:p>
          <a:endParaRPr lang="en-US"/>
        </a:p>
      </dgm:t>
    </dgm:pt>
    <dgm:pt modelId="{64EED9F2-C564-4588-8612-FD9C09917CBD}" type="sibTrans" cxnId="{56ABEEA9-4826-4F85-BB90-3FDBBFD74B5F}">
      <dgm:prSet/>
      <dgm:spPr/>
      <dgm:t>
        <a:bodyPr/>
        <a:lstStyle/>
        <a:p>
          <a:endParaRPr lang="en-US"/>
        </a:p>
      </dgm:t>
    </dgm:pt>
    <dgm:pt modelId="{520536B7-4A64-4049-98AF-E035E04F8DA7}">
      <dgm:prSet phldrT="[Text]"/>
      <dgm:spPr/>
      <dgm:t>
        <a:bodyPr/>
        <a:lstStyle/>
        <a:p>
          <a:r>
            <a:rPr lang="en-US" dirty="0" smtClean="0"/>
            <a:t>February</a:t>
          </a:r>
          <a:endParaRPr lang="en-US" dirty="0"/>
        </a:p>
      </dgm:t>
    </dgm:pt>
    <dgm:pt modelId="{2D1FE2AB-CBC1-49D0-83CD-7C78100CD627}" type="parTrans" cxnId="{211D4A2F-1789-40EC-B8C8-D5F30F96A605}">
      <dgm:prSet/>
      <dgm:spPr/>
      <dgm:t>
        <a:bodyPr/>
        <a:lstStyle/>
        <a:p>
          <a:endParaRPr lang="en-US"/>
        </a:p>
      </dgm:t>
    </dgm:pt>
    <dgm:pt modelId="{A7F4AE33-BF18-40C2-A0CB-743B725D4123}" type="sibTrans" cxnId="{211D4A2F-1789-40EC-B8C8-D5F30F96A605}">
      <dgm:prSet/>
      <dgm:spPr/>
      <dgm:t>
        <a:bodyPr/>
        <a:lstStyle/>
        <a:p>
          <a:endParaRPr lang="en-US"/>
        </a:p>
      </dgm:t>
    </dgm:pt>
    <dgm:pt modelId="{F7AEB562-17A8-40D9-BC72-40D5C08DCC0A}">
      <dgm:prSet phldrT="[Text]"/>
      <dgm:spPr/>
      <dgm:t>
        <a:bodyPr/>
        <a:lstStyle/>
        <a:p>
          <a:r>
            <a:rPr lang="en-US" dirty="0" smtClean="0"/>
            <a:t>March</a:t>
          </a:r>
          <a:endParaRPr lang="en-US" dirty="0"/>
        </a:p>
      </dgm:t>
    </dgm:pt>
    <dgm:pt modelId="{15E43381-49CC-43A6-9E50-5162B4104C74}" type="parTrans" cxnId="{92B58A50-9452-42C3-ACDD-B1111E247166}">
      <dgm:prSet/>
      <dgm:spPr/>
      <dgm:t>
        <a:bodyPr/>
        <a:lstStyle/>
        <a:p>
          <a:endParaRPr lang="en-US"/>
        </a:p>
      </dgm:t>
    </dgm:pt>
    <dgm:pt modelId="{C532A03C-A0EC-4225-AC99-0EE00E58AD14}" type="sibTrans" cxnId="{92B58A50-9452-42C3-ACDD-B1111E247166}">
      <dgm:prSet/>
      <dgm:spPr/>
      <dgm:t>
        <a:bodyPr/>
        <a:lstStyle/>
        <a:p>
          <a:endParaRPr lang="en-US"/>
        </a:p>
      </dgm:t>
    </dgm:pt>
    <dgm:pt modelId="{A3E01463-4889-42DD-92AA-B80BAAAC8F89}">
      <dgm:prSet phldrT="[Text]"/>
      <dgm:spPr/>
      <dgm:t>
        <a:bodyPr/>
        <a:lstStyle/>
        <a:p>
          <a:r>
            <a:rPr lang="en-US" dirty="0" smtClean="0"/>
            <a:t>April</a:t>
          </a:r>
          <a:endParaRPr lang="en-US" dirty="0"/>
        </a:p>
      </dgm:t>
    </dgm:pt>
    <dgm:pt modelId="{902F0472-A4F1-4805-A5FA-75A7D85D6073}" type="parTrans" cxnId="{E723DB78-7DD4-4E21-A244-F9F8F4F67CCE}">
      <dgm:prSet/>
      <dgm:spPr/>
      <dgm:t>
        <a:bodyPr/>
        <a:lstStyle/>
        <a:p>
          <a:endParaRPr lang="en-US"/>
        </a:p>
      </dgm:t>
    </dgm:pt>
    <dgm:pt modelId="{B053E176-AC2D-47A2-A2A0-0051D47526B1}" type="sibTrans" cxnId="{E723DB78-7DD4-4E21-A244-F9F8F4F67CCE}">
      <dgm:prSet/>
      <dgm:spPr/>
      <dgm:t>
        <a:bodyPr/>
        <a:lstStyle/>
        <a:p>
          <a:endParaRPr lang="en-US"/>
        </a:p>
      </dgm:t>
    </dgm:pt>
    <dgm:pt modelId="{ADF24B34-C276-453E-8EF6-F587DA1A70C8}">
      <dgm:prSet phldrT="[Text]"/>
      <dgm:spPr/>
      <dgm:t>
        <a:bodyPr/>
        <a:lstStyle/>
        <a:p>
          <a:r>
            <a:rPr lang="en-US" dirty="0" smtClean="0"/>
            <a:t>May</a:t>
          </a:r>
          <a:endParaRPr lang="en-US" dirty="0"/>
        </a:p>
      </dgm:t>
    </dgm:pt>
    <dgm:pt modelId="{28A587DD-D94C-415A-B714-7060B338200E}" type="parTrans" cxnId="{6ED85EBB-C6E0-459A-8A75-E8D15A16F27C}">
      <dgm:prSet/>
      <dgm:spPr/>
      <dgm:t>
        <a:bodyPr/>
        <a:lstStyle/>
        <a:p>
          <a:endParaRPr lang="en-US"/>
        </a:p>
      </dgm:t>
    </dgm:pt>
    <dgm:pt modelId="{C8AB6BF9-A014-458C-9A1E-AD63AFC016F0}" type="sibTrans" cxnId="{6ED85EBB-C6E0-459A-8A75-E8D15A16F27C}">
      <dgm:prSet/>
      <dgm:spPr/>
      <dgm:t>
        <a:bodyPr/>
        <a:lstStyle/>
        <a:p>
          <a:endParaRPr lang="en-US"/>
        </a:p>
      </dgm:t>
    </dgm:pt>
    <dgm:pt modelId="{14EC5AF6-D6C2-4793-A95D-B18BF8C3C49B}">
      <dgm:prSet phldrT="[Text]"/>
      <dgm:spPr/>
      <dgm:t>
        <a:bodyPr/>
        <a:lstStyle/>
        <a:p>
          <a:r>
            <a:rPr lang="en-US" smtClean="0"/>
            <a:t>October</a:t>
          </a:r>
          <a:endParaRPr lang="en-US" dirty="0"/>
        </a:p>
      </dgm:t>
    </dgm:pt>
    <dgm:pt modelId="{2DDA0690-D064-426F-B844-EDE43EFBEF83}" type="parTrans" cxnId="{395C5AED-F516-4CEC-AA86-B201E8E4E11E}">
      <dgm:prSet/>
      <dgm:spPr/>
      <dgm:t>
        <a:bodyPr/>
        <a:lstStyle/>
        <a:p>
          <a:endParaRPr lang="en-US"/>
        </a:p>
      </dgm:t>
    </dgm:pt>
    <dgm:pt modelId="{951FD48E-85F5-4FD3-A54F-9E66C2A14D3A}" type="sibTrans" cxnId="{395C5AED-F516-4CEC-AA86-B201E8E4E11E}">
      <dgm:prSet/>
      <dgm:spPr/>
      <dgm:t>
        <a:bodyPr/>
        <a:lstStyle/>
        <a:p>
          <a:endParaRPr lang="en-US"/>
        </a:p>
      </dgm:t>
    </dgm:pt>
    <dgm:pt modelId="{69FE148A-4119-40BD-9960-25D114B9DF00}" type="pres">
      <dgm:prSet presAssocID="{EB9D8C4F-FF8B-4EE8-A1AC-C277A6C24D72}" presName="Name0" presStyleCnt="0">
        <dgm:presLayoutVars>
          <dgm:dir/>
          <dgm:animLvl val="lvl"/>
          <dgm:resizeHandles val="exact"/>
        </dgm:presLayoutVars>
      </dgm:prSet>
      <dgm:spPr/>
    </dgm:pt>
    <dgm:pt modelId="{9B8471EF-4645-4000-B922-F475D72A88ED}" type="pres">
      <dgm:prSet presAssocID="{F59CAD6A-2145-478B-A354-795752FEE841}" presName="parTxOnly" presStyleLbl="node1" presStyleIdx="0" presStyleCnt="8">
        <dgm:presLayoutVars>
          <dgm:chMax val="0"/>
          <dgm:chPref val="0"/>
          <dgm:bulletEnabled val="1"/>
        </dgm:presLayoutVars>
      </dgm:prSet>
      <dgm:spPr/>
      <dgm:t>
        <a:bodyPr/>
        <a:lstStyle/>
        <a:p>
          <a:endParaRPr lang="en-US"/>
        </a:p>
      </dgm:t>
    </dgm:pt>
    <dgm:pt modelId="{741200A6-742D-47DC-9FB2-CB31834AD40C}" type="pres">
      <dgm:prSet presAssocID="{7C8B559D-A996-48E5-A50A-FD3B4934EEB5}" presName="parTxOnlySpace" presStyleCnt="0"/>
      <dgm:spPr/>
    </dgm:pt>
    <dgm:pt modelId="{727DDAE2-11EB-437D-8DD9-51D17A7726AB}" type="pres">
      <dgm:prSet presAssocID="{14EC5AF6-D6C2-4793-A95D-B18BF8C3C49B}" presName="parTxOnly" presStyleLbl="node1" presStyleIdx="1" presStyleCnt="8">
        <dgm:presLayoutVars>
          <dgm:chMax val="0"/>
          <dgm:chPref val="0"/>
          <dgm:bulletEnabled val="1"/>
        </dgm:presLayoutVars>
      </dgm:prSet>
      <dgm:spPr/>
      <dgm:t>
        <a:bodyPr/>
        <a:lstStyle/>
        <a:p>
          <a:endParaRPr lang="en-US"/>
        </a:p>
      </dgm:t>
    </dgm:pt>
    <dgm:pt modelId="{0217A86D-42D2-4E36-A536-7C2079C6C810}" type="pres">
      <dgm:prSet presAssocID="{951FD48E-85F5-4FD3-A54F-9E66C2A14D3A}" presName="parTxOnlySpace" presStyleCnt="0"/>
      <dgm:spPr/>
    </dgm:pt>
    <dgm:pt modelId="{1F541E42-D322-4A89-B823-C341D55371E7}" type="pres">
      <dgm:prSet presAssocID="{42788D5A-4C90-493E-B978-85E2A02616D2}" presName="parTxOnly" presStyleLbl="node1" presStyleIdx="2" presStyleCnt="8">
        <dgm:presLayoutVars>
          <dgm:chMax val="0"/>
          <dgm:chPref val="0"/>
          <dgm:bulletEnabled val="1"/>
        </dgm:presLayoutVars>
      </dgm:prSet>
      <dgm:spPr/>
      <dgm:t>
        <a:bodyPr/>
        <a:lstStyle/>
        <a:p>
          <a:endParaRPr lang="en-US"/>
        </a:p>
      </dgm:t>
    </dgm:pt>
    <dgm:pt modelId="{E2AFE76A-AFCB-473D-936D-CBF4CA39C575}" type="pres">
      <dgm:prSet presAssocID="{16C317DB-2F1B-4103-82A6-D1FD08639423}" presName="parTxOnlySpace" presStyleCnt="0"/>
      <dgm:spPr/>
    </dgm:pt>
    <dgm:pt modelId="{5FF65A9E-F846-470D-8AE4-1C653D91D4F8}" type="pres">
      <dgm:prSet presAssocID="{01F04EBF-BE21-4251-83A5-E626FD662638}" presName="parTxOnly" presStyleLbl="node1" presStyleIdx="3" presStyleCnt="8">
        <dgm:presLayoutVars>
          <dgm:chMax val="0"/>
          <dgm:chPref val="0"/>
          <dgm:bulletEnabled val="1"/>
        </dgm:presLayoutVars>
      </dgm:prSet>
      <dgm:spPr/>
      <dgm:t>
        <a:bodyPr/>
        <a:lstStyle/>
        <a:p>
          <a:endParaRPr lang="en-US"/>
        </a:p>
      </dgm:t>
    </dgm:pt>
    <dgm:pt modelId="{174D866C-93C4-43D5-8AAF-128D8F3D173D}" type="pres">
      <dgm:prSet presAssocID="{64EED9F2-C564-4588-8612-FD9C09917CBD}" presName="parTxOnlySpace" presStyleCnt="0"/>
      <dgm:spPr/>
    </dgm:pt>
    <dgm:pt modelId="{7465B662-C6E5-41CC-9437-FBEE28ECC7CD}" type="pres">
      <dgm:prSet presAssocID="{520536B7-4A64-4049-98AF-E035E04F8DA7}" presName="parTxOnly" presStyleLbl="node1" presStyleIdx="4" presStyleCnt="8">
        <dgm:presLayoutVars>
          <dgm:chMax val="0"/>
          <dgm:chPref val="0"/>
          <dgm:bulletEnabled val="1"/>
        </dgm:presLayoutVars>
      </dgm:prSet>
      <dgm:spPr/>
      <dgm:t>
        <a:bodyPr/>
        <a:lstStyle/>
        <a:p>
          <a:endParaRPr lang="en-US"/>
        </a:p>
      </dgm:t>
    </dgm:pt>
    <dgm:pt modelId="{7A72B261-8106-4D15-86DF-687690D8DEBC}" type="pres">
      <dgm:prSet presAssocID="{A7F4AE33-BF18-40C2-A0CB-743B725D4123}" presName="parTxOnlySpace" presStyleCnt="0"/>
      <dgm:spPr/>
    </dgm:pt>
    <dgm:pt modelId="{71EDFE50-F8FB-4FC7-A226-0F0EA4B538BB}" type="pres">
      <dgm:prSet presAssocID="{F7AEB562-17A8-40D9-BC72-40D5C08DCC0A}" presName="parTxOnly" presStyleLbl="node1" presStyleIdx="5" presStyleCnt="8">
        <dgm:presLayoutVars>
          <dgm:chMax val="0"/>
          <dgm:chPref val="0"/>
          <dgm:bulletEnabled val="1"/>
        </dgm:presLayoutVars>
      </dgm:prSet>
      <dgm:spPr/>
      <dgm:t>
        <a:bodyPr/>
        <a:lstStyle/>
        <a:p>
          <a:endParaRPr lang="en-US"/>
        </a:p>
      </dgm:t>
    </dgm:pt>
    <dgm:pt modelId="{A200624F-D7B6-40B1-AAA8-31D702265A5B}" type="pres">
      <dgm:prSet presAssocID="{C532A03C-A0EC-4225-AC99-0EE00E58AD14}" presName="parTxOnlySpace" presStyleCnt="0"/>
      <dgm:spPr/>
    </dgm:pt>
    <dgm:pt modelId="{A6503E57-3071-41E7-B77A-29948AC47B40}" type="pres">
      <dgm:prSet presAssocID="{A3E01463-4889-42DD-92AA-B80BAAAC8F89}" presName="parTxOnly" presStyleLbl="node1" presStyleIdx="6" presStyleCnt="8">
        <dgm:presLayoutVars>
          <dgm:chMax val="0"/>
          <dgm:chPref val="0"/>
          <dgm:bulletEnabled val="1"/>
        </dgm:presLayoutVars>
      </dgm:prSet>
      <dgm:spPr/>
      <dgm:t>
        <a:bodyPr/>
        <a:lstStyle/>
        <a:p>
          <a:endParaRPr lang="en-US"/>
        </a:p>
      </dgm:t>
    </dgm:pt>
    <dgm:pt modelId="{55495B9C-C5B1-4CF2-8604-81A9378CB5A2}" type="pres">
      <dgm:prSet presAssocID="{B053E176-AC2D-47A2-A2A0-0051D47526B1}" presName="parTxOnlySpace" presStyleCnt="0"/>
      <dgm:spPr/>
    </dgm:pt>
    <dgm:pt modelId="{A4FFF1AF-8279-40C3-A6AA-D00041FCF52D}" type="pres">
      <dgm:prSet presAssocID="{ADF24B34-C276-453E-8EF6-F587DA1A70C8}" presName="parTxOnly" presStyleLbl="node1" presStyleIdx="7" presStyleCnt="8">
        <dgm:presLayoutVars>
          <dgm:chMax val="0"/>
          <dgm:chPref val="0"/>
          <dgm:bulletEnabled val="1"/>
        </dgm:presLayoutVars>
      </dgm:prSet>
      <dgm:spPr/>
      <dgm:t>
        <a:bodyPr/>
        <a:lstStyle/>
        <a:p>
          <a:endParaRPr lang="en-US"/>
        </a:p>
      </dgm:t>
    </dgm:pt>
  </dgm:ptLst>
  <dgm:cxnLst>
    <dgm:cxn modelId="{2AE3340A-5C8A-42FF-B349-C281E801A517}" type="presOf" srcId="{F7AEB562-17A8-40D9-BC72-40D5C08DCC0A}" destId="{71EDFE50-F8FB-4FC7-A226-0F0EA4B538BB}" srcOrd="0" destOrd="0" presId="urn:microsoft.com/office/officeart/2005/8/layout/chevron1"/>
    <dgm:cxn modelId="{92B58A50-9452-42C3-ACDD-B1111E247166}" srcId="{EB9D8C4F-FF8B-4EE8-A1AC-C277A6C24D72}" destId="{F7AEB562-17A8-40D9-BC72-40D5C08DCC0A}" srcOrd="5" destOrd="0" parTransId="{15E43381-49CC-43A6-9E50-5162B4104C74}" sibTransId="{C532A03C-A0EC-4225-AC99-0EE00E58AD14}"/>
    <dgm:cxn modelId="{DD7EAE9E-A6D3-4CE3-B412-AF94D4719E8D}" type="presOf" srcId="{42788D5A-4C90-493E-B978-85E2A02616D2}" destId="{1F541E42-D322-4A89-B823-C341D55371E7}" srcOrd="0" destOrd="0" presId="urn:microsoft.com/office/officeart/2005/8/layout/chevron1"/>
    <dgm:cxn modelId="{211D4A2F-1789-40EC-B8C8-D5F30F96A605}" srcId="{EB9D8C4F-FF8B-4EE8-A1AC-C277A6C24D72}" destId="{520536B7-4A64-4049-98AF-E035E04F8DA7}" srcOrd="4" destOrd="0" parTransId="{2D1FE2AB-CBC1-49D0-83CD-7C78100CD627}" sibTransId="{A7F4AE33-BF18-40C2-A0CB-743B725D4123}"/>
    <dgm:cxn modelId="{265DBB3C-B26F-4774-9D82-60F4A106B8AB}" type="presOf" srcId="{01F04EBF-BE21-4251-83A5-E626FD662638}" destId="{5FF65A9E-F846-470D-8AE4-1C653D91D4F8}" srcOrd="0" destOrd="0" presId="urn:microsoft.com/office/officeart/2005/8/layout/chevron1"/>
    <dgm:cxn modelId="{395C5AED-F516-4CEC-AA86-B201E8E4E11E}" srcId="{EB9D8C4F-FF8B-4EE8-A1AC-C277A6C24D72}" destId="{14EC5AF6-D6C2-4793-A95D-B18BF8C3C49B}" srcOrd="1" destOrd="0" parTransId="{2DDA0690-D064-426F-B844-EDE43EFBEF83}" sibTransId="{951FD48E-85F5-4FD3-A54F-9E66C2A14D3A}"/>
    <dgm:cxn modelId="{F9739C33-D071-4B04-ADAF-7F2610753E61}" srcId="{EB9D8C4F-FF8B-4EE8-A1AC-C277A6C24D72}" destId="{F59CAD6A-2145-478B-A354-795752FEE841}" srcOrd="0" destOrd="0" parTransId="{1998CEBE-7A58-42A6-9100-041099E05541}" sibTransId="{7C8B559D-A996-48E5-A50A-FD3B4934EEB5}"/>
    <dgm:cxn modelId="{D07E6B10-3326-4246-9748-81E87F1B6408}" type="presOf" srcId="{EB9D8C4F-FF8B-4EE8-A1AC-C277A6C24D72}" destId="{69FE148A-4119-40BD-9960-25D114B9DF00}" srcOrd="0" destOrd="0" presId="urn:microsoft.com/office/officeart/2005/8/layout/chevron1"/>
    <dgm:cxn modelId="{6ED85EBB-C6E0-459A-8A75-E8D15A16F27C}" srcId="{EB9D8C4F-FF8B-4EE8-A1AC-C277A6C24D72}" destId="{ADF24B34-C276-453E-8EF6-F587DA1A70C8}" srcOrd="7" destOrd="0" parTransId="{28A587DD-D94C-415A-B714-7060B338200E}" sibTransId="{C8AB6BF9-A014-458C-9A1E-AD63AFC016F0}"/>
    <dgm:cxn modelId="{9D437229-F412-445B-A0BC-629E5F44B4FD}" type="presOf" srcId="{520536B7-4A64-4049-98AF-E035E04F8DA7}" destId="{7465B662-C6E5-41CC-9437-FBEE28ECC7CD}" srcOrd="0" destOrd="0" presId="urn:microsoft.com/office/officeart/2005/8/layout/chevron1"/>
    <dgm:cxn modelId="{56ABEEA9-4826-4F85-BB90-3FDBBFD74B5F}" srcId="{EB9D8C4F-FF8B-4EE8-A1AC-C277A6C24D72}" destId="{01F04EBF-BE21-4251-83A5-E626FD662638}" srcOrd="3" destOrd="0" parTransId="{FBBE35DC-A933-4A61-835F-7A314E57BDC7}" sibTransId="{64EED9F2-C564-4588-8612-FD9C09917CBD}"/>
    <dgm:cxn modelId="{C7302F44-B2FA-4E3C-B638-76374D4F8C59}" srcId="{EB9D8C4F-FF8B-4EE8-A1AC-C277A6C24D72}" destId="{42788D5A-4C90-493E-B978-85E2A02616D2}" srcOrd="2" destOrd="0" parTransId="{62C9D2B4-9A1D-496A-B675-50BE78028345}" sibTransId="{16C317DB-2F1B-4103-82A6-D1FD08639423}"/>
    <dgm:cxn modelId="{F27DE72C-AAE9-40AA-A2B8-7C002DDB10BD}" type="presOf" srcId="{ADF24B34-C276-453E-8EF6-F587DA1A70C8}" destId="{A4FFF1AF-8279-40C3-A6AA-D00041FCF52D}" srcOrd="0" destOrd="0" presId="urn:microsoft.com/office/officeart/2005/8/layout/chevron1"/>
    <dgm:cxn modelId="{D413D10C-477A-423E-B6DC-5DEA170E7BBD}" type="presOf" srcId="{F59CAD6A-2145-478B-A354-795752FEE841}" destId="{9B8471EF-4645-4000-B922-F475D72A88ED}" srcOrd="0" destOrd="0" presId="urn:microsoft.com/office/officeart/2005/8/layout/chevron1"/>
    <dgm:cxn modelId="{E723DB78-7DD4-4E21-A244-F9F8F4F67CCE}" srcId="{EB9D8C4F-FF8B-4EE8-A1AC-C277A6C24D72}" destId="{A3E01463-4889-42DD-92AA-B80BAAAC8F89}" srcOrd="6" destOrd="0" parTransId="{902F0472-A4F1-4805-A5FA-75A7D85D6073}" sibTransId="{B053E176-AC2D-47A2-A2A0-0051D47526B1}"/>
    <dgm:cxn modelId="{0E08CC8C-BB7E-4D85-B7C7-B79C66BF27F5}" type="presOf" srcId="{A3E01463-4889-42DD-92AA-B80BAAAC8F89}" destId="{A6503E57-3071-41E7-B77A-29948AC47B40}" srcOrd="0" destOrd="0" presId="urn:microsoft.com/office/officeart/2005/8/layout/chevron1"/>
    <dgm:cxn modelId="{D3E50607-0C1B-482A-966F-F9C8F57CE44E}" type="presOf" srcId="{14EC5AF6-D6C2-4793-A95D-B18BF8C3C49B}" destId="{727DDAE2-11EB-437D-8DD9-51D17A7726AB}" srcOrd="0" destOrd="0" presId="urn:microsoft.com/office/officeart/2005/8/layout/chevron1"/>
    <dgm:cxn modelId="{7BD0D525-14A3-4304-8D04-2F331BD4A5B8}" type="presParOf" srcId="{69FE148A-4119-40BD-9960-25D114B9DF00}" destId="{9B8471EF-4645-4000-B922-F475D72A88ED}" srcOrd="0" destOrd="0" presId="urn:microsoft.com/office/officeart/2005/8/layout/chevron1"/>
    <dgm:cxn modelId="{5929EF27-202F-4843-9AE3-A29F0D5D6128}" type="presParOf" srcId="{69FE148A-4119-40BD-9960-25D114B9DF00}" destId="{741200A6-742D-47DC-9FB2-CB31834AD40C}" srcOrd="1" destOrd="0" presId="urn:microsoft.com/office/officeart/2005/8/layout/chevron1"/>
    <dgm:cxn modelId="{CB74EA99-4548-40F0-BBDB-C060D6ACB164}" type="presParOf" srcId="{69FE148A-4119-40BD-9960-25D114B9DF00}" destId="{727DDAE2-11EB-437D-8DD9-51D17A7726AB}" srcOrd="2" destOrd="0" presId="urn:microsoft.com/office/officeart/2005/8/layout/chevron1"/>
    <dgm:cxn modelId="{17A04D43-8685-4DB0-9A76-9C0563B56690}" type="presParOf" srcId="{69FE148A-4119-40BD-9960-25D114B9DF00}" destId="{0217A86D-42D2-4E36-A536-7C2079C6C810}" srcOrd="3" destOrd="0" presId="urn:microsoft.com/office/officeart/2005/8/layout/chevron1"/>
    <dgm:cxn modelId="{F0B4F2F9-87F9-4775-B211-5C64AEC2AF48}" type="presParOf" srcId="{69FE148A-4119-40BD-9960-25D114B9DF00}" destId="{1F541E42-D322-4A89-B823-C341D55371E7}" srcOrd="4" destOrd="0" presId="urn:microsoft.com/office/officeart/2005/8/layout/chevron1"/>
    <dgm:cxn modelId="{877971FB-93FF-4D87-947A-C37B42B10A68}" type="presParOf" srcId="{69FE148A-4119-40BD-9960-25D114B9DF00}" destId="{E2AFE76A-AFCB-473D-936D-CBF4CA39C575}" srcOrd="5" destOrd="0" presId="urn:microsoft.com/office/officeart/2005/8/layout/chevron1"/>
    <dgm:cxn modelId="{4FB5B199-9E40-4767-8F44-1216CF1CE124}" type="presParOf" srcId="{69FE148A-4119-40BD-9960-25D114B9DF00}" destId="{5FF65A9E-F846-470D-8AE4-1C653D91D4F8}" srcOrd="6" destOrd="0" presId="urn:microsoft.com/office/officeart/2005/8/layout/chevron1"/>
    <dgm:cxn modelId="{9EE248E9-434E-4C81-A41F-4A7C0F471FC1}" type="presParOf" srcId="{69FE148A-4119-40BD-9960-25D114B9DF00}" destId="{174D866C-93C4-43D5-8AAF-128D8F3D173D}" srcOrd="7" destOrd="0" presId="urn:microsoft.com/office/officeart/2005/8/layout/chevron1"/>
    <dgm:cxn modelId="{57AFBF3A-E1D8-4C2F-A6DC-6EC172FCF6EF}" type="presParOf" srcId="{69FE148A-4119-40BD-9960-25D114B9DF00}" destId="{7465B662-C6E5-41CC-9437-FBEE28ECC7CD}" srcOrd="8" destOrd="0" presId="urn:microsoft.com/office/officeart/2005/8/layout/chevron1"/>
    <dgm:cxn modelId="{1FCED803-F94B-4837-A8F8-9F00EC782373}" type="presParOf" srcId="{69FE148A-4119-40BD-9960-25D114B9DF00}" destId="{7A72B261-8106-4D15-86DF-687690D8DEBC}" srcOrd="9" destOrd="0" presId="urn:microsoft.com/office/officeart/2005/8/layout/chevron1"/>
    <dgm:cxn modelId="{B2FF7141-36DA-45D2-9A84-7CE7AC2ABEC4}" type="presParOf" srcId="{69FE148A-4119-40BD-9960-25D114B9DF00}" destId="{71EDFE50-F8FB-4FC7-A226-0F0EA4B538BB}" srcOrd="10" destOrd="0" presId="urn:microsoft.com/office/officeart/2005/8/layout/chevron1"/>
    <dgm:cxn modelId="{8711F56F-B12D-4A9C-84A0-5FB0F4D87B90}" type="presParOf" srcId="{69FE148A-4119-40BD-9960-25D114B9DF00}" destId="{A200624F-D7B6-40B1-AAA8-31D702265A5B}" srcOrd="11" destOrd="0" presId="urn:microsoft.com/office/officeart/2005/8/layout/chevron1"/>
    <dgm:cxn modelId="{E840CCA0-6F09-4C87-9398-B4F2017FB912}" type="presParOf" srcId="{69FE148A-4119-40BD-9960-25D114B9DF00}" destId="{A6503E57-3071-41E7-B77A-29948AC47B40}" srcOrd="12" destOrd="0" presId="urn:microsoft.com/office/officeart/2005/8/layout/chevron1"/>
    <dgm:cxn modelId="{CE147862-F32D-4B66-94D7-E0A54B2A1174}" type="presParOf" srcId="{69FE148A-4119-40BD-9960-25D114B9DF00}" destId="{55495B9C-C5B1-4CF2-8604-81A9378CB5A2}" srcOrd="13" destOrd="0" presId="urn:microsoft.com/office/officeart/2005/8/layout/chevron1"/>
    <dgm:cxn modelId="{6390C6A7-1630-4387-8EA0-B04B6B166D99}" type="presParOf" srcId="{69FE148A-4119-40BD-9960-25D114B9DF00}" destId="{A4FFF1AF-8279-40C3-A6AA-D00041FCF52D}" srcOrd="1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471EF-4645-4000-B922-F475D72A88ED}">
      <dsp:nvSpPr>
        <dsp:cNvPr id="0" name=""/>
        <dsp:cNvSpPr/>
      </dsp:nvSpPr>
      <dsp:spPr>
        <a:xfrm>
          <a:off x="1041" y="2939000"/>
          <a:ext cx="1669851" cy="667940"/>
        </a:xfrm>
        <a:prstGeom prst="chevr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September</a:t>
          </a:r>
          <a:endParaRPr lang="en-US" sz="1600" kern="1200" dirty="0"/>
        </a:p>
      </dsp:txBody>
      <dsp:txXfrm>
        <a:off x="335011" y="2939000"/>
        <a:ext cx="1001911" cy="667940"/>
      </dsp:txXfrm>
    </dsp:sp>
    <dsp:sp modelId="{727DDAE2-11EB-437D-8DD9-51D17A7726AB}">
      <dsp:nvSpPr>
        <dsp:cNvPr id="0" name=""/>
        <dsp:cNvSpPr/>
      </dsp:nvSpPr>
      <dsp:spPr>
        <a:xfrm>
          <a:off x="1503908" y="2939000"/>
          <a:ext cx="1669851" cy="667940"/>
        </a:xfrm>
        <a:prstGeom prst="chevron">
          <a:avLst/>
        </a:prstGeom>
        <a:solidFill>
          <a:schemeClr val="accent5">
            <a:hueOff val="-1050478"/>
            <a:satOff val="-1461"/>
            <a:lumOff val="-56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smtClean="0"/>
            <a:t>October</a:t>
          </a:r>
          <a:endParaRPr lang="en-US" sz="1600" kern="1200" dirty="0"/>
        </a:p>
      </dsp:txBody>
      <dsp:txXfrm>
        <a:off x="1837878" y="2939000"/>
        <a:ext cx="1001911" cy="667940"/>
      </dsp:txXfrm>
    </dsp:sp>
    <dsp:sp modelId="{1F541E42-D322-4A89-B823-C341D55371E7}">
      <dsp:nvSpPr>
        <dsp:cNvPr id="0" name=""/>
        <dsp:cNvSpPr/>
      </dsp:nvSpPr>
      <dsp:spPr>
        <a:xfrm>
          <a:off x="3006774" y="2939000"/>
          <a:ext cx="1669851" cy="667940"/>
        </a:xfrm>
        <a:prstGeom prst="chevron">
          <a:avLst/>
        </a:prstGeom>
        <a:solidFill>
          <a:schemeClr val="accent5">
            <a:hueOff val="-2100956"/>
            <a:satOff val="-2922"/>
            <a:lumOff val="-11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November</a:t>
          </a:r>
          <a:endParaRPr lang="en-US" sz="1600" kern="1200" dirty="0"/>
        </a:p>
      </dsp:txBody>
      <dsp:txXfrm>
        <a:off x="3340744" y="2939000"/>
        <a:ext cx="1001911" cy="667940"/>
      </dsp:txXfrm>
    </dsp:sp>
    <dsp:sp modelId="{5FF65A9E-F846-470D-8AE4-1C653D91D4F8}">
      <dsp:nvSpPr>
        <dsp:cNvPr id="0" name=""/>
        <dsp:cNvSpPr/>
      </dsp:nvSpPr>
      <dsp:spPr>
        <a:xfrm>
          <a:off x="4509641" y="2939000"/>
          <a:ext cx="1669851" cy="667940"/>
        </a:xfrm>
        <a:prstGeom prst="chevron">
          <a:avLst/>
        </a:prstGeom>
        <a:solidFill>
          <a:schemeClr val="accent5">
            <a:hueOff val="-3151433"/>
            <a:satOff val="-4383"/>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December</a:t>
          </a:r>
          <a:endParaRPr lang="en-US" sz="1600" kern="1200" dirty="0"/>
        </a:p>
      </dsp:txBody>
      <dsp:txXfrm>
        <a:off x="4843611" y="2939000"/>
        <a:ext cx="1001911" cy="667940"/>
      </dsp:txXfrm>
    </dsp:sp>
    <dsp:sp modelId="{7465B662-C6E5-41CC-9437-FBEE28ECC7CD}">
      <dsp:nvSpPr>
        <dsp:cNvPr id="0" name=""/>
        <dsp:cNvSpPr/>
      </dsp:nvSpPr>
      <dsp:spPr>
        <a:xfrm>
          <a:off x="6012507" y="2939000"/>
          <a:ext cx="1669851" cy="667940"/>
        </a:xfrm>
        <a:prstGeom prst="chevron">
          <a:avLst/>
        </a:prstGeom>
        <a:solidFill>
          <a:schemeClr val="accent5">
            <a:hueOff val="-4201911"/>
            <a:satOff val="-5845"/>
            <a:lumOff val="-22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February</a:t>
          </a:r>
          <a:endParaRPr lang="en-US" sz="1600" kern="1200" dirty="0"/>
        </a:p>
      </dsp:txBody>
      <dsp:txXfrm>
        <a:off x="6346477" y="2939000"/>
        <a:ext cx="1001911" cy="667940"/>
      </dsp:txXfrm>
    </dsp:sp>
    <dsp:sp modelId="{71EDFE50-F8FB-4FC7-A226-0F0EA4B538BB}">
      <dsp:nvSpPr>
        <dsp:cNvPr id="0" name=""/>
        <dsp:cNvSpPr/>
      </dsp:nvSpPr>
      <dsp:spPr>
        <a:xfrm>
          <a:off x="7515373" y="2939000"/>
          <a:ext cx="1669851" cy="667940"/>
        </a:xfrm>
        <a:prstGeom prst="chevron">
          <a:avLst/>
        </a:prstGeom>
        <a:solidFill>
          <a:schemeClr val="accent5">
            <a:hueOff val="-5252389"/>
            <a:satOff val="-7306"/>
            <a:lumOff val="-28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March</a:t>
          </a:r>
          <a:endParaRPr lang="en-US" sz="1600" kern="1200" dirty="0"/>
        </a:p>
      </dsp:txBody>
      <dsp:txXfrm>
        <a:off x="7849343" y="2939000"/>
        <a:ext cx="1001911" cy="667940"/>
      </dsp:txXfrm>
    </dsp:sp>
    <dsp:sp modelId="{A6503E57-3071-41E7-B77A-29948AC47B40}">
      <dsp:nvSpPr>
        <dsp:cNvPr id="0" name=""/>
        <dsp:cNvSpPr/>
      </dsp:nvSpPr>
      <dsp:spPr>
        <a:xfrm>
          <a:off x="9018240" y="2939000"/>
          <a:ext cx="1669851" cy="667940"/>
        </a:xfrm>
        <a:prstGeom prst="chevron">
          <a:avLst/>
        </a:prstGeom>
        <a:solidFill>
          <a:schemeClr val="accent5">
            <a:hueOff val="-6302867"/>
            <a:satOff val="-8767"/>
            <a:lumOff val="-33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April</a:t>
          </a:r>
          <a:endParaRPr lang="en-US" sz="1600" kern="1200" dirty="0"/>
        </a:p>
      </dsp:txBody>
      <dsp:txXfrm>
        <a:off x="9352210" y="2939000"/>
        <a:ext cx="1001911" cy="667940"/>
      </dsp:txXfrm>
    </dsp:sp>
    <dsp:sp modelId="{A4FFF1AF-8279-40C3-A6AA-D00041FCF52D}">
      <dsp:nvSpPr>
        <dsp:cNvPr id="0" name=""/>
        <dsp:cNvSpPr/>
      </dsp:nvSpPr>
      <dsp:spPr>
        <a:xfrm>
          <a:off x="10521106" y="2939000"/>
          <a:ext cx="1669851" cy="667940"/>
        </a:xfrm>
        <a:prstGeom prst="chevron">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May</a:t>
          </a:r>
          <a:endParaRPr lang="en-US" sz="1600" kern="1200" dirty="0"/>
        </a:p>
      </dsp:txBody>
      <dsp:txXfrm>
        <a:off x="10855076" y="2939000"/>
        <a:ext cx="1001911" cy="6679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540FA2-EBE8-467A-8CD7-4BCD742D382F}"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1276046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540FA2-EBE8-467A-8CD7-4BCD742D382F}"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353966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540FA2-EBE8-467A-8CD7-4BCD742D382F}"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174856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540FA2-EBE8-467A-8CD7-4BCD742D382F}"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260119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540FA2-EBE8-467A-8CD7-4BCD742D382F}" type="datetimeFigureOut">
              <a:rPr lang="en-US" smtClean="0"/>
              <a:t>9/4/2018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1371773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540FA2-EBE8-467A-8CD7-4BCD742D382F}"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3472584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540FA2-EBE8-467A-8CD7-4BCD742D382F}" type="datetimeFigureOut">
              <a:rPr lang="en-US" smtClean="0"/>
              <a:t>9/4/2018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3309821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540FA2-EBE8-467A-8CD7-4BCD742D382F}" type="datetimeFigureOut">
              <a:rPr lang="en-US" smtClean="0"/>
              <a:t>9/4/2018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123414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40FA2-EBE8-467A-8CD7-4BCD742D382F}" type="datetimeFigureOut">
              <a:rPr lang="en-US" smtClean="0"/>
              <a:t>9/4/2018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3693051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540FA2-EBE8-467A-8CD7-4BCD742D382F}"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122482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540FA2-EBE8-467A-8CD7-4BCD742D382F}" type="datetimeFigureOut">
              <a:rPr lang="en-US" smtClean="0"/>
              <a:t>9/4/2018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B4D43-2BA7-4248-A9B6-5AEBC246E166}" type="slidenum">
              <a:rPr lang="en-US" smtClean="0"/>
              <a:t>‹#›</a:t>
            </a:fld>
            <a:endParaRPr lang="en-US"/>
          </a:p>
        </p:txBody>
      </p:sp>
    </p:spTree>
    <p:extLst>
      <p:ext uri="{BB962C8B-B14F-4D97-AF65-F5344CB8AC3E}">
        <p14:creationId xmlns:p14="http://schemas.microsoft.com/office/powerpoint/2010/main" val="317295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40FA2-EBE8-467A-8CD7-4BCD742D382F}" type="datetimeFigureOut">
              <a:rPr lang="en-US" smtClean="0"/>
              <a:t>9/4/2018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4B4D43-2BA7-4248-A9B6-5AEBC246E166}" type="slidenum">
              <a:rPr lang="en-US" smtClean="0"/>
              <a:t>‹#›</a:t>
            </a:fld>
            <a:endParaRPr lang="en-US"/>
          </a:p>
        </p:txBody>
      </p:sp>
    </p:spTree>
    <p:extLst>
      <p:ext uri="{BB962C8B-B14F-4D97-AF65-F5344CB8AC3E}">
        <p14:creationId xmlns:p14="http://schemas.microsoft.com/office/powerpoint/2010/main" val="3640102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DtPIDGro4vI"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Streamlining the Program Review Process</a:t>
            </a:r>
            <a:endParaRPr lang="en-US" dirty="0"/>
          </a:p>
        </p:txBody>
      </p:sp>
      <p:sp>
        <p:nvSpPr>
          <p:cNvPr id="3" name="Subtitle 2"/>
          <p:cNvSpPr>
            <a:spLocks noGrp="1"/>
          </p:cNvSpPr>
          <p:nvPr>
            <p:ph type="subTitle" idx="1"/>
          </p:nvPr>
        </p:nvSpPr>
        <p:spPr>
          <a:xfrm>
            <a:off x="1523999" y="3913537"/>
            <a:ext cx="9539235" cy="2226006"/>
          </a:xfrm>
        </p:spPr>
        <p:txBody>
          <a:bodyPr>
            <a:normAutofit fontScale="70000" lnSpcReduction="20000"/>
          </a:bodyPr>
          <a:lstStyle/>
          <a:p>
            <a:r>
              <a:rPr lang="en-US" sz="2600" b="1" dirty="0" smtClean="0"/>
              <a:t>September 5, 2018</a:t>
            </a:r>
          </a:p>
          <a:p>
            <a:r>
              <a:rPr lang="en-US" sz="2600" dirty="0" smtClean="0"/>
              <a:t>Report and recommendations for the Planning &amp; Budget Committee (PBC) from:</a:t>
            </a:r>
          </a:p>
          <a:p>
            <a:endParaRPr lang="en-US" dirty="0" smtClean="0"/>
          </a:p>
          <a:p>
            <a:r>
              <a:rPr lang="en-US" sz="2300" dirty="0" smtClean="0"/>
              <a:t>Mary Concha Thia, Interim VP of Administrative Services</a:t>
            </a:r>
          </a:p>
          <a:p>
            <a:r>
              <a:rPr lang="en-US" sz="2300" dirty="0"/>
              <a:t>Dayo Diggs, Director of Operations</a:t>
            </a:r>
          </a:p>
          <a:p>
            <a:r>
              <a:rPr lang="en-US" sz="2300" dirty="0" smtClean="0"/>
              <a:t>Karen Engel, Dean of PRIE</a:t>
            </a:r>
          </a:p>
          <a:p>
            <a:r>
              <a:rPr lang="en-US" sz="2300" dirty="0" smtClean="0"/>
              <a:t>Allison Hughes, Instructional Technologist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937" y="353839"/>
            <a:ext cx="2524125" cy="1133475"/>
          </a:xfrm>
          <a:prstGeom prst="rect">
            <a:avLst/>
          </a:prstGeom>
        </p:spPr>
      </p:pic>
    </p:spTree>
    <p:extLst>
      <p:ext uri="{BB962C8B-B14F-4D97-AF65-F5344CB8AC3E}">
        <p14:creationId xmlns:p14="http://schemas.microsoft.com/office/powerpoint/2010/main" val="3196290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recommendations</a:t>
            </a:r>
            <a:endParaRPr lang="en-US" dirty="0"/>
          </a:p>
        </p:txBody>
      </p:sp>
      <p:sp>
        <p:nvSpPr>
          <p:cNvPr id="3" name="Content Placeholder 2"/>
          <p:cNvSpPr>
            <a:spLocks noGrp="1"/>
          </p:cNvSpPr>
          <p:nvPr>
            <p:ph idx="1"/>
          </p:nvPr>
        </p:nvSpPr>
        <p:spPr/>
        <p:txBody>
          <a:bodyPr>
            <a:normAutofit/>
          </a:bodyPr>
          <a:lstStyle/>
          <a:p>
            <a:r>
              <a:rPr lang="en-US" dirty="0" smtClean="0"/>
              <a:t>Streamline process this year to ensure we meet new timeline and goals for program review process</a:t>
            </a:r>
          </a:p>
          <a:p>
            <a:r>
              <a:rPr lang="en-US" dirty="0" smtClean="0"/>
              <a:t>Conduct program review in </a:t>
            </a:r>
            <a:r>
              <a:rPr lang="en-US" dirty="0" err="1" smtClean="0"/>
              <a:t>TracDat</a:t>
            </a:r>
            <a:r>
              <a:rPr lang="en-US" dirty="0" smtClean="0"/>
              <a:t> this year</a:t>
            </a:r>
          </a:p>
          <a:p>
            <a:r>
              <a:rPr lang="en-US" dirty="0" smtClean="0"/>
              <a:t>Evaluate changes in spring and plan for an even better cycle and systems for 2018-19</a:t>
            </a:r>
          </a:p>
          <a:p>
            <a:r>
              <a:rPr lang="en-US" dirty="0"/>
              <a:t>P</a:t>
            </a:r>
            <a:r>
              <a:rPr lang="en-US" dirty="0" smtClean="0"/>
              <a:t>rovide lots of training and 1:1 assistance!</a:t>
            </a:r>
          </a:p>
          <a:p>
            <a:endParaRPr lang="en-US" dirty="0"/>
          </a:p>
          <a:p>
            <a:endParaRPr lang="en-US" dirty="0" smtClean="0"/>
          </a:p>
          <a:p>
            <a:endParaRPr lang="en-US" dirty="0"/>
          </a:p>
        </p:txBody>
      </p:sp>
    </p:spTree>
    <p:extLst>
      <p:ext uri="{BB962C8B-B14F-4D97-AF65-F5344CB8AC3E}">
        <p14:creationId xmlns:p14="http://schemas.microsoft.com/office/powerpoint/2010/main" val="2944041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28903" cy="1325563"/>
          </a:xfrm>
        </p:spPr>
        <p:txBody>
          <a:bodyPr/>
          <a:lstStyle/>
          <a:p>
            <a:r>
              <a:rPr lang="en-US" dirty="0" smtClean="0"/>
              <a:t>Recommendations from FCMAT &amp; IEPI Teams:</a:t>
            </a:r>
            <a:endParaRPr lang="en-US" dirty="0"/>
          </a:p>
        </p:txBody>
      </p:sp>
      <p:sp>
        <p:nvSpPr>
          <p:cNvPr id="3" name="Content Placeholder 2"/>
          <p:cNvSpPr>
            <a:spLocks noGrp="1"/>
          </p:cNvSpPr>
          <p:nvPr>
            <p:ph idx="1"/>
          </p:nvPr>
        </p:nvSpPr>
        <p:spPr>
          <a:xfrm>
            <a:off x="838199" y="1825624"/>
            <a:ext cx="10777695" cy="4504837"/>
          </a:xfrm>
        </p:spPr>
        <p:txBody>
          <a:bodyPr>
            <a:normAutofit/>
          </a:bodyPr>
          <a:lstStyle/>
          <a:p>
            <a:r>
              <a:rPr lang="en-US" dirty="0"/>
              <a:t>Develop processes and procedures to ensure that decisions at all stages of budget development and updating, including resource allocations, are aligned with the results of institutional program review and the college's strategic plan</a:t>
            </a:r>
            <a:r>
              <a:rPr lang="en-US" dirty="0" smtClean="0"/>
              <a:t>. (FCMAT)</a:t>
            </a:r>
          </a:p>
          <a:p>
            <a:r>
              <a:rPr lang="en-US" dirty="0"/>
              <a:t>Connect program review to institutional planning and decision-making</a:t>
            </a:r>
            <a:r>
              <a:rPr lang="en-US" dirty="0" smtClean="0"/>
              <a:t>. (FCMAT)</a:t>
            </a:r>
          </a:p>
          <a:p>
            <a:r>
              <a:rPr lang="en-US" dirty="0"/>
              <a:t>Develop a college procedure that includes criteria for approving, creating and filling new permanent positions. </a:t>
            </a:r>
            <a:r>
              <a:rPr lang="en-US" dirty="0" smtClean="0"/>
              <a:t>(FCMAT)</a:t>
            </a:r>
          </a:p>
          <a:p>
            <a:r>
              <a:rPr lang="en-US" dirty="0" smtClean="0"/>
              <a:t>Improve </a:t>
            </a:r>
            <a:r>
              <a:rPr lang="en-US" dirty="0"/>
              <a:t>employees’ knowledge and skills related to planning and resource allocation </a:t>
            </a:r>
            <a:r>
              <a:rPr lang="en-US" dirty="0" smtClean="0"/>
              <a:t>integration (IEPI)</a:t>
            </a:r>
            <a:endParaRPr lang="en-US" dirty="0"/>
          </a:p>
        </p:txBody>
      </p:sp>
    </p:spTree>
    <p:extLst>
      <p:ext uri="{BB962C8B-B14F-4D97-AF65-F5344CB8AC3E}">
        <p14:creationId xmlns:p14="http://schemas.microsoft.com/office/powerpoint/2010/main" val="869209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267" y="314883"/>
            <a:ext cx="4618055" cy="2378075"/>
          </a:xfrm>
        </p:spPr>
        <p:txBody>
          <a:bodyPr>
            <a:normAutofit/>
          </a:bodyPr>
          <a:lstStyle/>
          <a:p>
            <a:r>
              <a:rPr lang="en-US" sz="2800" dirty="0" smtClean="0"/>
              <a:t>Last year, PBC adopted a new timeline for Program Review:</a:t>
            </a:r>
            <a:endParaRPr lang="en-US" sz="1800" dirty="0"/>
          </a:p>
        </p:txBody>
      </p:sp>
      <p:pic>
        <p:nvPicPr>
          <p:cNvPr id="7" name="Picture 6"/>
          <p:cNvPicPr>
            <a:picLocks noChangeAspect="1"/>
          </p:cNvPicPr>
          <p:nvPr/>
        </p:nvPicPr>
        <p:blipFill>
          <a:blip r:embed="rId2"/>
          <a:stretch>
            <a:fillRect/>
          </a:stretch>
        </p:blipFill>
        <p:spPr>
          <a:xfrm>
            <a:off x="5790048" y="27491"/>
            <a:ext cx="5474154" cy="6830509"/>
          </a:xfrm>
          <a:prstGeom prst="rect">
            <a:avLst/>
          </a:prstGeom>
        </p:spPr>
      </p:pic>
    </p:spTree>
    <p:extLst>
      <p:ext uri="{BB962C8B-B14F-4D97-AF65-F5344CB8AC3E}">
        <p14:creationId xmlns:p14="http://schemas.microsoft.com/office/powerpoint/2010/main" val="544343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267" y="314883"/>
            <a:ext cx="4618055" cy="2378075"/>
          </a:xfrm>
        </p:spPr>
        <p:txBody>
          <a:bodyPr>
            <a:normAutofit/>
          </a:bodyPr>
          <a:lstStyle/>
          <a:p>
            <a:r>
              <a:rPr lang="en-US" sz="2800" dirty="0" smtClean="0"/>
              <a:t>Timeframe for program review process is different this year:</a:t>
            </a:r>
            <a:endParaRPr lang="en-US" sz="1800" dirty="0"/>
          </a:p>
        </p:txBody>
      </p:sp>
      <p:pic>
        <p:nvPicPr>
          <p:cNvPr id="7" name="Picture 6"/>
          <p:cNvPicPr>
            <a:picLocks noChangeAspect="1"/>
          </p:cNvPicPr>
          <p:nvPr/>
        </p:nvPicPr>
        <p:blipFill>
          <a:blip r:embed="rId2"/>
          <a:stretch>
            <a:fillRect/>
          </a:stretch>
        </p:blipFill>
        <p:spPr>
          <a:xfrm>
            <a:off x="5790048" y="27491"/>
            <a:ext cx="5474154" cy="6830509"/>
          </a:xfrm>
          <a:prstGeom prst="rect">
            <a:avLst/>
          </a:prstGeom>
        </p:spPr>
      </p:pic>
      <p:sp>
        <p:nvSpPr>
          <p:cNvPr id="3" name="Oval 2"/>
          <p:cNvSpPr/>
          <p:nvPr/>
        </p:nvSpPr>
        <p:spPr>
          <a:xfrm>
            <a:off x="5331862" y="518844"/>
            <a:ext cx="6390526" cy="863030"/>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197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38696613"/>
              </p:ext>
            </p:extLst>
          </p:nvPr>
        </p:nvGraphicFramePr>
        <p:xfrm>
          <a:off x="466670" y="560951"/>
          <a:ext cx="11211302" cy="5881920"/>
        </p:xfrm>
        <a:graphic>
          <a:graphicData uri="http://schemas.openxmlformats.org/drawingml/2006/table">
            <a:tbl>
              <a:tblPr firstRow="1" bandRow="1">
                <a:tableStyleId>{2A488322-F2BA-4B5B-9748-0D474271808F}</a:tableStyleId>
              </a:tblPr>
              <a:tblGrid>
                <a:gridCol w="5605651">
                  <a:extLst>
                    <a:ext uri="{9D8B030D-6E8A-4147-A177-3AD203B41FA5}">
                      <a16:colId xmlns:a16="http://schemas.microsoft.com/office/drawing/2014/main" val="4244499179"/>
                    </a:ext>
                  </a:extLst>
                </a:gridCol>
                <a:gridCol w="5605651">
                  <a:extLst>
                    <a:ext uri="{9D8B030D-6E8A-4147-A177-3AD203B41FA5}">
                      <a16:colId xmlns:a16="http://schemas.microsoft.com/office/drawing/2014/main" val="1219716949"/>
                    </a:ext>
                  </a:extLst>
                </a:gridCol>
              </a:tblGrid>
              <a:tr h="650766">
                <a:tc>
                  <a:txBody>
                    <a:bodyPr/>
                    <a:lstStyle/>
                    <a:p>
                      <a:r>
                        <a:rPr lang="en-US" sz="2400" b="0" dirty="0" smtClean="0"/>
                        <a:t>CURRENT CHALLENGE</a:t>
                      </a:r>
                      <a:endParaRPr lang="en-US" sz="2400" b="0" dirty="0"/>
                    </a:p>
                  </a:txBody>
                  <a:tcPr/>
                </a:tc>
                <a:tc>
                  <a:txBody>
                    <a:bodyPr/>
                    <a:lstStyle/>
                    <a:p>
                      <a:pPr marL="0" indent="0">
                        <a:buFont typeface="Wingdings" panose="05000000000000000000" pitchFamily="2" charset="2"/>
                        <a:buNone/>
                      </a:pPr>
                      <a:r>
                        <a:rPr lang="en-US" sz="2400" b="0" dirty="0" smtClean="0"/>
                        <a:t>PROPOSED SOLUTION</a:t>
                      </a:r>
                      <a:endParaRPr lang="en-US" sz="2400" b="0" dirty="0"/>
                    </a:p>
                  </a:txBody>
                  <a:tcPr/>
                </a:tc>
                <a:extLst>
                  <a:ext uri="{0D108BD9-81ED-4DB2-BD59-A6C34878D82A}">
                    <a16:rowId xmlns:a16="http://schemas.microsoft.com/office/drawing/2014/main" val="1438744769"/>
                  </a:ext>
                </a:extLst>
              </a:tr>
              <a:tr h="527844">
                <a:tc>
                  <a:txBody>
                    <a:bodyPr/>
                    <a:lstStyle/>
                    <a:p>
                      <a:r>
                        <a:rPr lang="en-US" dirty="0" smtClean="0"/>
                        <a:t>SPOL is problematic</a:t>
                      </a:r>
                      <a:endParaRPr lang="en-US" b="0" dirty="0"/>
                    </a:p>
                  </a:txBody>
                  <a:tcPr/>
                </a:tc>
                <a:tc>
                  <a:txBody>
                    <a:bodyPr/>
                    <a:lstStyle/>
                    <a:p>
                      <a:pPr marL="285750" indent="-285750">
                        <a:buFont typeface="Wingdings" panose="05000000000000000000" pitchFamily="2" charset="2"/>
                        <a:buChar char="ü"/>
                      </a:pPr>
                      <a:r>
                        <a:rPr lang="en-US" dirty="0" smtClean="0"/>
                        <a:t>Clean up SPOL (or use </a:t>
                      </a:r>
                      <a:r>
                        <a:rPr lang="en-US" dirty="0" err="1" smtClean="0"/>
                        <a:t>TracDat</a:t>
                      </a:r>
                      <a:r>
                        <a:rPr lang="en-US" dirty="0" smtClean="0"/>
                        <a:t>)</a:t>
                      </a:r>
                      <a:endParaRPr lang="en-US" b="0" dirty="0"/>
                    </a:p>
                  </a:txBody>
                  <a:tcPr/>
                </a:tc>
                <a:extLst>
                  <a:ext uri="{0D108BD9-81ED-4DB2-BD59-A6C34878D82A}">
                    <a16:rowId xmlns:a16="http://schemas.microsoft.com/office/drawing/2014/main" val="3082411465"/>
                  </a:ext>
                </a:extLst>
              </a:tr>
              <a:tr h="527844">
                <a:tc>
                  <a:txBody>
                    <a:bodyPr/>
                    <a:lstStyle/>
                    <a:p>
                      <a:r>
                        <a:rPr lang="en-US" dirty="0" smtClean="0"/>
                        <a:t>Program goals not driving process</a:t>
                      </a:r>
                      <a:endParaRPr lang="en-US" dirty="0"/>
                    </a:p>
                  </a:txBody>
                  <a:tcPr/>
                </a:tc>
                <a:tc>
                  <a:txBody>
                    <a:bodyPr/>
                    <a:lstStyle/>
                    <a:p>
                      <a:pPr marL="285750" indent="-285750">
                        <a:buFont typeface="Wingdings" panose="05000000000000000000" pitchFamily="2" charset="2"/>
                        <a:buChar char="ü"/>
                      </a:pPr>
                      <a:r>
                        <a:rPr lang="en-US" dirty="0" smtClean="0"/>
                        <a:t>Set program</a:t>
                      </a:r>
                      <a:r>
                        <a:rPr lang="en-US" baseline="0" dirty="0" smtClean="0"/>
                        <a:t> goals first </a:t>
                      </a:r>
                      <a:endParaRPr lang="en-US" dirty="0"/>
                    </a:p>
                  </a:txBody>
                  <a:tcPr/>
                </a:tc>
                <a:extLst>
                  <a:ext uri="{0D108BD9-81ED-4DB2-BD59-A6C34878D82A}">
                    <a16:rowId xmlns:a16="http://schemas.microsoft.com/office/drawing/2014/main" val="3390522627"/>
                  </a:ext>
                </a:extLst>
              </a:tr>
              <a:tr h="911074">
                <a:tc>
                  <a:txBody>
                    <a:bodyPr/>
                    <a:lstStyle/>
                    <a:p>
                      <a:r>
                        <a:rPr lang="en-US" dirty="0" smtClean="0"/>
                        <a:t>Requests for people are handled separately from other resource requests</a:t>
                      </a:r>
                      <a:endParaRPr lang="en-US" dirty="0"/>
                    </a:p>
                  </a:txBody>
                  <a:tcPr/>
                </a:tc>
                <a:tc>
                  <a:txBody>
                    <a:bodyPr/>
                    <a:lstStyle/>
                    <a:p>
                      <a:pPr marL="285750" indent="-285750">
                        <a:buFont typeface="Wingdings" panose="05000000000000000000" pitchFamily="2" charset="2"/>
                        <a:buChar char="ü"/>
                      </a:pPr>
                      <a:r>
                        <a:rPr lang="en-US" dirty="0" smtClean="0"/>
                        <a:t>Request</a:t>
                      </a:r>
                      <a:r>
                        <a:rPr lang="en-US" baseline="0" dirty="0" smtClean="0"/>
                        <a:t> all resources at the same time</a:t>
                      </a:r>
                      <a:endParaRPr lang="en-US" dirty="0"/>
                    </a:p>
                  </a:txBody>
                  <a:tcPr/>
                </a:tc>
                <a:extLst>
                  <a:ext uri="{0D108BD9-81ED-4DB2-BD59-A6C34878D82A}">
                    <a16:rowId xmlns:a16="http://schemas.microsoft.com/office/drawing/2014/main" val="1513971166"/>
                  </a:ext>
                </a:extLst>
              </a:tr>
              <a:tr h="911074">
                <a:tc>
                  <a:txBody>
                    <a:bodyPr/>
                    <a:lstStyle/>
                    <a:p>
                      <a:r>
                        <a:rPr lang="en-US" dirty="0" smtClean="0"/>
                        <a:t>Planning</a:t>
                      </a:r>
                      <a:r>
                        <a:rPr lang="en-US" baseline="0" dirty="0" smtClean="0"/>
                        <a:t> Councils lack the “whole picture”</a:t>
                      </a:r>
                      <a:endParaRPr lang="en-US" dirty="0"/>
                    </a:p>
                  </a:txBody>
                  <a:tcPr/>
                </a:tc>
                <a:tc>
                  <a:txBody>
                    <a:bodyPr/>
                    <a:lstStyle/>
                    <a:p>
                      <a:pPr marL="285750" indent="-285750" algn="l">
                        <a:buFont typeface="Wingdings" panose="05000000000000000000" pitchFamily="2" charset="2"/>
                        <a:buChar char="ü"/>
                      </a:pPr>
                      <a:r>
                        <a:rPr lang="en-US" dirty="0" smtClean="0"/>
                        <a:t>Provide more complete information to Planning Councils</a:t>
                      </a:r>
                      <a:endParaRPr lang="en-US" dirty="0"/>
                    </a:p>
                  </a:txBody>
                  <a:tcPr/>
                </a:tc>
                <a:extLst>
                  <a:ext uri="{0D108BD9-81ED-4DB2-BD59-A6C34878D82A}">
                    <a16:rowId xmlns:a16="http://schemas.microsoft.com/office/drawing/2014/main" val="1029026691"/>
                  </a:ext>
                </a:extLst>
              </a:tr>
              <a:tr h="911074">
                <a:tc>
                  <a:txBody>
                    <a:bodyPr/>
                    <a:lstStyle/>
                    <a:p>
                      <a:r>
                        <a:rPr lang="en-US" dirty="0" smtClean="0"/>
                        <a:t>PBC lacks “whole picture” when</a:t>
                      </a:r>
                      <a:r>
                        <a:rPr lang="en-US" baseline="0" dirty="0" smtClean="0"/>
                        <a:t> setting priorities</a:t>
                      </a:r>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Provide more complete information to Planning Councils</a:t>
                      </a:r>
                    </a:p>
                    <a:p>
                      <a:pPr marL="0" indent="0" algn="l">
                        <a:buFont typeface="Wingdings" panose="05000000000000000000" pitchFamily="2" charset="2"/>
                        <a:buNone/>
                      </a:pPr>
                      <a:endParaRPr lang="en-US" dirty="0"/>
                    </a:p>
                  </a:txBody>
                  <a:tcPr anchor="ctr"/>
                </a:tc>
                <a:extLst>
                  <a:ext uri="{0D108BD9-81ED-4DB2-BD59-A6C34878D82A}">
                    <a16:rowId xmlns:a16="http://schemas.microsoft.com/office/drawing/2014/main" val="491977037"/>
                  </a:ext>
                </a:extLst>
              </a:tr>
              <a:tr h="527844">
                <a:tc>
                  <a:txBody>
                    <a:bodyPr/>
                    <a:lstStyle/>
                    <a:p>
                      <a:r>
                        <a:rPr lang="en-US" dirty="0" smtClean="0"/>
                        <a:t>Budget not driven by PBC’s priorities</a:t>
                      </a:r>
                      <a:endParaRPr lang="en-US" dirty="0"/>
                    </a:p>
                  </a:txBody>
                  <a:tcPr/>
                </a:tc>
                <a:tc>
                  <a:txBody>
                    <a:bodyPr/>
                    <a:lstStyle/>
                    <a:p>
                      <a:pPr marL="285750" indent="-285750">
                        <a:buFont typeface="Wingdings" panose="05000000000000000000" pitchFamily="2" charset="2"/>
                        <a:buChar char="ü"/>
                      </a:pPr>
                      <a:r>
                        <a:rPr lang="en-US" dirty="0" smtClean="0"/>
                        <a:t>Create budget based</a:t>
                      </a:r>
                      <a:r>
                        <a:rPr lang="en-US" baseline="0" dirty="0" smtClean="0"/>
                        <a:t> on PBC priorities</a:t>
                      </a:r>
                      <a:endParaRPr lang="en-US" dirty="0"/>
                    </a:p>
                  </a:txBody>
                  <a:tcPr/>
                </a:tc>
                <a:extLst>
                  <a:ext uri="{0D108BD9-81ED-4DB2-BD59-A6C34878D82A}">
                    <a16:rowId xmlns:a16="http://schemas.microsoft.com/office/drawing/2014/main" val="1557073416"/>
                  </a:ext>
                </a:extLst>
              </a:tr>
              <a:tr h="911074">
                <a:tc>
                  <a:txBody>
                    <a:bodyPr/>
                    <a:lstStyle/>
                    <a:p>
                      <a:r>
                        <a:rPr lang="en-US" dirty="0" smtClean="0"/>
                        <a:t>Programs don’t know</a:t>
                      </a:r>
                      <a:r>
                        <a:rPr lang="en-US" baseline="0" dirty="0" smtClean="0"/>
                        <a:t> if their requests got funded</a:t>
                      </a:r>
                      <a:endParaRPr lang="en-US" dirty="0"/>
                    </a:p>
                  </a:txBody>
                  <a:tcPr/>
                </a:tc>
                <a:tc>
                  <a:txBody>
                    <a:bodyPr/>
                    <a:lstStyle/>
                    <a:p>
                      <a:pPr marL="285750" indent="-285750">
                        <a:buFont typeface="Wingdings" panose="05000000000000000000" pitchFamily="2" charset="2"/>
                        <a:buChar char="ü"/>
                      </a:pPr>
                      <a:r>
                        <a:rPr lang="en-US" dirty="0" smtClean="0"/>
                        <a:t>Notify programs of funding</a:t>
                      </a:r>
                      <a:r>
                        <a:rPr lang="en-US" baseline="0" dirty="0" smtClean="0"/>
                        <a:t> in spring</a:t>
                      </a:r>
                      <a:endParaRPr lang="en-US" dirty="0"/>
                    </a:p>
                  </a:txBody>
                  <a:tcPr/>
                </a:tc>
                <a:extLst>
                  <a:ext uri="{0D108BD9-81ED-4DB2-BD59-A6C34878D82A}">
                    <a16:rowId xmlns:a16="http://schemas.microsoft.com/office/drawing/2014/main" val="4118104146"/>
                  </a:ext>
                </a:extLst>
              </a:tr>
            </a:tbl>
          </a:graphicData>
        </a:graphic>
      </p:graphicFrame>
    </p:spTree>
    <p:extLst>
      <p:ext uri="{BB962C8B-B14F-4D97-AF65-F5344CB8AC3E}">
        <p14:creationId xmlns:p14="http://schemas.microsoft.com/office/powerpoint/2010/main" val="1345973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Options: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Use existing SPOL platform “as is”</a:t>
            </a:r>
          </a:p>
          <a:p>
            <a:pPr marL="514350" indent="-514350">
              <a:buAutoNum type="arabicPeriod"/>
            </a:pPr>
            <a:r>
              <a:rPr lang="en-US" dirty="0" smtClean="0"/>
              <a:t>Clean up SPOL</a:t>
            </a:r>
          </a:p>
          <a:p>
            <a:pPr marL="514350" indent="-514350">
              <a:buAutoNum type="arabicPeriod"/>
            </a:pPr>
            <a:r>
              <a:rPr lang="en-US" dirty="0" smtClean="0"/>
              <a:t>Use </a:t>
            </a:r>
            <a:r>
              <a:rPr lang="en-US" dirty="0" err="1" smtClean="0"/>
              <a:t>TracDat</a:t>
            </a:r>
            <a:endParaRPr lang="en-US" dirty="0" smtClean="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347832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1224" y="2643376"/>
            <a:ext cx="10515600" cy="1325563"/>
          </a:xfrm>
        </p:spPr>
        <p:txBody>
          <a:bodyPr/>
          <a:lstStyle/>
          <a:p>
            <a:pPr algn="ctr"/>
            <a:r>
              <a:rPr lang="en-US" dirty="0" smtClean="0">
                <a:hlinkClick r:id="rId2"/>
              </a:rPr>
              <a:t>Demo SPOL clean-up and </a:t>
            </a:r>
            <a:r>
              <a:rPr lang="en-US" dirty="0" err="1" smtClean="0">
                <a:hlinkClick r:id="rId2"/>
              </a:rPr>
              <a:t>TracDat</a:t>
            </a:r>
            <a:endParaRPr lang="en-US" dirty="0"/>
          </a:p>
        </p:txBody>
      </p:sp>
    </p:spTree>
    <p:extLst>
      <p:ext uri="{BB962C8B-B14F-4D97-AF65-F5344CB8AC3E}">
        <p14:creationId xmlns:p14="http://schemas.microsoft.com/office/powerpoint/2010/main" val="4125537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all program reviews are visible to everyone:</a:t>
            </a:r>
            <a:endParaRPr lang="en-US" dirty="0"/>
          </a:p>
        </p:txBody>
      </p:sp>
      <p:pic>
        <p:nvPicPr>
          <p:cNvPr id="3" name="Picture 2"/>
          <p:cNvPicPr>
            <a:picLocks noChangeAspect="1"/>
          </p:cNvPicPr>
          <p:nvPr/>
        </p:nvPicPr>
        <p:blipFill>
          <a:blip r:embed="rId2"/>
          <a:stretch>
            <a:fillRect/>
          </a:stretch>
        </p:blipFill>
        <p:spPr>
          <a:xfrm>
            <a:off x="2120927" y="1795209"/>
            <a:ext cx="7550016" cy="4881654"/>
          </a:xfrm>
          <a:prstGeom prst="rect">
            <a:avLst/>
          </a:prstGeom>
        </p:spPr>
      </p:pic>
    </p:spTree>
    <p:extLst>
      <p:ext uri="{BB962C8B-B14F-4D97-AF65-F5344CB8AC3E}">
        <p14:creationId xmlns:p14="http://schemas.microsoft.com/office/powerpoint/2010/main" val="2766301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546991518"/>
              </p:ext>
            </p:extLst>
          </p:nvPr>
        </p:nvGraphicFramePr>
        <p:xfrm>
          <a:off x="0" y="149384"/>
          <a:ext cx="12192000" cy="6545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804688" y="2182643"/>
            <a:ext cx="123372" cy="856343"/>
            <a:chOff x="471716" y="2061028"/>
            <a:chExt cx="123372" cy="856343"/>
          </a:xfrm>
        </p:grpSpPr>
        <p:cxnSp>
          <p:nvCxnSpPr>
            <p:cNvPr id="4" name="Straight Connector 3"/>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2766244" y="2182643"/>
            <a:ext cx="123372" cy="856343"/>
            <a:chOff x="471716" y="2061028"/>
            <a:chExt cx="123372" cy="856343"/>
          </a:xfrm>
        </p:grpSpPr>
        <p:cxnSp>
          <p:nvCxnSpPr>
            <p:cNvPr id="8" name="Straight Connector 7"/>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3772796" y="2187436"/>
            <a:ext cx="123372" cy="856343"/>
            <a:chOff x="471716" y="2061028"/>
            <a:chExt cx="123372" cy="856343"/>
          </a:xfrm>
        </p:grpSpPr>
        <p:cxnSp>
          <p:nvCxnSpPr>
            <p:cNvPr id="11" name="Straight Connector 10"/>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4498062" y="2182643"/>
            <a:ext cx="123372" cy="856343"/>
            <a:chOff x="471716" y="2061028"/>
            <a:chExt cx="123372" cy="856343"/>
          </a:xfrm>
        </p:grpSpPr>
        <p:cxnSp>
          <p:nvCxnSpPr>
            <p:cNvPr id="14" name="Straight Connector 13"/>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flipV="1">
            <a:off x="3176999" y="3805142"/>
            <a:ext cx="123372" cy="856343"/>
            <a:chOff x="471716" y="2061028"/>
            <a:chExt cx="123372" cy="856343"/>
          </a:xfrm>
        </p:grpSpPr>
        <p:cxnSp>
          <p:nvCxnSpPr>
            <p:cNvPr id="17" name="Straight Connector 16"/>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flipV="1">
            <a:off x="4102808" y="3782375"/>
            <a:ext cx="123372" cy="856343"/>
            <a:chOff x="471716" y="2061028"/>
            <a:chExt cx="123372" cy="856343"/>
          </a:xfrm>
        </p:grpSpPr>
        <p:cxnSp>
          <p:nvCxnSpPr>
            <p:cNvPr id="26" name="Straight Connector 25"/>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234304" y="1607458"/>
            <a:ext cx="1271394" cy="461665"/>
          </a:xfrm>
          <a:prstGeom prst="rect">
            <a:avLst/>
          </a:prstGeom>
          <a:noFill/>
        </p:spPr>
        <p:txBody>
          <a:bodyPr wrap="square" rtlCol="0">
            <a:spAutoFit/>
          </a:bodyPr>
          <a:lstStyle/>
          <a:p>
            <a:pPr algn="ctr"/>
            <a:r>
              <a:rPr lang="en-US" sz="1200" b="1" dirty="0" smtClean="0"/>
              <a:t>September 15</a:t>
            </a:r>
          </a:p>
          <a:p>
            <a:pPr algn="ctr"/>
            <a:r>
              <a:rPr lang="en-US" sz="1200" dirty="0" smtClean="0"/>
              <a:t>Process Begins</a:t>
            </a:r>
            <a:endParaRPr lang="en-US" sz="1200" dirty="0"/>
          </a:p>
        </p:txBody>
      </p:sp>
      <p:sp>
        <p:nvSpPr>
          <p:cNvPr id="29" name="TextBox 28"/>
          <p:cNvSpPr txBox="1"/>
          <p:nvPr/>
        </p:nvSpPr>
        <p:spPr>
          <a:xfrm>
            <a:off x="2660251" y="4740256"/>
            <a:ext cx="1280239" cy="1200329"/>
          </a:xfrm>
          <a:prstGeom prst="rect">
            <a:avLst/>
          </a:prstGeom>
          <a:noFill/>
        </p:spPr>
        <p:txBody>
          <a:bodyPr wrap="square" rtlCol="0">
            <a:spAutoFit/>
          </a:bodyPr>
          <a:lstStyle/>
          <a:p>
            <a:pPr algn="ctr"/>
            <a:r>
              <a:rPr lang="en-US" sz="1200" b="1" dirty="0" smtClean="0"/>
              <a:t>November 1</a:t>
            </a:r>
          </a:p>
          <a:p>
            <a:pPr algn="ctr"/>
            <a:r>
              <a:rPr lang="en-US" sz="1200" dirty="0" smtClean="0"/>
              <a:t>Programs submit complete program reviews and all resource requests</a:t>
            </a:r>
            <a:endParaRPr lang="en-US" sz="1200" dirty="0"/>
          </a:p>
        </p:txBody>
      </p:sp>
      <p:sp>
        <p:nvSpPr>
          <p:cNvPr id="30" name="TextBox 29"/>
          <p:cNvSpPr txBox="1"/>
          <p:nvPr/>
        </p:nvSpPr>
        <p:spPr>
          <a:xfrm>
            <a:off x="3166103" y="1130184"/>
            <a:ext cx="1267356" cy="1015663"/>
          </a:xfrm>
          <a:prstGeom prst="rect">
            <a:avLst/>
          </a:prstGeom>
          <a:noFill/>
        </p:spPr>
        <p:txBody>
          <a:bodyPr wrap="square" rtlCol="0">
            <a:spAutoFit/>
          </a:bodyPr>
          <a:lstStyle/>
          <a:p>
            <a:pPr algn="ctr"/>
            <a:r>
              <a:rPr lang="en-US" sz="1200" b="1" dirty="0" smtClean="0"/>
              <a:t>Nov. 2 - 16</a:t>
            </a:r>
          </a:p>
          <a:p>
            <a:pPr algn="ctr"/>
            <a:r>
              <a:rPr lang="en-US" sz="1200" dirty="0" smtClean="0"/>
              <a:t>Peer Review </a:t>
            </a:r>
            <a:r>
              <a:rPr lang="en-US" sz="1200" b="1" dirty="0" smtClean="0"/>
              <a:t>feedback</a:t>
            </a:r>
            <a:r>
              <a:rPr lang="en-US" sz="1200" dirty="0" smtClean="0"/>
              <a:t> happens in IPC, SSPC, and APC</a:t>
            </a:r>
            <a:endParaRPr lang="en-US" sz="1200" dirty="0"/>
          </a:p>
        </p:txBody>
      </p:sp>
      <p:sp>
        <p:nvSpPr>
          <p:cNvPr id="31" name="TextBox 30"/>
          <p:cNvSpPr txBox="1"/>
          <p:nvPr/>
        </p:nvSpPr>
        <p:spPr>
          <a:xfrm>
            <a:off x="4994839" y="4778937"/>
            <a:ext cx="1493269" cy="1015663"/>
          </a:xfrm>
          <a:prstGeom prst="rect">
            <a:avLst/>
          </a:prstGeom>
          <a:noFill/>
        </p:spPr>
        <p:txBody>
          <a:bodyPr wrap="square" rtlCol="0">
            <a:spAutoFit/>
          </a:bodyPr>
          <a:lstStyle/>
          <a:p>
            <a:pPr algn="ctr"/>
            <a:r>
              <a:rPr lang="en-US" sz="1200" b="1" dirty="0" smtClean="0"/>
              <a:t>December 5</a:t>
            </a:r>
          </a:p>
          <a:p>
            <a:pPr algn="ctr"/>
            <a:r>
              <a:rPr lang="en-US" sz="1200" dirty="0" smtClean="0"/>
              <a:t>PBC </a:t>
            </a:r>
            <a:r>
              <a:rPr lang="en-US" sz="1200" b="1" dirty="0" smtClean="0"/>
              <a:t>prioritizes</a:t>
            </a:r>
            <a:r>
              <a:rPr lang="en-US" sz="1200" dirty="0" smtClean="0"/>
              <a:t> requests and presents President with prioritized list.  </a:t>
            </a:r>
            <a:endParaRPr lang="en-US" sz="1200" dirty="0"/>
          </a:p>
        </p:txBody>
      </p:sp>
      <p:sp>
        <p:nvSpPr>
          <p:cNvPr id="32" name="TextBox 31"/>
          <p:cNvSpPr txBox="1"/>
          <p:nvPr/>
        </p:nvSpPr>
        <p:spPr>
          <a:xfrm>
            <a:off x="2398600" y="1506597"/>
            <a:ext cx="880263" cy="646331"/>
          </a:xfrm>
          <a:prstGeom prst="rect">
            <a:avLst/>
          </a:prstGeom>
          <a:noFill/>
        </p:spPr>
        <p:txBody>
          <a:bodyPr wrap="square" rtlCol="0">
            <a:spAutoFit/>
          </a:bodyPr>
          <a:lstStyle/>
          <a:p>
            <a:pPr algn="ctr"/>
            <a:r>
              <a:rPr lang="en-US" sz="1200" b="1" dirty="0" smtClean="0"/>
              <a:t>Oct. 30 – </a:t>
            </a:r>
          </a:p>
          <a:p>
            <a:pPr algn="ctr"/>
            <a:r>
              <a:rPr lang="en-US" sz="1200" b="1" dirty="0" smtClean="0"/>
              <a:t>Nov. 1</a:t>
            </a:r>
          </a:p>
          <a:p>
            <a:pPr algn="ctr"/>
            <a:r>
              <a:rPr lang="en-US" sz="1200" dirty="0" smtClean="0"/>
              <a:t>(Forums)</a:t>
            </a:r>
            <a:endParaRPr lang="en-US" sz="1200" dirty="0"/>
          </a:p>
        </p:txBody>
      </p:sp>
      <p:sp>
        <p:nvSpPr>
          <p:cNvPr id="34" name="TextBox 33"/>
          <p:cNvSpPr txBox="1"/>
          <p:nvPr/>
        </p:nvSpPr>
        <p:spPr>
          <a:xfrm>
            <a:off x="4529344" y="1094331"/>
            <a:ext cx="1537080" cy="1200329"/>
          </a:xfrm>
          <a:prstGeom prst="rect">
            <a:avLst/>
          </a:prstGeom>
          <a:noFill/>
        </p:spPr>
        <p:txBody>
          <a:bodyPr wrap="square" rtlCol="0">
            <a:spAutoFit/>
          </a:bodyPr>
          <a:lstStyle/>
          <a:p>
            <a:pPr algn="ctr"/>
            <a:r>
              <a:rPr lang="en-US" sz="1200" b="1" dirty="0" smtClean="0"/>
              <a:t>November 19</a:t>
            </a:r>
          </a:p>
          <a:p>
            <a:pPr algn="ctr"/>
            <a:r>
              <a:rPr lang="en-US" sz="1200" dirty="0" smtClean="0"/>
              <a:t>Validation concludes.  PRIE &amp; Budget Office provide complete lists and rubric to PBC for prioritization</a:t>
            </a:r>
            <a:endParaRPr lang="en-US" sz="1200" dirty="0"/>
          </a:p>
        </p:txBody>
      </p:sp>
      <p:sp>
        <p:nvSpPr>
          <p:cNvPr id="35" name="TextBox 34"/>
          <p:cNvSpPr txBox="1"/>
          <p:nvPr/>
        </p:nvSpPr>
        <p:spPr>
          <a:xfrm>
            <a:off x="9142822" y="4788981"/>
            <a:ext cx="1545779" cy="646331"/>
          </a:xfrm>
          <a:prstGeom prst="rect">
            <a:avLst/>
          </a:prstGeom>
          <a:noFill/>
        </p:spPr>
        <p:txBody>
          <a:bodyPr wrap="square" rtlCol="0">
            <a:spAutoFit/>
          </a:bodyPr>
          <a:lstStyle/>
          <a:p>
            <a:pPr algn="ctr"/>
            <a:r>
              <a:rPr lang="en-US" sz="1200" b="1" dirty="0" smtClean="0"/>
              <a:t>April 15-30</a:t>
            </a:r>
          </a:p>
          <a:p>
            <a:pPr algn="ctr"/>
            <a:r>
              <a:rPr lang="en-US" sz="1200" dirty="0" smtClean="0"/>
              <a:t>VPA returns to PBC with funding proposal</a:t>
            </a:r>
            <a:endParaRPr lang="en-US" sz="1200" dirty="0"/>
          </a:p>
        </p:txBody>
      </p:sp>
      <p:grpSp>
        <p:nvGrpSpPr>
          <p:cNvPr id="37" name="Group 36"/>
          <p:cNvGrpSpPr/>
          <p:nvPr/>
        </p:nvGrpSpPr>
        <p:grpSpPr>
          <a:xfrm flipV="1">
            <a:off x="9850399" y="3805142"/>
            <a:ext cx="123372" cy="856343"/>
            <a:chOff x="471716" y="2061028"/>
            <a:chExt cx="123372" cy="856343"/>
          </a:xfrm>
        </p:grpSpPr>
        <p:cxnSp>
          <p:nvCxnSpPr>
            <p:cNvPr id="38" name="Straight Connector 37"/>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10715729" y="2186772"/>
            <a:ext cx="123372" cy="856343"/>
            <a:chOff x="471716" y="2061028"/>
            <a:chExt cx="123372" cy="856343"/>
          </a:xfrm>
        </p:grpSpPr>
        <p:cxnSp>
          <p:nvCxnSpPr>
            <p:cNvPr id="41" name="Straight Connector 40"/>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p:cNvSpPr txBox="1"/>
          <p:nvPr/>
        </p:nvSpPr>
        <p:spPr>
          <a:xfrm>
            <a:off x="9768672" y="1094331"/>
            <a:ext cx="1995710" cy="646331"/>
          </a:xfrm>
          <a:prstGeom prst="rect">
            <a:avLst/>
          </a:prstGeom>
          <a:noFill/>
        </p:spPr>
        <p:txBody>
          <a:bodyPr wrap="square" rtlCol="0">
            <a:spAutoFit/>
          </a:bodyPr>
          <a:lstStyle/>
          <a:p>
            <a:pPr algn="ctr"/>
            <a:r>
              <a:rPr lang="en-US" sz="1200" b="1" dirty="0" smtClean="0"/>
              <a:t>May 1-15</a:t>
            </a:r>
          </a:p>
          <a:p>
            <a:pPr algn="ctr"/>
            <a:r>
              <a:rPr lang="en-US" sz="1200" dirty="0" smtClean="0"/>
              <a:t>Programs notified of what is funded for following year</a:t>
            </a:r>
            <a:endParaRPr lang="en-US" sz="1200" dirty="0"/>
          </a:p>
        </p:txBody>
      </p:sp>
      <p:grpSp>
        <p:nvGrpSpPr>
          <p:cNvPr id="48" name="Group 47"/>
          <p:cNvGrpSpPr/>
          <p:nvPr/>
        </p:nvGrpSpPr>
        <p:grpSpPr>
          <a:xfrm flipV="1">
            <a:off x="2020761" y="3782375"/>
            <a:ext cx="123372" cy="856343"/>
            <a:chOff x="471716" y="2061028"/>
            <a:chExt cx="123372" cy="856343"/>
          </a:xfrm>
        </p:grpSpPr>
        <p:cxnSp>
          <p:nvCxnSpPr>
            <p:cNvPr id="49" name="Straight Connector 48"/>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1605902" y="4737984"/>
            <a:ext cx="1054349" cy="646331"/>
          </a:xfrm>
          <a:prstGeom prst="rect">
            <a:avLst/>
          </a:prstGeom>
          <a:noFill/>
        </p:spPr>
        <p:txBody>
          <a:bodyPr wrap="square" rtlCol="0">
            <a:spAutoFit/>
          </a:bodyPr>
          <a:lstStyle/>
          <a:p>
            <a:pPr algn="ctr"/>
            <a:r>
              <a:rPr lang="en-US" sz="1200" b="1" dirty="0" smtClean="0"/>
              <a:t>October 12</a:t>
            </a:r>
          </a:p>
          <a:p>
            <a:pPr algn="ctr"/>
            <a:r>
              <a:rPr lang="en-US" sz="1200" dirty="0" smtClean="0"/>
              <a:t>New position requests due</a:t>
            </a:r>
          </a:p>
        </p:txBody>
      </p:sp>
      <p:sp>
        <p:nvSpPr>
          <p:cNvPr id="52" name="Title 1"/>
          <p:cNvSpPr txBox="1">
            <a:spLocks/>
          </p:cNvSpPr>
          <p:nvPr/>
        </p:nvSpPr>
        <p:spPr>
          <a:xfrm>
            <a:off x="61322" y="75793"/>
            <a:ext cx="8369108" cy="23780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Timeline for this year:</a:t>
            </a:r>
            <a:endParaRPr lang="en-US" sz="3100" dirty="0"/>
          </a:p>
        </p:txBody>
      </p:sp>
      <p:cxnSp>
        <p:nvCxnSpPr>
          <p:cNvPr id="55" name="Straight Connector 54"/>
          <p:cNvCxnSpPr/>
          <p:nvPr/>
        </p:nvCxnSpPr>
        <p:spPr>
          <a:xfrm flipV="1">
            <a:off x="6772589" y="2645116"/>
            <a:ext cx="0" cy="435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772589" y="2636715"/>
            <a:ext cx="2652765" cy="1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9425354" y="2645115"/>
            <a:ext cx="0" cy="444067"/>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7076871" y="2063827"/>
            <a:ext cx="1995710" cy="461665"/>
          </a:xfrm>
          <a:prstGeom prst="rect">
            <a:avLst/>
          </a:prstGeom>
          <a:noFill/>
        </p:spPr>
        <p:txBody>
          <a:bodyPr wrap="square" rtlCol="0">
            <a:spAutoFit/>
          </a:bodyPr>
          <a:lstStyle/>
          <a:p>
            <a:pPr algn="ctr"/>
            <a:r>
              <a:rPr lang="en-US" sz="1200" b="1" dirty="0" smtClean="0"/>
              <a:t>Feb - April</a:t>
            </a:r>
          </a:p>
          <a:p>
            <a:pPr algn="ctr"/>
            <a:r>
              <a:rPr lang="en-US" sz="1200" dirty="0" smtClean="0"/>
              <a:t>Budget developed</a:t>
            </a:r>
            <a:endParaRPr lang="en-US" sz="1200" dirty="0"/>
          </a:p>
        </p:txBody>
      </p:sp>
      <p:sp>
        <p:nvSpPr>
          <p:cNvPr id="62" name="TextBox 61"/>
          <p:cNvSpPr txBox="1"/>
          <p:nvPr/>
        </p:nvSpPr>
        <p:spPr>
          <a:xfrm>
            <a:off x="1047462" y="2330349"/>
            <a:ext cx="1385866" cy="646331"/>
          </a:xfrm>
          <a:prstGeom prst="rect">
            <a:avLst/>
          </a:prstGeom>
          <a:noFill/>
        </p:spPr>
        <p:txBody>
          <a:bodyPr wrap="square" rtlCol="0">
            <a:spAutoFit/>
          </a:bodyPr>
          <a:lstStyle/>
          <a:p>
            <a:pPr algn="ctr"/>
            <a:r>
              <a:rPr lang="en-US" sz="1200" b="1" dirty="0" smtClean="0"/>
              <a:t>Sept- Oct</a:t>
            </a:r>
          </a:p>
          <a:p>
            <a:pPr algn="ctr"/>
            <a:r>
              <a:rPr lang="en-US" sz="1200" dirty="0" smtClean="0"/>
              <a:t>Deans provide real-time feedback</a:t>
            </a:r>
            <a:endParaRPr lang="en-US" sz="1200" dirty="0"/>
          </a:p>
        </p:txBody>
      </p:sp>
      <p:sp>
        <p:nvSpPr>
          <p:cNvPr id="3" name="TextBox 2"/>
          <p:cNvSpPr txBox="1"/>
          <p:nvPr/>
        </p:nvSpPr>
        <p:spPr>
          <a:xfrm>
            <a:off x="6174206" y="916096"/>
            <a:ext cx="1193594" cy="1384995"/>
          </a:xfrm>
          <a:prstGeom prst="rect">
            <a:avLst/>
          </a:prstGeom>
          <a:noFill/>
        </p:spPr>
        <p:txBody>
          <a:bodyPr wrap="square" rtlCol="0">
            <a:spAutoFit/>
          </a:bodyPr>
          <a:lstStyle/>
          <a:p>
            <a:pPr algn="ctr"/>
            <a:r>
              <a:rPr lang="en-US" sz="1200" b="1" dirty="0" smtClean="0"/>
              <a:t>January </a:t>
            </a:r>
          </a:p>
          <a:p>
            <a:pPr algn="ctr"/>
            <a:r>
              <a:rPr lang="en-US" sz="1200" dirty="0" smtClean="0"/>
              <a:t>President </a:t>
            </a:r>
            <a:r>
              <a:rPr lang="en-US" sz="1200" dirty="0"/>
              <a:t>decides </a:t>
            </a:r>
            <a:r>
              <a:rPr lang="en-US" sz="1200" dirty="0" smtClean="0"/>
              <a:t>on positions after available funding announced</a:t>
            </a:r>
            <a:endParaRPr lang="en-US" sz="1600" dirty="0"/>
          </a:p>
        </p:txBody>
      </p:sp>
      <p:grpSp>
        <p:nvGrpSpPr>
          <p:cNvPr id="53" name="Group 52"/>
          <p:cNvGrpSpPr/>
          <p:nvPr/>
        </p:nvGrpSpPr>
        <p:grpSpPr>
          <a:xfrm flipV="1">
            <a:off x="5075788" y="3781964"/>
            <a:ext cx="123372" cy="856343"/>
            <a:chOff x="471716" y="2061028"/>
            <a:chExt cx="123372" cy="856343"/>
          </a:xfrm>
        </p:grpSpPr>
        <p:cxnSp>
          <p:nvCxnSpPr>
            <p:cNvPr id="54" name="Straight Connector 53"/>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p:cNvSpPr txBox="1"/>
          <p:nvPr/>
        </p:nvSpPr>
        <p:spPr>
          <a:xfrm>
            <a:off x="3731794" y="4740256"/>
            <a:ext cx="1545779" cy="1200329"/>
          </a:xfrm>
          <a:prstGeom prst="rect">
            <a:avLst/>
          </a:prstGeom>
          <a:noFill/>
        </p:spPr>
        <p:txBody>
          <a:bodyPr wrap="square" rtlCol="0">
            <a:spAutoFit/>
          </a:bodyPr>
          <a:lstStyle/>
          <a:p>
            <a:pPr algn="ctr"/>
            <a:r>
              <a:rPr lang="en-US" sz="1200" b="1" dirty="0" smtClean="0"/>
              <a:t>Nov. 2 - 16</a:t>
            </a:r>
          </a:p>
          <a:p>
            <a:pPr algn="ctr"/>
            <a:r>
              <a:rPr lang="en-US" sz="1200" dirty="0" smtClean="0"/>
              <a:t>Academic and Classified Senates provide position prioritization </a:t>
            </a:r>
            <a:r>
              <a:rPr lang="en-US" sz="1200" b="1" dirty="0" smtClean="0"/>
              <a:t>feedback</a:t>
            </a:r>
            <a:r>
              <a:rPr lang="en-US" sz="1200" dirty="0" smtClean="0"/>
              <a:t>.</a:t>
            </a:r>
            <a:endParaRPr lang="en-US" sz="1200" dirty="0"/>
          </a:p>
        </p:txBody>
      </p:sp>
      <p:grpSp>
        <p:nvGrpSpPr>
          <p:cNvPr id="60" name="Group 59"/>
          <p:cNvGrpSpPr/>
          <p:nvPr/>
        </p:nvGrpSpPr>
        <p:grpSpPr>
          <a:xfrm>
            <a:off x="6233507" y="2182643"/>
            <a:ext cx="123372" cy="856343"/>
            <a:chOff x="471716" y="2061028"/>
            <a:chExt cx="123372" cy="856343"/>
          </a:xfrm>
        </p:grpSpPr>
        <p:cxnSp>
          <p:nvCxnSpPr>
            <p:cNvPr id="63" name="Straight Connector 62"/>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60522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205B1DA27A2F44A9DD58E47F074790" ma:contentTypeVersion="6" ma:contentTypeDescription="Create a new document." ma:contentTypeScope="" ma:versionID="79f88b7fa0a04facb91e4d0c6a17dab4">
  <xsd:schema xmlns:xsd="http://www.w3.org/2001/XMLSchema" xmlns:xs="http://www.w3.org/2001/XMLSchema" xmlns:p="http://schemas.microsoft.com/office/2006/metadata/properties" xmlns:ns2="a0d6d2ed-fc4e-4780-8a24-9d2c72f9da91" targetNamespace="http://schemas.microsoft.com/office/2006/metadata/properties" ma:root="true" ma:fieldsID="b5d43b5aa90a1a3dad440c08b2e0f386" ns2:_="">
    <xsd:import namespace="a0d6d2ed-fc4e-4780-8a24-9d2c72f9da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d6d2ed-fc4e-4780-8a24-9d2c72f9da9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AF36A8-A738-4225-BEC2-EF48F8A41BA6}">
  <ds:schemaRefs>
    <ds:schemaRef ds:uri="http://www.w3.org/XML/1998/namespace"/>
    <ds:schemaRef ds:uri="a0d6d2ed-fc4e-4780-8a24-9d2c72f9da91"/>
    <ds:schemaRef ds:uri="http://schemas.microsoft.com/office/2006/metadata/properties"/>
    <ds:schemaRef ds:uri="http://schemas.microsoft.com/office/2006/documentManagement/types"/>
    <ds:schemaRef ds:uri="http://purl.org/dc/dcmitype/"/>
    <ds:schemaRef ds:uri="http://schemas.microsoft.com/office/infopath/2007/PartnerControls"/>
    <ds:schemaRef ds:uri="http://purl.org/dc/terms/"/>
    <ds:schemaRef ds:uri="http://purl.org/dc/elements/1.1/"/>
    <ds:schemaRef ds:uri="http://schemas.openxmlformats.org/package/2006/metadata/core-properties"/>
  </ds:schemaRefs>
</ds:datastoreItem>
</file>

<file path=customXml/itemProps2.xml><?xml version="1.0" encoding="utf-8"?>
<ds:datastoreItem xmlns:ds="http://schemas.openxmlformats.org/officeDocument/2006/customXml" ds:itemID="{1347B0E2-C9E0-4375-8A88-C976AA15A99B}">
  <ds:schemaRefs>
    <ds:schemaRef ds:uri="http://schemas.microsoft.com/sharepoint/v3/contenttype/forms"/>
  </ds:schemaRefs>
</ds:datastoreItem>
</file>

<file path=customXml/itemProps3.xml><?xml version="1.0" encoding="utf-8"?>
<ds:datastoreItem xmlns:ds="http://schemas.openxmlformats.org/officeDocument/2006/customXml" ds:itemID="{2152DCAD-35EB-4208-AB06-E28CC314C7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d6d2ed-fc4e-4780-8a24-9d2c72f9d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3000</TotalTime>
  <Words>485</Words>
  <Application>Microsoft Office PowerPoint</Application>
  <PresentationFormat>Widescreen</PresentationFormat>
  <Paragraphs>79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Streamlining the Program Review Process</vt:lpstr>
      <vt:lpstr>Recommendations from FCMAT &amp; IEPI Teams:</vt:lpstr>
      <vt:lpstr>Last year, PBC adopted a new timeline for Program Review:</vt:lpstr>
      <vt:lpstr>Timeframe for program review process is different this year:</vt:lpstr>
      <vt:lpstr>PowerPoint Presentation</vt:lpstr>
      <vt:lpstr>Three Options:</vt:lpstr>
      <vt:lpstr>Demo SPOL clean-up and TracDat</vt:lpstr>
      <vt:lpstr>Make all program reviews are visible to everyone:</vt:lpstr>
      <vt:lpstr>PowerPoint Presentation</vt:lpstr>
      <vt:lpstr>Our 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Karen</dc:creator>
  <cp:lastModifiedBy>Engel, Karen</cp:lastModifiedBy>
  <cp:revision>42</cp:revision>
  <cp:lastPrinted>2018-08-22T00:36:07Z</cp:lastPrinted>
  <dcterms:created xsi:type="dcterms:W3CDTF">2018-08-21T22:47:02Z</dcterms:created>
  <dcterms:modified xsi:type="dcterms:W3CDTF">2018-09-04T14:46:30Z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0x0101007C205B1DA27A2F44A9DD58E47F074790</vt:lpwstr>
  </property>
</Properties>
</file>