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64" r:id="rId3"/>
    <p:sldId id="257" r:id="rId4"/>
    <p:sldId id="268" r:id="rId5"/>
    <p:sldId id="267" r:id="rId6"/>
    <p:sldId id="258" r:id="rId7"/>
    <p:sldId id="270" r:id="rId8"/>
    <p:sldId id="271" r:id="rId9"/>
    <p:sldId id="262" r:id="rId10"/>
    <p:sldId id="273" r:id="rId11"/>
    <p:sldId id="272" r:id="rId12"/>
    <p:sldId id="274" r:id="rId13"/>
    <p:sldId id="275" r:id="rId14"/>
    <p:sldId id="276" r:id="rId15"/>
    <p:sldId id="261" r:id="rId16"/>
    <p:sldId id="263" r:id="rId17"/>
    <p:sldId id="265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0771" autoAdjust="0"/>
  </p:normalViewPr>
  <p:slideViewPr>
    <p:cSldViewPr snapToGrid="0">
      <p:cViewPr varScale="1">
        <p:scale>
          <a:sx n="67" d="100"/>
          <a:sy n="67" d="100"/>
        </p:scale>
        <p:origin x="9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94C22-21CF-46F8-98C4-D0FD05D7ED2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5D36EDC-C944-49C2-AA18-573B81FB63A3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en-US" dirty="0" smtClean="0"/>
            <a:t>Faculty</a:t>
          </a:r>
          <a:endParaRPr lang="en-US" dirty="0"/>
        </a:p>
      </dgm:t>
    </dgm:pt>
    <dgm:pt modelId="{16B84889-8620-463D-A8B5-2E91B2665920}" type="parTrans" cxnId="{9B7B4B8F-ED7C-4E35-84D5-DADD5CECDE59}">
      <dgm:prSet/>
      <dgm:spPr/>
      <dgm:t>
        <a:bodyPr/>
        <a:lstStyle/>
        <a:p>
          <a:endParaRPr lang="en-US"/>
        </a:p>
      </dgm:t>
    </dgm:pt>
    <dgm:pt modelId="{BB0F50CB-9F6F-4765-B7B0-94C807BFF177}" type="sibTrans" cxnId="{9B7B4B8F-ED7C-4E35-84D5-DADD5CECDE59}">
      <dgm:prSet/>
      <dgm:spPr/>
      <dgm:t>
        <a:bodyPr/>
        <a:lstStyle/>
        <a:p>
          <a:endParaRPr lang="en-US"/>
        </a:p>
      </dgm:t>
    </dgm:pt>
    <dgm:pt modelId="{2AD3340A-1FBC-4913-BD33-BCFF52BACC30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dirty="0" err="1" smtClean="0"/>
            <a:t>SLAMmer</a:t>
          </a:r>
          <a:endParaRPr lang="en-US" dirty="0"/>
        </a:p>
      </dgm:t>
    </dgm:pt>
    <dgm:pt modelId="{B3122BA9-8A69-4A24-B7FC-F6393E200F8F}" type="parTrans" cxnId="{20B465E3-4AAB-447C-9882-8FE7B670F25B}">
      <dgm:prSet/>
      <dgm:spPr/>
      <dgm:t>
        <a:bodyPr/>
        <a:lstStyle/>
        <a:p>
          <a:endParaRPr lang="en-US"/>
        </a:p>
      </dgm:t>
    </dgm:pt>
    <dgm:pt modelId="{1B0D43D7-930C-4ABE-9F7F-3953D527DF67}" type="sibTrans" cxnId="{20B465E3-4AAB-447C-9882-8FE7B670F25B}">
      <dgm:prSet/>
      <dgm:spPr/>
      <dgm:t>
        <a:bodyPr/>
        <a:lstStyle/>
        <a:p>
          <a:endParaRPr lang="en-US"/>
        </a:p>
      </dgm:t>
    </dgm:pt>
    <dgm:pt modelId="{6CED42F0-62E0-4921-AE88-94A55DED65C0}" type="pres">
      <dgm:prSet presAssocID="{EA094C22-21CF-46F8-98C4-D0FD05D7ED26}" presName="compositeShape" presStyleCnt="0">
        <dgm:presLayoutVars>
          <dgm:chMax val="7"/>
          <dgm:dir/>
          <dgm:resizeHandles val="exact"/>
        </dgm:presLayoutVars>
      </dgm:prSet>
      <dgm:spPr/>
    </dgm:pt>
    <dgm:pt modelId="{DF72A221-F8FF-4C39-ACAF-1E3A6D1E123C}" type="pres">
      <dgm:prSet presAssocID="{55D36EDC-C944-49C2-AA18-573B81FB63A3}" presName="circ1" presStyleLbl="vennNode1" presStyleIdx="0" presStyleCnt="2"/>
      <dgm:spPr/>
      <dgm:t>
        <a:bodyPr/>
        <a:lstStyle/>
        <a:p>
          <a:endParaRPr lang="en-US"/>
        </a:p>
      </dgm:t>
    </dgm:pt>
    <dgm:pt modelId="{5D88A6E8-EA63-4CB7-ABB5-60E90DD082F1}" type="pres">
      <dgm:prSet presAssocID="{55D36EDC-C944-49C2-AA18-573B81FB63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DF5EC-D9D9-49B0-9B6D-F61C5B9D5846}" type="pres">
      <dgm:prSet presAssocID="{2AD3340A-1FBC-4913-BD33-BCFF52BACC30}" presName="circ2" presStyleLbl="vennNode1" presStyleIdx="1" presStyleCnt="2"/>
      <dgm:spPr/>
      <dgm:t>
        <a:bodyPr/>
        <a:lstStyle/>
        <a:p>
          <a:endParaRPr lang="en-US"/>
        </a:p>
      </dgm:t>
    </dgm:pt>
    <dgm:pt modelId="{CD15A5E7-2EDB-4337-AFF6-8A5A9931B18A}" type="pres">
      <dgm:prSet presAssocID="{2AD3340A-1FBC-4913-BD33-BCFF52BACC3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689D25-1BA2-4E94-90A6-9173528BE7C6}" type="presOf" srcId="{2AD3340A-1FBC-4913-BD33-BCFF52BACC30}" destId="{CD15A5E7-2EDB-4337-AFF6-8A5A9931B18A}" srcOrd="1" destOrd="0" presId="urn:microsoft.com/office/officeart/2005/8/layout/venn1"/>
    <dgm:cxn modelId="{20B465E3-4AAB-447C-9882-8FE7B670F25B}" srcId="{EA094C22-21CF-46F8-98C4-D0FD05D7ED26}" destId="{2AD3340A-1FBC-4913-BD33-BCFF52BACC30}" srcOrd="1" destOrd="0" parTransId="{B3122BA9-8A69-4A24-B7FC-F6393E200F8F}" sibTransId="{1B0D43D7-930C-4ABE-9F7F-3953D527DF67}"/>
    <dgm:cxn modelId="{DD3FF496-B037-47DB-9EF7-E22932048608}" type="presOf" srcId="{EA094C22-21CF-46F8-98C4-D0FD05D7ED26}" destId="{6CED42F0-62E0-4921-AE88-94A55DED65C0}" srcOrd="0" destOrd="0" presId="urn:microsoft.com/office/officeart/2005/8/layout/venn1"/>
    <dgm:cxn modelId="{137AEB97-1D96-4CA0-AD59-BD92D4B0655B}" type="presOf" srcId="{55D36EDC-C944-49C2-AA18-573B81FB63A3}" destId="{5D88A6E8-EA63-4CB7-ABB5-60E90DD082F1}" srcOrd="1" destOrd="0" presId="urn:microsoft.com/office/officeart/2005/8/layout/venn1"/>
    <dgm:cxn modelId="{0E9DEA7D-9C43-4643-A919-FD94B5908493}" type="presOf" srcId="{2AD3340A-1FBC-4913-BD33-BCFF52BACC30}" destId="{5B6DF5EC-D9D9-49B0-9B6D-F61C5B9D5846}" srcOrd="0" destOrd="0" presId="urn:microsoft.com/office/officeart/2005/8/layout/venn1"/>
    <dgm:cxn modelId="{2DA6DA07-442D-42C3-8E1E-F5AF76E2E22C}" type="presOf" srcId="{55D36EDC-C944-49C2-AA18-573B81FB63A3}" destId="{DF72A221-F8FF-4C39-ACAF-1E3A6D1E123C}" srcOrd="0" destOrd="0" presId="urn:microsoft.com/office/officeart/2005/8/layout/venn1"/>
    <dgm:cxn modelId="{9B7B4B8F-ED7C-4E35-84D5-DADD5CECDE59}" srcId="{EA094C22-21CF-46F8-98C4-D0FD05D7ED26}" destId="{55D36EDC-C944-49C2-AA18-573B81FB63A3}" srcOrd="0" destOrd="0" parTransId="{16B84889-8620-463D-A8B5-2E91B2665920}" sibTransId="{BB0F50CB-9F6F-4765-B7B0-94C807BFF177}"/>
    <dgm:cxn modelId="{D86869BC-69AA-4038-B836-A7577928F289}" type="presParOf" srcId="{6CED42F0-62E0-4921-AE88-94A55DED65C0}" destId="{DF72A221-F8FF-4C39-ACAF-1E3A6D1E123C}" srcOrd="0" destOrd="0" presId="urn:microsoft.com/office/officeart/2005/8/layout/venn1"/>
    <dgm:cxn modelId="{826A4CB4-1570-4573-B868-42BEF42C7479}" type="presParOf" srcId="{6CED42F0-62E0-4921-AE88-94A55DED65C0}" destId="{5D88A6E8-EA63-4CB7-ABB5-60E90DD082F1}" srcOrd="1" destOrd="0" presId="urn:microsoft.com/office/officeart/2005/8/layout/venn1"/>
    <dgm:cxn modelId="{1F5985CA-8AB4-4775-B948-D6DDD6C1E86F}" type="presParOf" srcId="{6CED42F0-62E0-4921-AE88-94A55DED65C0}" destId="{5B6DF5EC-D9D9-49B0-9B6D-F61C5B9D5846}" srcOrd="2" destOrd="0" presId="urn:microsoft.com/office/officeart/2005/8/layout/venn1"/>
    <dgm:cxn modelId="{FF74B0A6-5381-446B-911B-72701B0A0A75}" type="presParOf" srcId="{6CED42F0-62E0-4921-AE88-94A55DED65C0}" destId="{CD15A5E7-2EDB-4337-AFF6-8A5A9931B18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DCB0CC-6F32-49DB-87DB-16E07A30538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5623097-320A-4895-A807-4C64230D14EA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/>
            <a:t>Tutor</a:t>
          </a:r>
          <a:endParaRPr lang="en-US" dirty="0"/>
        </a:p>
      </dgm:t>
    </dgm:pt>
    <dgm:pt modelId="{E7DB760A-39CF-43F6-9CB8-767862E72942}" type="parTrans" cxnId="{18726C71-608F-452B-973D-BAAD3259BA74}">
      <dgm:prSet/>
      <dgm:spPr/>
      <dgm:t>
        <a:bodyPr/>
        <a:lstStyle/>
        <a:p>
          <a:endParaRPr lang="en-US"/>
        </a:p>
      </dgm:t>
    </dgm:pt>
    <dgm:pt modelId="{03B78ED6-C189-4ACB-BD42-4B709AF7B840}" type="sibTrans" cxnId="{18726C71-608F-452B-973D-BAAD3259BA74}">
      <dgm:prSet/>
      <dgm:spPr/>
      <dgm:t>
        <a:bodyPr/>
        <a:lstStyle/>
        <a:p>
          <a:endParaRPr lang="en-US"/>
        </a:p>
      </dgm:t>
    </dgm:pt>
    <dgm:pt modelId="{CD38FB4D-580A-4C8A-AF30-C411875F0FBD}">
      <dgm:prSet phldrT="[Text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n-US" dirty="0" smtClean="0"/>
            <a:t>Mentor</a:t>
          </a:r>
          <a:endParaRPr lang="en-US" dirty="0"/>
        </a:p>
      </dgm:t>
    </dgm:pt>
    <dgm:pt modelId="{F8FA769D-1889-462E-AED0-57A023D81DE9}" type="parTrans" cxnId="{7B011118-A0ED-42EE-A9A9-7825107F97CA}">
      <dgm:prSet/>
      <dgm:spPr/>
      <dgm:t>
        <a:bodyPr/>
        <a:lstStyle/>
        <a:p>
          <a:endParaRPr lang="en-US"/>
        </a:p>
      </dgm:t>
    </dgm:pt>
    <dgm:pt modelId="{4AF7E02E-DBF9-4F3D-994B-0275F83FCCA0}" type="sibTrans" cxnId="{7B011118-A0ED-42EE-A9A9-7825107F97CA}">
      <dgm:prSet/>
      <dgm:spPr/>
      <dgm:t>
        <a:bodyPr/>
        <a:lstStyle/>
        <a:p>
          <a:endParaRPr lang="en-US"/>
        </a:p>
      </dgm:t>
    </dgm:pt>
    <dgm:pt modelId="{2FC56569-8901-42E1-B2A0-CEC8D7F46BB2}" type="pres">
      <dgm:prSet presAssocID="{51DCB0CC-6F32-49DB-87DB-16E07A305385}" presName="compositeShape" presStyleCnt="0">
        <dgm:presLayoutVars>
          <dgm:chMax val="7"/>
          <dgm:dir/>
          <dgm:resizeHandles val="exact"/>
        </dgm:presLayoutVars>
      </dgm:prSet>
      <dgm:spPr/>
    </dgm:pt>
    <dgm:pt modelId="{0B0BB69F-5698-43BF-8A17-4CF5CDC8AC3D}" type="pres">
      <dgm:prSet presAssocID="{B5623097-320A-4895-A807-4C64230D14EA}" presName="circ1" presStyleLbl="vennNode1" presStyleIdx="0" presStyleCnt="2"/>
      <dgm:spPr/>
      <dgm:t>
        <a:bodyPr/>
        <a:lstStyle/>
        <a:p>
          <a:endParaRPr lang="en-US"/>
        </a:p>
      </dgm:t>
    </dgm:pt>
    <dgm:pt modelId="{897ED300-E7BA-4864-89B2-13C5ECC98BE7}" type="pres">
      <dgm:prSet presAssocID="{B5623097-320A-4895-A807-4C64230D14E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4EABF2-E79C-408F-B5F8-FA3AB7197D85}" type="pres">
      <dgm:prSet presAssocID="{CD38FB4D-580A-4C8A-AF30-C411875F0FBD}" presName="circ2" presStyleLbl="vennNode1" presStyleIdx="1" presStyleCnt="2"/>
      <dgm:spPr/>
      <dgm:t>
        <a:bodyPr/>
        <a:lstStyle/>
        <a:p>
          <a:endParaRPr lang="en-US"/>
        </a:p>
      </dgm:t>
    </dgm:pt>
    <dgm:pt modelId="{B50193BF-2A48-47D5-9FE1-68CC70ECEB82}" type="pres">
      <dgm:prSet presAssocID="{CD38FB4D-580A-4C8A-AF30-C411875F0FB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726C71-608F-452B-973D-BAAD3259BA74}" srcId="{51DCB0CC-6F32-49DB-87DB-16E07A305385}" destId="{B5623097-320A-4895-A807-4C64230D14EA}" srcOrd="0" destOrd="0" parTransId="{E7DB760A-39CF-43F6-9CB8-767862E72942}" sibTransId="{03B78ED6-C189-4ACB-BD42-4B709AF7B840}"/>
    <dgm:cxn modelId="{826FC58D-84ED-4DF6-A7AB-9343CEE4F75B}" type="presOf" srcId="{CD38FB4D-580A-4C8A-AF30-C411875F0FBD}" destId="{B50193BF-2A48-47D5-9FE1-68CC70ECEB82}" srcOrd="1" destOrd="0" presId="urn:microsoft.com/office/officeart/2005/8/layout/venn1"/>
    <dgm:cxn modelId="{38BB2039-56F9-4D88-ADAA-D730A26DF1A2}" type="presOf" srcId="{B5623097-320A-4895-A807-4C64230D14EA}" destId="{897ED300-E7BA-4864-89B2-13C5ECC98BE7}" srcOrd="1" destOrd="0" presId="urn:microsoft.com/office/officeart/2005/8/layout/venn1"/>
    <dgm:cxn modelId="{52EF0D1E-5E2E-43F9-8668-AB3EAEC7AC80}" type="presOf" srcId="{CD38FB4D-580A-4C8A-AF30-C411875F0FBD}" destId="{5D4EABF2-E79C-408F-B5F8-FA3AB7197D85}" srcOrd="0" destOrd="0" presId="urn:microsoft.com/office/officeart/2005/8/layout/venn1"/>
    <dgm:cxn modelId="{7B011118-A0ED-42EE-A9A9-7825107F97CA}" srcId="{51DCB0CC-6F32-49DB-87DB-16E07A305385}" destId="{CD38FB4D-580A-4C8A-AF30-C411875F0FBD}" srcOrd="1" destOrd="0" parTransId="{F8FA769D-1889-462E-AED0-57A023D81DE9}" sibTransId="{4AF7E02E-DBF9-4F3D-994B-0275F83FCCA0}"/>
    <dgm:cxn modelId="{8151FA72-8D4F-4696-B168-B6A9FAD8B17B}" type="presOf" srcId="{B5623097-320A-4895-A807-4C64230D14EA}" destId="{0B0BB69F-5698-43BF-8A17-4CF5CDC8AC3D}" srcOrd="0" destOrd="0" presId="urn:microsoft.com/office/officeart/2005/8/layout/venn1"/>
    <dgm:cxn modelId="{69E93FD3-87EC-4424-A594-017A2BA97F5E}" type="presOf" srcId="{51DCB0CC-6F32-49DB-87DB-16E07A305385}" destId="{2FC56569-8901-42E1-B2A0-CEC8D7F46BB2}" srcOrd="0" destOrd="0" presId="urn:microsoft.com/office/officeart/2005/8/layout/venn1"/>
    <dgm:cxn modelId="{B304C182-C98A-430C-9D3F-38845BBBE403}" type="presParOf" srcId="{2FC56569-8901-42E1-B2A0-CEC8D7F46BB2}" destId="{0B0BB69F-5698-43BF-8A17-4CF5CDC8AC3D}" srcOrd="0" destOrd="0" presId="urn:microsoft.com/office/officeart/2005/8/layout/venn1"/>
    <dgm:cxn modelId="{638BAB58-44A4-4360-A5AC-C0FF72578B3A}" type="presParOf" srcId="{2FC56569-8901-42E1-B2A0-CEC8D7F46BB2}" destId="{897ED300-E7BA-4864-89B2-13C5ECC98BE7}" srcOrd="1" destOrd="0" presId="urn:microsoft.com/office/officeart/2005/8/layout/venn1"/>
    <dgm:cxn modelId="{70329B41-2991-4ABA-9BA6-D3E18178C325}" type="presParOf" srcId="{2FC56569-8901-42E1-B2A0-CEC8D7F46BB2}" destId="{5D4EABF2-E79C-408F-B5F8-FA3AB7197D85}" srcOrd="2" destOrd="0" presId="urn:microsoft.com/office/officeart/2005/8/layout/venn1"/>
    <dgm:cxn modelId="{D5803572-3182-47C0-912C-BD8B723414A1}" type="presParOf" srcId="{2FC56569-8901-42E1-B2A0-CEC8D7F46BB2}" destId="{B50193BF-2A48-47D5-9FE1-68CC70ECEB8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74AA5E-9B4A-4C31-AE81-2C350F0FCA9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C486212-C2CE-499E-9F5D-0F33C177BBE9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dirty="0" err="1" smtClean="0"/>
            <a:t>SLAMMer</a:t>
          </a:r>
          <a:endParaRPr lang="en-US" dirty="0"/>
        </a:p>
      </dgm:t>
    </dgm:pt>
    <dgm:pt modelId="{2369F480-87E2-4DAC-A702-654B2D6A32A9}" type="parTrans" cxnId="{B380143C-96D4-455B-B071-0FBE763FFD64}">
      <dgm:prSet/>
      <dgm:spPr/>
      <dgm:t>
        <a:bodyPr/>
        <a:lstStyle/>
        <a:p>
          <a:endParaRPr lang="en-US"/>
        </a:p>
      </dgm:t>
    </dgm:pt>
    <dgm:pt modelId="{A5D24245-0408-46F4-94BA-3CCF1572B84E}" type="sibTrans" cxnId="{B380143C-96D4-455B-B071-0FBE763FFD64}">
      <dgm:prSet/>
      <dgm:spPr/>
      <dgm:t>
        <a:bodyPr/>
        <a:lstStyle/>
        <a:p>
          <a:endParaRPr lang="en-US"/>
        </a:p>
      </dgm:t>
    </dgm:pt>
    <dgm:pt modelId="{35685630-82B8-4B1D-A745-80C036B2CC97}" type="pres">
      <dgm:prSet presAssocID="{8574AA5E-9B4A-4C31-AE81-2C350F0FCA93}" presName="compositeShape" presStyleCnt="0">
        <dgm:presLayoutVars>
          <dgm:chMax val="7"/>
          <dgm:dir/>
          <dgm:resizeHandles val="exact"/>
        </dgm:presLayoutVars>
      </dgm:prSet>
      <dgm:spPr/>
    </dgm:pt>
    <dgm:pt modelId="{D17B8548-E4AF-4553-86D4-BEF05A7353E0}" type="pres">
      <dgm:prSet presAssocID="{BC486212-C2CE-499E-9F5D-0F33C177BBE9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B380143C-96D4-455B-B071-0FBE763FFD64}" srcId="{8574AA5E-9B4A-4C31-AE81-2C350F0FCA93}" destId="{BC486212-C2CE-499E-9F5D-0F33C177BBE9}" srcOrd="0" destOrd="0" parTransId="{2369F480-87E2-4DAC-A702-654B2D6A32A9}" sibTransId="{A5D24245-0408-46F4-94BA-3CCF1572B84E}"/>
    <dgm:cxn modelId="{448162AE-E8B6-48EE-A38C-5A9999967869}" type="presOf" srcId="{8574AA5E-9B4A-4C31-AE81-2C350F0FCA93}" destId="{35685630-82B8-4B1D-A745-80C036B2CC97}" srcOrd="0" destOrd="0" presId="urn:microsoft.com/office/officeart/2005/8/layout/venn1"/>
    <dgm:cxn modelId="{CAFA6A3C-8698-4ED8-93DB-2631B0B005F1}" type="presOf" srcId="{BC486212-C2CE-499E-9F5D-0F33C177BBE9}" destId="{D17B8548-E4AF-4553-86D4-BEF05A7353E0}" srcOrd="0" destOrd="0" presId="urn:microsoft.com/office/officeart/2005/8/layout/venn1"/>
    <dgm:cxn modelId="{9E7552B7-CBD4-45D4-AFB4-9A1C7D990419}" type="presParOf" srcId="{35685630-82B8-4B1D-A745-80C036B2CC97}" destId="{D17B8548-E4AF-4553-86D4-BEF05A7353E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094C22-21CF-46F8-98C4-D0FD05D7ED2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5D36EDC-C944-49C2-AA18-573B81FB63A3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en-US" dirty="0" smtClean="0"/>
            <a:t>Faculty</a:t>
          </a:r>
          <a:endParaRPr lang="en-US" dirty="0"/>
        </a:p>
      </dgm:t>
    </dgm:pt>
    <dgm:pt modelId="{16B84889-8620-463D-A8B5-2E91B2665920}" type="parTrans" cxnId="{9B7B4B8F-ED7C-4E35-84D5-DADD5CECDE59}">
      <dgm:prSet/>
      <dgm:spPr/>
      <dgm:t>
        <a:bodyPr/>
        <a:lstStyle/>
        <a:p>
          <a:endParaRPr lang="en-US"/>
        </a:p>
      </dgm:t>
    </dgm:pt>
    <dgm:pt modelId="{BB0F50CB-9F6F-4765-B7B0-94C807BFF177}" type="sibTrans" cxnId="{9B7B4B8F-ED7C-4E35-84D5-DADD5CECDE59}">
      <dgm:prSet/>
      <dgm:spPr/>
      <dgm:t>
        <a:bodyPr/>
        <a:lstStyle/>
        <a:p>
          <a:endParaRPr lang="en-US"/>
        </a:p>
      </dgm:t>
    </dgm:pt>
    <dgm:pt modelId="{2AD3340A-1FBC-4913-BD33-BCFF52BACC30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mtClean="0"/>
            <a:t>SLAMmer</a:t>
          </a:r>
          <a:endParaRPr lang="en-US" dirty="0"/>
        </a:p>
      </dgm:t>
    </dgm:pt>
    <dgm:pt modelId="{B3122BA9-8A69-4A24-B7FC-F6393E200F8F}" type="parTrans" cxnId="{20B465E3-4AAB-447C-9882-8FE7B670F25B}">
      <dgm:prSet/>
      <dgm:spPr/>
      <dgm:t>
        <a:bodyPr/>
        <a:lstStyle/>
        <a:p>
          <a:endParaRPr lang="en-US"/>
        </a:p>
      </dgm:t>
    </dgm:pt>
    <dgm:pt modelId="{1B0D43D7-930C-4ABE-9F7F-3953D527DF67}" type="sibTrans" cxnId="{20B465E3-4AAB-447C-9882-8FE7B670F25B}">
      <dgm:prSet/>
      <dgm:spPr/>
      <dgm:t>
        <a:bodyPr/>
        <a:lstStyle/>
        <a:p>
          <a:endParaRPr lang="en-US"/>
        </a:p>
      </dgm:t>
    </dgm:pt>
    <dgm:pt modelId="{6CED42F0-62E0-4921-AE88-94A55DED65C0}" type="pres">
      <dgm:prSet presAssocID="{EA094C22-21CF-46F8-98C4-D0FD05D7ED26}" presName="compositeShape" presStyleCnt="0">
        <dgm:presLayoutVars>
          <dgm:chMax val="7"/>
          <dgm:dir/>
          <dgm:resizeHandles val="exact"/>
        </dgm:presLayoutVars>
      </dgm:prSet>
      <dgm:spPr/>
    </dgm:pt>
    <dgm:pt modelId="{DF72A221-F8FF-4C39-ACAF-1E3A6D1E123C}" type="pres">
      <dgm:prSet presAssocID="{55D36EDC-C944-49C2-AA18-573B81FB63A3}" presName="circ1" presStyleLbl="vennNode1" presStyleIdx="0" presStyleCnt="2"/>
      <dgm:spPr/>
      <dgm:t>
        <a:bodyPr/>
        <a:lstStyle/>
        <a:p>
          <a:endParaRPr lang="en-US"/>
        </a:p>
      </dgm:t>
    </dgm:pt>
    <dgm:pt modelId="{5D88A6E8-EA63-4CB7-ABB5-60E90DD082F1}" type="pres">
      <dgm:prSet presAssocID="{55D36EDC-C944-49C2-AA18-573B81FB63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DF5EC-D9D9-49B0-9B6D-F61C5B9D5846}" type="pres">
      <dgm:prSet presAssocID="{2AD3340A-1FBC-4913-BD33-BCFF52BACC30}" presName="circ2" presStyleLbl="vennNode1" presStyleIdx="1" presStyleCnt="2"/>
      <dgm:spPr/>
      <dgm:t>
        <a:bodyPr/>
        <a:lstStyle/>
        <a:p>
          <a:endParaRPr lang="en-US"/>
        </a:p>
      </dgm:t>
    </dgm:pt>
    <dgm:pt modelId="{CD15A5E7-2EDB-4337-AFF6-8A5A9931B18A}" type="pres">
      <dgm:prSet presAssocID="{2AD3340A-1FBC-4913-BD33-BCFF52BACC3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B465E3-4AAB-447C-9882-8FE7B670F25B}" srcId="{EA094C22-21CF-46F8-98C4-D0FD05D7ED26}" destId="{2AD3340A-1FBC-4913-BD33-BCFF52BACC30}" srcOrd="1" destOrd="0" parTransId="{B3122BA9-8A69-4A24-B7FC-F6393E200F8F}" sibTransId="{1B0D43D7-930C-4ABE-9F7F-3953D527DF67}"/>
    <dgm:cxn modelId="{879AA584-EC65-4351-B27D-553A05535CA5}" type="presOf" srcId="{55D36EDC-C944-49C2-AA18-573B81FB63A3}" destId="{5D88A6E8-EA63-4CB7-ABB5-60E90DD082F1}" srcOrd="1" destOrd="0" presId="urn:microsoft.com/office/officeart/2005/8/layout/venn1"/>
    <dgm:cxn modelId="{32134859-393B-4FCE-8592-92F4BD57EF69}" type="presOf" srcId="{2AD3340A-1FBC-4913-BD33-BCFF52BACC30}" destId="{CD15A5E7-2EDB-4337-AFF6-8A5A9931B18A}" srcOrd="1" destOrd="0" presId="urn:microsoft.com/office/officeart/2005/8/layout/venn1"/>
    <dgm:cxn modelId="{64428B22-5703-4080-BD9C-BA14A51155E7}" type="presOf" srcId="{EA094C22-21CF-46F8-98C4-D0FD05D7ED26}" destId="{6CED42F0-62E0-4921-AE88-94A55DED65C0}" srcOrd="0" destOrd="0" presId="urn:microsoft.com/office/officeart/2005/8/layout/venn1"/>
    <dgm:cxn modelId="{9B7B4B8F-ED7C-4E35-84D5-DADD5CECDE59}" srcId="{EA094C22-21CF-46F8-98C4-D0FD05D7ED26}" destId="{55D36EDC-C944-49C2-AA18-573B81FB63A3}" srcOrd="0" destOrd="0" parTransId="{16B84889-8620-463D-A8B5-2E91B2665920}" sibTransId="{BB0F50CB-9F6F-4765-B7B0-94C807BFF177}"/>
    <dgm:cxn modelId="{7E3CFBFC-131B-41BD-894C-293FCD4D1F5B}" type="presOf" srcId="{2AD3340A-1FBC-4913-BD33-BCFF52BACC30}" destId="{5B6DF5EC-D9D9-49B0-9B6D-F61C5B9D5846}" srcOrd="0" destOrd="0" presId="urn:microsoft.com/office/officeart/2005/8/layout/venn1"/>
    <dgm:cxn modelId="{A171EF0D-CB11-42C9-ABC0-3E2BDE08A649}" type="presOf" srcId="{55D36EDC-C944-49C2-AA18-573B81FB63A3}" destId="{DF72A221-F8FF-4C39-ACAF-1E3A6D1E123C}" srcOrd="0" destOrd="0" presId="urn:microsoft.com/office/officeart/2005/8/layout/venn1"/>
    <dgm:cxn modelId="{1DAD5A40-7C6B-41C5-99F5-005BCA821DD3}" type="presParOf" srcId="{6CED42F0-62E0-4921-AE88-94A55DED65C0}" destId="{DF72A221-F8FF-4C39-ACAF-1E3A6D1E123C}" srcOrd="0" destOrd="0" presId="urn:microsoft.com/office/officeart/2005/8/layout/venn1"/>
    <dgm:cxn modelId="{D3FE3440-6E98-4C95-A22E-6EF9EF2B9F67}" type="presParOf" srcId="{6CED42F0-62E0-4921-AE88-94A55DED65C0}" destId="{5D88A6E8-EA63-4CB7-ABB5-60E90DD082F1}" srcOrd="1" destOrd="0" presId="urn:microsoft.com/office/officeart/2005/8/layout/venn1"/>
    <dgm:cxn modelId="{F6E775A3-222F-48D8-AFD2-57F8771A9A5C}" type="presParOf" srcId="{6CED42F0-62E0-4921-AE88-94A55DED65C0}" destId="{5B6DF5EC-D9D9-49B0-9B6D-F61C5B9D5846}" srcOrd="2" destOrd="0" presId="urn:microsoft.com/office/officeart/2005/8/layout/venn1"/>
    <dgm:cxn modelId="{737BB982-B2DB-4989-A26B-55C5105F703A}" type="presParOf" srcId="{6CED42F0-62E0-4921-AE88-94A55DED65C0}" destId="{CD15A5E7-2EDB-4337-AFF6-8A5A9931B18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E1E785-37CD-4C35-9B7A-547E7688CD2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66FECC5-BEDF-403B-B762-CC2C22B6DB05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dirty="0" smtClean="0"/>
            <a:t>Tutor</a:t>
          </a:r>
          <a:endParaRPr lang="en-US" dirty="0"/>
        </a:p>
      </dgm:t>
    </dgm:pt>
    <dgm:pt modelId="{E1AB01AC-024A-40D6-B1D3-E6090DA28A34}" type="parTrans" cxnId="{D5D897C9-A869-433B-997F-F76368B9BE37}">
      <dgm:prSet/>
      <dgm:spPr/>
      <dgm:t>
        <a:bodyPr/>
        <a:lstStyle/>
        <a:p>
          <a:endParaRPr lang="en-US"/>
        </a:p>
      </dgm:t>
    </dgm:pt>
    <dgm:pt modelId="{8010D437-B212-4CF0-B9F5-7BD8FF3C4BD3}" type="sibTrans" cxnId="{D5D897C9-A869-433B-997F-F76368B9BE37}">
      <dgm:prSet/>
      <dgm:spPr/>
      <dgm:t>
        <a:bodyPr/>
        <a:lstStyle/>
        <a:p>
          <a:endParaRPr lang="en-US"/>
        </a:p>
      </dgm:t>
    </dgm:pt>
    <dgm:pt modelId="{06C1D176-A646-46CC-AF5B-754A0A4E471C}" type="pres">
      <dgm:prSet presAssocID="{29E1E785-37CD-4C35-9B7A-547E7688CD24}" presName="compositeShape" presStyleCnt="0">
        <dgm:presLayoutVars>
          <dgm:chMax val="7"/>
          <dgm:dir/>
          <dgm:resizeHandles val="exact"/>
        </dgm:presLayoutVars>
      </dgm:prSet>
      <dgm:spPr/>
    </dgm:pt>
    <dgm:pt modelId="{1A459F07-0003-4BEB-B0ED-5F910BE3230C}" type="pres">
      <dgm:prSet presAssocID="{966FECC5-BEDF-403B-B762-CC2C22B6DB05}" presName="circ1TxSh" presStyleLbl="vennNode1" presStyleIdx="0" presStyleCnt="1" custLinFactNeighborX="15455" custLinFactNeighborY="11075"/>
      <dgm:spPr/>
      <dgm:t>
        <a:bodyPr/>
        <a:lstStyle/>
        <a:p>
          <a:endParaRPr lang="en-US"/>
        </a:p>
      </dgm:t>
    </dgm:pt>
  </dgm:ptLst>
  <dgm:cxnLst>
    <dgm:cxn modelId="{D5D897C9-A869-433B-997F-F76368B9BE37}" srcId="{29E1E785-37CD-4C35-9B7A-547E7688CD24}" destId="{966FECC5-BEDF-403B-B762-CC2C22B6DB05}" srcOrd="0" destOrd="0" parTransId="{E1AB01AC-024A-40D6-B1D3-E6090DA28A34}" sibTransId="{8010D437-B212-4CF0-B9F5-7BD8FF3C4BD3}"/>
    <dgm:cxn modelId="{73150863-0350-4A92-823C-EEF07152C273}" type="presOf" srcId="{966FECC5-BEDF-403B-B762-CC2C22B6DB05}" destId="{1A459F07-0003-4BEB-B0ED-5F910BE3230C}" srcOrd="0" destOrd="0" presId="urn:microsoft.com/office/officeart/2005/8/layout/venn1"/>
    <dgm:cxn modelId="{8341BB7E-FC45-435A-94B9-0EFA18D7AD0E}" type="presOf" srcId="{29E1E785-37CD-4C35-9B7A-547E7688CD24}" destId="{06C1D176-A646-46CC-AF5B-754A0A4E471C}" srcOrd="0" destOrd="0" presId="urn:microsoft.com/office/officeart/2005/8/layout/venn1"/>
    <dgm:cxn modelId="{687AA077-9B82-4E51-A78E-EF254BDD8224}" type="presParOf" srcId="{06C1D176-A646-46CC-AF5B-754A0A4E471C}" destId="{1A459F07-0003-4BEB-B0ED-5F910BE3230C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2A221-F8FF-4C39-ACAF-1E3A6D1E123C}">
      <dsp:nvSpPr>
        <dsp:cNvPr id="0" name=""/>
        <dsp:cNvSpPr/>
      </dsp:nvSpPr>
      <dsp:spPr>
        <a:xfrm>
          <a:off x="378329" y="5637"/>
          <a:ext cx="2061245" cy="2061245"/>
        </a:xfrm>
        <a:prstGeom prst="ellipse">
          <a:avLst/>
        </a:prstGeom>
        <a:solidFill>
          <a:srgbClr val="0070C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Faculty</a:t>
          </a:r>
          <a:endParaRPr lang="en-US" sz="2000" kern="1200" dirty="0"/>
        </a:p>
      </dsp:txBody>
      <dsp:txXfrm>
        <a:off x="666160" y="248702"/>
        <a:ext cx="1188465" cy="1575115"/>
      </dsp:txXfrm>
    </dsp:sp>
    <dsp:sp modelId="{5B6DF5EC-D9D9-49B0-9B6D-F61C5B9D5846}">
      <dsp:nvSpPr>
        <dsp:cNvPr id="0" name=""/>
        <dsp:cNvSpPr/>
      </dsp:nvSpPr>
      <dsp:spPr>
        <a:xfrm>
          <a:off x="1863911" y="5637"/>
          <a:ext cx="2061245" cy="2061245"/>
        </a:xfrm>
        <a:prstGeom prst="ellipse">
          <a:avLst/>
        </a:prstGeom>
        <a:solidFill>
          <a:srgbClr val="92D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SLAMmer</a:t>
          </a:r>
          <a:endParaRPr lang="en-US" sz="2000" kern="1200" dirty="0"/>
        </a:p>
      </dsp:txBody>
      <dsp:txXfrm>
        <a:off x="2448859" y="248702"/>
        <a:ext cx="1188465" cy="1575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BB69F-5698-43BF-8A17-4CF5CDC8AC3D}">
      <dsp:nvSpPr>
        <dsp:cNvPr id="0" name=""/>
        <dsp:cNvSpPr/>
      </dsp:nvSpPr>
      <dsp:spPr>
        <a:xfrm>
          <a:off x="69069" y="51692"/>
          <a:ext cx="1703723" cy="1703723"/>
        </a:xfrm>
        <a:prstGeom prst="ellipse">
          <a:avLst/>
        </a:prstGeom>
        <a:solidFill>
          <a:srgbClr val="FFFF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Tutor</a:t>
          </a:r>
          <a:endParaRPr lang="en-US" sz="2200" kern="1200" dirty="0"/>
        </a:p>
      </dsp:txBody>
      <dsp:txXfrm>
        <a:off x="306977" y="252598"/>
        <a:ext cx="982327" cy="1301912"/>
      </dsp:txXfrm>
    </dsp:sp>
    <dsp:sp modelId="{5D4EABF2-E79C-408F-B5F8-FA3AB7197D85}">
      <dsp:nvSpPr>
        <dsp:cNvPr id="0" name=""/>
        <dsp:cNvSpPr/>
      </dsp:nvSpPr>
      <dsp:spPr>
        <a:xfrm>
          <a:off x="1296978" y="51692"/>
          <a:ext cx="1703723" cy="1703723"/>
        </a:xfrm>
        <a:prstGeom prst="ellipse">
          <a:avLst/>
        </a:prstGeom>
        <a:solidFill>
          <a:srgbClr val="00B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Mentor</a:t>
          </a:r>
          <a:endParaRPr lang="en-US" sz="2200" kern="1200" dirty="0"/>
        </a:p>
      </dsp:txBody>
      <dsp:txXfrm>
        <a:off x="1780467" y="252598"/>
        <a:ext cx="982327" cy="1301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B8548-E4AF-4553-86D4-BEF05A7353E0}">
      <dsp:nvSpPr>
        <dsp:cNvPr id="0" name=""/>
        <dsp:cNvSpPr/>
      </dsp:nvSpPr>
      <dsp:spPr>
        <a:xfrm>
          <a:off x="379631" y="0"/>
          <a:ext cx="2335907" cy="2335907"/>
        </a:xfrm>
        <a:prstGeom prst="ellipse">
          <a:avLst/>
        </a:prstGeom>
        <a:solidFill>
          <a:srgbClr val="92D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SLAMMer</a:t>
          </a:r>
          <a:endParaRPr lang="en-US" sz="2800" kern="1200" dirty="0"/>
        </a:p>
      </dsp:txBody>
      <dsp:txXfrm>
        <a:off x="721717" y="342086"/>
        <a:ext cx="1651735" cy="16517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2A221-F8FF-4C39-ACAF-1E3A6D1E123C}">
      <dsp:nvSpPr>
        <dsp:cNvPr id="0" name=""/>
        <dsp:cNvSpPr/>
      </dsp:nvSpPr>
      <dsp:spPr>
        <a:xfrm>
          <a:off x="378329" y="5637"/>
          <a:ext cx="2061245" cy="2061245"/>
        </a:xfrm>
        <a:prstGeom prst="ellipse">
          <a:avLst/>
        </a:prstGeom>
        <a:solidFill>
          <a:srgbClr val="0070C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Faculty</a:t>
          </a:r>
          <a:endParaRPr lang="en-US" sz="2000" kern="1200" dirty="0"/>
        </a:p>
      </dsp:txBody>
      <dsp:txXfrm>
        <a:off x="666160" y="248702"/>
        <a:ext cx="1188465" cy="1575115"/>
      </dsp:txXfrm>
    </dsp:sp>
    <dsp:sp modelId="{5B6DF5EC-D9D9-49B0-9B6D-F61C5B9D5846}">
      <dsp:nvSpPr>
        <dsp:cNvPr id="0" name=""/>
        <dsp:cNvSpPr/>
      </dsp:nvSpPr>
      <dsp:spPr>
        <a:xfrm>
          <a:off x="1863911" y="5637"/>
          <a:ext cx="2061245" cy="2061245"/>
        </a:xfrm>
        <a:prstGeom prst="ellipse">
          <a:avLst/>
        </a:prstGeom>
        <a:solidFill>
          <a:srgbClr val="92D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SLAMmer</a:t>
          </a:r>
          <a:endParaRPr lang="en-US" sz="2000" kern="1200" dirty="0"/>
        </a:p>
      </dsp:txBody>
      <dsp:txXfrm>
        <a:off x="2448859" y="248702"/>
        <a:ext cx="1188465" cy="15751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59F07-0003-4BEB-B0ED-5F910BE3230C}">
      <dsp:nvSpPr>
        <dsp:cNvPr id="0" name=""/>
        <dsp:cNvSpPr/>
      </dsp:nvSpPr>
      <dsp:spPr>
        <a:xfrm>
          <a:off x="161379" y="0"/>
          <a:ext cx="1989815" cy="1989815"/>
        </a:xfrm>
        <a:prstGeom prst="ellipse">
          <a:avLst/>
        </a:prstGeom>
        <a:solidFill>
          <a:srgbClr val="FFFF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Tutor</a:t>
          </a:r>
          <a:endParaRPr lang="en-US" sz="4700" kern="1200" dirty="0"/>
        </a:p>
      </dsp:txBody>
      <dsp:txXfrm>
        <a:off x="452781" y="291402"/>
        <a:ext cx="1407011" cy="1407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8811-B12B-4A03-BE95-BD5D3B459CD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8F289-EFC3-43A0-AC39-60D4052A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5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8F289-EFC3-43A0-AC39-60D4052AAE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7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1. Be impeccable with your word. - To be impeccable with your word is to be truthful and to say things that have a positive influence on yourself and others.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2. Don’t take anything personally. - To not take anything personally is to acknowledge the unique identities of other people. We respect their subjective realities, realizing that their views do not necessarily describe us accurately.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3. Don’t make assumptions. - Ask for evidence before concluding what people are thinking.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4. Always do your best. - Your best is going to change from moment to moment, but under any circumstance simply do your best, and you will avoid self-judgment, self-abuse, and regret.</a:t>
            </a:r>
          </a:p>
        </p:txBody>
      </p:sp>
    </p:spTree>
    <p:extLst>
      <p:ext uri="{BB962C8B-B14F-4D97-AF65-F5344CB8AC3E}">
        <p14:creationId xmlns:p14="http://schemas.microsoft.com/office/powerpoint/2010/main" val="726229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7457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8F289-EFC3-43A0-AC39-60D4052AAE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2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8F289-EFC3-43A0-AC39-60D4052AAE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12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8F289-EFC3-43A0-AC39-60D4052AAEF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16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81DA33-A609-4961-AB88-D1EC92868156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44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B9924C-5598-4314-9608-4BA9655476EF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65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8F289-EFC3-43A0-AC39-60D4052AAE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88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4933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2432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8F289-EFC3-43A0-AC39-60D4052AAE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1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Surface: Above the surface are the visible aspects of culture which are easy to see such as language, food, greeting &amp; dress.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Hidden: The biggest part of culture is below the surface, the invisible rules and values that define each culture. 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Difficulties arise when the rules of one culture are used to interpret the behavior of another culture with a different set of cultural rules.</a:t>
            </a:r>
          </a:p>
        </p:txBody>
      </p:sp>
    </p:spTree>
    <p:extLst>
      <p:ext uri="{BB962C8B-B14F-4D97-AF65-F5344CB8AC3E}">
        <p14:creationId xmlns:p14="http://schemas.microsoft.com/office/powerpoint/2010/main" val="3504851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700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6727600"/>
            <a:ext cx="12192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314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ransition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SLAMMer</a:t>
            </a:r>
            <a:r>
              <a:rPr lang="en-US" dirty="0" smtClean="0"/>
              <a:t> Tutor &amp; Faculty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Julian Taylor, Tutor Coordinator</a:t>
            </a:r>
          </a:p>
          <a:p>
            <a:r>
              <a:rPr lang="en-US" dirty="0" smtClean="0"/>
              <a:t>Diva Ward, Director of Student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500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Competency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26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"/>
              <a:t>Culture is Like an Iceberg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415600" y="1521359"/>
            <a:ext cx="11360800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endParaRPr sz="800"/>
          </a:p>
          <a:p>
            <a:pPr>
              <a:buNone/>
            </a:pPr>
            <a:r>
              <a:rPr lang="en" sz="3200"/>
              <a:t>Surface</a:t>
            </a:r>
          </a:p>
          <a:p>
            <a:pPr>
              <a:buNone/>
            </a:pPr>
            <a:endParaRPr sz="1067"/>
          </a:p>
          <a:p>
            <a:pPr marL="0" indent="0">
              <a:buNone/>
            </a:pPr>
            <a:r>
              <a:rPr lang="en" sz="3200"/>
              <a:t>Hidden</a:t>
            </a:r>
          </a:p>
          <a:p>
            <a:pPr marL="0" indent="0">
              <a:buNone/>
            </a:pPr>
            <a:endParaRPr sz="1067"/>
          </a:p>
          <a:p>
            <a:pPr marL="0" indent="0">
              <a:buNone/>
            </a:pPr>
            <a:r>
              <a:rPr lang="en" sz="3200"/>
              <a:t>Difficulties </a:t>
            </a:r>
          </a:p>
        </p:txBody>
      </p:sp>
      <p:pic>
        <p:nvPicPr>
          <p:cNvPr id="243" name="Shape 2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3716" y="1521349"/>
            <a:ext cx="4699765" cy="4395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04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Iceberg Activity</a:t>
            </a:r>
          </a:p>
        </p:txBody>
      </p:sp>
      <p:pic>
        <p:nvPicPr>
          <p:cNvPr id="249" name="Shape 2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2450" y="1265034"/>
            <a:ext cx="7287100" cy="49635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60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"/>
              <a:t>Four Agreements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" sz="3200" dirty="0"/>
              <a:t>1. Be impeccable with your word. </a:t>
            </a:r>
          </a:p>
          <a:p>
            <a:pPr>
              <a:buNone/>
            </a:pPr>
            <a:r>
              <a:rPr lang="en" sz="3200" dirty="0"/>
              <a:t>2. Don’t take anything personally.</a:t>
            </a:r>
          </a:p>
          <a:p>
            <a:pPr>
              <a:buNone/>
            </a:pPr>
            <a:r>
              <a:rPr lang="en" sz="3200" dirty="0"/>
              <a:t>3. Don’t make assumptions.</a:t>
            </a:r>
          </a:p>
          <a:p>
            <a:pPr>
              <a:buNone/>
            </a:pPr>
            <a:r>
              <a:rPr lang="en" sz="3200" dirty="0"/>
              <a:t>4. Always do your best. </a:t>
            </a:r>
          </a:p>
          <a:p>
            <a:pPr marL="609585" indent="-507987">
              <a:buSzPct val="100000"/>
              <a:buChar char="-"/>
            </a:pPr>
            <a:endParaRPr lang="en" sz="3200" dirty="0" smtClean="0"/>
          </a:p>
          <a:p>
            <a:pPr marL="101598" indent="0">
              <a:buSzPct val="100000"/>
              <a:buNone/>
            </a:pPr>
            <a:r>
              <a:rPr lang="en" sz="3200" dirty="0" smtClean="0"/>
              <a:t>- Miguel </a:t>
            </a:r>
            <a:r>
              <a:rPr lang="en" sz="3200" dirty="0"/>
              <a:t>Ruiz </a:t>
            </a:r>
          </a:p>
        </p:txBody>
      </p:sp>
    </p:spTree>
    <p:extLst>
      <p:ext uri="{BB962C8B-B14F-4D97-AF65-F5344CB8AC3E}">
        <p14:creationId xmlns:p14="http://schemas.microsoft.com/office/powerpoint/2010/main" val="20972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"/>
              <a:t>Everyday Duties 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5084884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" sz="3200" dirty="0"/>
              <a:t>Be where you’re expected to be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" sz="3200" dirty="0"/>
              <a:t>Your job to manage your multiple responsibilities on </a:t>
            </a:r>
            <a:r>
              <a:rPr lang="en" sz="3200" dirty="0" smtClean="0"/>
              <a:t>and off campus </a:t>
            </a:r>
            <a:endParaRPr lang="en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" sz="3200" dirty="0"/>
              <a:t>Student first - keep that in mind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" sz="3200" dirty="0"/>
              <a:t>Model good student behavior by going to class, communicating with your professors, studying, etc.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" sz="3200" dirty="0"/>
              <a:t>Remember that you represent  your program, Cañada College, and the San Mateo Community College District at all times </a:t>
            </a:r>
          </a:p>
        </p:txBody>
      </p:sp>
    </p:spTree>
    <p:extLst>
      <p:ext uri="{BB962C8B-B14F-4D97-AF65-F5344CB8AC3E}">
        <p14:creationId xmlns:p14="http://schemas.microsoft.com/office/powerpoint/2010/main" val="137713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– Tutor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3777622"/>
          </a:xfrm>
        </p:spPr>
        <p:txBody>
          <a:bodyPr/>
          <a:lstStyle/>
          <a:p>
            <a:r>
              <a:rPr lang="en-US" sz="2800" dirty="0" smtClean="0"/>
              <a:t>Learning happens in the struggle</a:t>
            </a:r>
          </a:p>
          <a:p>
            <a:r>
              <a:rPr lang="en-US" sz="2800" dirty="0" smtClean="0"/>
              <a:t>Importance </a:t>
            </a:r>
            <a:r>
              <a:rPr lang="en-US" sz="2800" dirty="0"/>
              <a:t>of balancing individual vs group support</a:t>
            </a:r>
          </a:p>
          <a:p>
            <a:r>
              <a:rPr lang="en-US" sz="2800" dirty="0" smtClean="0"/>
              <a:t>Focus </a:t>
            </a:r>
            <a:r>
              <a:rPr lang="en-US" sz="2800" dirty="0"/>
              <a:t>on strategies vs </a:t>
            </a:r>
            <a:r>
              <a:rPr lang="en-US" sz="2800" dirty="0" smtClean="0"/>
              <a:t>content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0825562"/>
              </p:ext>
            </p:extLst>
          </p:nvPr>
        </p:nvGraphicFramePr>
        <p:xfrm>
          <a:off x="9523023" y="4529403"/>
          <a:ext cx="2151195" cy="1989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5338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Mentor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515257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Remember you are not a counselor</a:t>
            </a:r>
          </a:p>
          <a:p>
            <a:r>
              <a:rPr lang="en-US" sz="2800" dirty="0" smtClean="0"/>
              <a:t>Do more listening than talking</a:t>
            </a:r>
          </a:p>
          <a:p>
            <a:r>
              <a:rPr lang="en-US" sz="2800" dirty="0" smtClean="0"/>
              <a:t>Report what needs to be reported</a:t>
            </a:r>
          </a:p>
          <a:p>
            <a:r>
              <a:rPr lang="en-US" sz="2800" dirty="0" smtClean="0"/>
              <a:t>Be a resource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9650877" y="4415539"/>
            <a:ext cx="2001590" cy="2001590"/>
            <a:chOff x="141690" y="0"/>
            <a:chExt cx="2001590" cy="2001590"/>
          </a:xfrm>
        </p:grpSpPr>
        <p:sp>
          <p:nvSpPr>
            <p:cNvPr id="5" name="Oval 4"/>
            <p:cNvSpPr/>
            <p:nvPr/>
          </p:nvSpPr>
          <p:spPr>
            <a:xfrm>
              <a:off x="141690" y="0"/>
              <a:ext cx="2001590" cy="200159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434816" y="293126"/>
              <a:ext cx="1415338" cy="1415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Mentor</a:t>
              </a:r>
              <a:endParaRPr lang="en-US" sz="3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81043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 Warning Signs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264555"/>
            <a:ext cx="8915400" cy="3777622"/>
          </a:xfrm>
        </p:spPr>
        <p:txBody>
          <a:bodyPr/>
          <a:lstStyle/>
          <a:p>
            <a:r>
              <a:rPr lang="en-US" dirty="0" smtClean="0"/>
              <a:t>Using what has been discussed today as a backdrop…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25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8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Activity…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307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264554"/>
            <a:ext cx="8915400" cy="4793345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Gain an understanding of the </a:t>
            </a:r>
            <a:r>
              <a:rPr lang="en-US" sz="2800" dirty="0" err="1" smtClean="0"/>
              <a:t>SLAMMer</a:t>
            </a:r>
            <a:r>
              <a:rPr lang="en-US" sz="2800" dirty="0" smtClean="0"/>
              <a:t> </a:t>
            </a:r>
            <a:r>
              <a:rPr lang="en-US" sz="2800" dirty="0"/>
              <a:t>Tutoring Program</a:t>
            </a:r>
          </a:p>
          <a:p>
            <a:pPr lvl="0"/>
            <a:r>
              <a:rPr lang="en-US" sz="2800" dirty="0" smtClean="0"/>
              <a:t>Tutors to understand the complexity of their role and have strategies to be successful</a:t>
            </a:r>
          </a:p>
          <a:p>
            <a:pPr lvl="0"/>
            <a:r>
              <a:rPr lang="en-US" sz="2800" dirty="0" smtClean="0"/>
              <a:t>Faculty </a:t>
            </a:r>
            <a:r>
              <a:rPr lang="en-US" sz="2800" dirty="0"/>
              <a:t>and Tutors to understand their roles in the embedded tutor </a:t>
            </a:r>
            <a:r>
              <a:rPr lang="en-US" sz="2800" dirty="0" smtClean="0"/>
              <a:t>relationship</a:t>
            </a:r>
            <a:endParaRPr lang="en-US" sz="2800" dirty="0"/>
          </a:p>
          <a:p>
            <a:pPr lvl="0"/>
            <a:r>
              <a:rPr lang="en-US" sz="2800" dirty="0"/>
              <a:t>Gain tools to use in the classroom to better serve the student populations served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25584090"/>
              </p:ext>
            </p:extLst>
          </p:nvPr>
        </p:nvGraphicFramePr>
        <p:xfrm>
          <a:off x="8057243" y="4625823"/>
          <a:ext cx="4303486" cy="207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33129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764373"/>
            <a:ext cx="7711440" cy="12930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An Effective Tutor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idx="1"/>
          </p:nvPr>
        </p:nvSpPr>
        <p:spPr>
          <a:xfrm>
            <a:off x="2362200" y="1410887"/>
            <a:ext cx="8915400" cy="377762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Think of an </a:t>
            </a:r>
            <a:r>
              <a:rPr lang="en-US" sz="2800" i="1" dirty="0"/>
              <a:t>effective</a:t>
            </a:r>
            <a:r>
              <a:rPr lang="en-US" sz="2800" dirty="0"/>
              <a:t> tutor/mentor you’ve had. What did they </a:t>
            </a:r>
            <a:r>
              <a:rPr lang="en-US" sz="2800" i="1" dirty="0"/>
              <a:t>do</a:t>
            </a:r>
            <a:r>
              <a:rPr lang="en-US" sz="2800" dirty="0"/>
              <a:t> that helped you?</a:t>
            </a:r>
          </a:p>
        </p:txBody>
      </p:sp>
    </p:spTree>
    <p:extLst>
      <p:ext uri="{BB962C8B-B14F-4D97-AF65-F5344CB8AC3E}">
        <p14:creationId xmlns:p14="http://schemas.microsoft.com/office/powerpoint/2010/main" val="3115425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idx="1"/>
          </p:nvPr>
        </p:nvSpPr>
        <p:spPr>
          <a:xfrm>
            <a:off x="1828800" y="1676400"/>
            <a:ext cx="8458200" cy="1066800"/>
          </a:xfrm>
        </p:spPr>
        <p:txBody>
          <a:bodyPr>
            <a:normAutofit lnSpcReduction="10000"/>
          </a:bodyPr>
          <a:lstStyle/>
          <a:p>
            <a:pPr marL="742950" indent="-742950">
              <a:lnSpc>
                <a:spcPct val="150000"/>
              </a:lnSpc>
              <a:buNone/>
            </a:pPr>
            <a:r>
              <a:rPr lang="en-US" altLang="en-US" sz="4400" dirty="0" smtClean="0"/>
              <a:t>Foster </a:t>
            </a:r>
            <a:r>
              <a:rPr lang="en-US" altLang="en-US" sz="4400" dirty="0"/>
              <a:t>Student Independence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030069"/>
            <a:ext cx="92202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Goals of Tutoring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2801802"/>
            <a:ext cx="8077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 smtClean="0"/>
              <a:t>Stimulate </a:t>
            </a:r>
            <a:r>
              <a:rPr lang="en-US" sz="4400" dirty="0"/>
              <a:t>Active Learning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3823877"/>
            <a:ext cx="86106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 smtClean="0"/>
              <a:t>Foster </a:t>
            </a:r>
            <a:r>
              <a:rPr lang="en-US" sz="4400" dirty="0"/>
              <a:t>Mastery of the Material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4784811"/>
            <a:ext cx="83058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 smtClean="0"/>
              <a:t>Increase </a:t>
            </a:r>
            <a:r>
              <a:rPr lang="en-US" sz="4400" dirty="0"/>
              <a:t>Self Esteem</a:t>
            </a:r>
          </a:p>
        </p:txBody>
      </p:sp>
    </p:spTree>
    <p:extLst>
      <p:ext uri="{BB962C8B-B14F-4D97-AF65-F5344CB8AC3E}">
        <p14:creationId xmlns:p14="http://schemas.microsoft.com/office/powerpoint/2010/main" val="2519738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642" y="642060"/>
            <a:ext cx="8911687" cy="1280890"/>
          </a:xfrm>
        </p:spPr>
        <p:txBody>
          <a:bodyPr/>
          <a:lstStyle/>
          <a:p>
            <a:r>
              <a:rPr lang="en-US" dirty="0" err="1" smtClean="0"/>
              <a:t>SLAMMer</a:t>
            </a:r>
            <a:r>
              <a:rPr lang="en-US" dirty="0" smtClean="0"/>
              <a:t>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318" y="1326388"/>
            <a:ext cx="11546336" cy="5360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Tutors and mentors have a common mission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To give students peer to peer support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Commitment to student success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How do we differentiate these roles?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Should these roles collide?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When would that happen?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44379077"/>
              </p:ext>
            </p:extLst>
          </p:nvPr>
        </p:nvGraphicFramePr>
        <p:xfrm>
          <a:off x="2589212" y="4901804"/>
          <a:ext cx="3069772" cy="1807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qual 4"/>
          <p:cNvSpPr/>
          <p:nvPr/>
        </p:nvSpPr>
        <p:spPr>
          <a:xfrm>
            <a:off x="5698671" y="5519057"/>
            <a:ext cx="1518557" cy="718457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14439353"/>
              </p:ext>
            </p:extLst>
          </p:nvPr>
        </p:nvGraphicFramePr>
        <p:xfrm>
          <a:off x="6986587" y="4351103"/>
          <a:ext cx="3095171" cy="2335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40460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"/>
              <a:t>Definitions of Tutoring, Mentoring, and Teaching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15583" y="1271233"/>
            <a:ext cx="11360800" cy="5441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en" sz="2267" i="1"/>
              <a:t>All Three Roles are invested in the Student Learning Process! </a:t>
            </a:r>
          </a:p>
        </p:txBody>
      </p:sp>
      <p:graphicFrame>
        <p:nvGraphicFramePr>
          <p:cNvPr id="179" name="Shape 179"/>
          <p:cNvGraphicFramePr/>
          <p:nvPr>
            <p:extLst>
              <p:ext uri="{D42A27DB-BD31-4B8C-83A1-F6EECF244321}">
                <p14:modId xmlns:p14="http://schemas.microsoft.com/office/powerpoint/2010/main" val="877618493"/>
              </p:ext>
            </p:extLst>
          </p:nvPr>
        </p:nvGraphicFramePr>
        <p:xfrm>
          <a:off x="891367" y="1778849"/>
          <a:ext cx="10316367" cy="49162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46567"/>
                <a:gridCol w="3246567"/>
                <a:gridCol w="3823233"/>
              </a:tblGrid>
              <a:tr h="3965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/>
                        <a:t>TEACHERS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TUTORS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MENTORS</a:t>
                      </a:r>
                    </a:p>
                  </a:txBody>
                  <a:tcPr marL="121900" marR="121900" marT="121900" marB="121900"/>
                </a:tc>
              </a:tr>
              <a:tr h="87249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Content Experts - </a:t>
                      </a:r>
                      <a:r>
                        <a:rPr lang="en" sz="1800" b="1" dirty="0"/>
                        <a:t>“Sage on the Stage”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Facilitate Learning - </a:t>
                      </a:r>
                      <a:r>
                        <a:rPr lang="en" sz="1800" b="1" dirty="0"/>
                        <a:t>“Guide on the Side”</a:t>
                      </a:r>
                      <a:r>
                        <a:rPr lang="en" sz="1800" dirty="0"/>
                        <a:t> (short term peer)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Foster Personal Growth - </a:t>
                      </a:r>
                      <a:r>
                        <a:rPr lang="en" sz="1800" b="1"/>
                        <a:t>“Friend til the End”</a:t>
                      </a:r>
                      <a:r>
                        <a:rPr lang="en" sz="1800"/>
                        <a:t> (long term peer)</a:t>
                      </a:r>
                    </a:p>
                  </a:txBody>
                  <a:tcPr marL="121900" marR="121900" marT="121900" marB="121900"/>
                </a:tc>
              </a:tr>
              <a:tr h="111045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Lecturing can lead to </a:t>
                      </a:r>
                      <a:r>
                        <a:rPr lang="en" sz="1800" b="1"/>
                        <a:t>passive</a:t>
                      </a:r>
                      <a:r>
                        <a:rPr lang="en" sz="1800"/>
                        <a:t> learning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Goal is to foster </a:t>
                      </a:r>
                      <a:r>
                        <a:rPr lang="en" sz="1800" b="1" dirty="0"/>
                        <a:t>active, independent </a:t>
                      </a:r>
                      <a:r>
                        <a:rPr lang="en" sz="1800" dirty="0"/>
                        <a:t>learning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Focus on </a:t>
                      </a:r>
                      <a:r>
                        <a:rPr lang="en" sz="1800" b="1" dirty="0"/>
                        <a:t>Relationship-Building</a:t>
                      </a:r>
                      <a:r>
                        <a:rPr lang="en" sz="1800" dirty="0"/>
                        <a:t> and Exploration of Resources</a:t>
                      </a:r>
                    </a:p>
                  </a:txBody>
                  <a:tcPr marL="121900" marR="121900" marT="121900" marB="121900"/>
                </a:tc>
              </a:tr>
              <a:tr h="111045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Professors </a:t>
                      </a:r>
                      <a:r>
                        <a:rPr lang="en" sz="1800" b="1"/>
                        <a:t>Grade </a:t>
                      </a:r>
                      <a:r>
                        <a:rPr lang="en" sz="1800"/>
                        <a:t>(Power)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Tutors help </a:t>
                      </a:r>
                      <a:r>
                        <a:rPr lang="en" sz="1800" b="1" dirty="0"/>
                        <a:t>translate </a:t>
                      </a:r>
                      <a:r>
                        <a:rPr lang="en" sz="1800" dirty="0"/>
                        <a:t>academic content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Mentors draw on personal experience to help students </a:t>
                      </a:r>
                      <a:r>
                        <a:rPr lang="en" sz="1800" b="1" dirty="0"/>
                        <a:t>navigate </a:t>
                      </a:r>
                      <a:r>
                        <a:rPr lang="en" sz="1800" dirty="0"/>
                        <a:t>academic culture</a:t>
                      </a:r>
                    </a:p>
                  </a:txBody>
                  <a:tcPr marL="121900" marR="121900" marT="121900" marB="121900"/>
                </a:tc>
              </a:tr>
              <a:tr h="111045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Professors seek to “</a:t>
                      </a:r>
                      <a:r>
                        <a:rPr lang="en" sz="1800" b="1"/>
                        <a:t>reproduce</a:t>
                      </a:r>
                      <a:r>
                        <a:rPr lang="en" sz="1800"/>
                        <a:t> themselves”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Tutors reinforce what they have learned through multiple </a:t>
                      </a:r>
                      <a:r>
                        <a:rPr lang="en" sz="1800" b="1"/>
                        <a:t>strategies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Mentors strive to leave a lasting </a:t>
                      </a:r>
                      <a:r>
                        <a:rPr lang="en" sz="1800" b="1" dirty="0"/>
                        <a:t>legacy</a:t>
                      </a:r>
                      <a:r>
                        <a:rPr lang="en" sz="1800" dirty="0"/>
                        <a:t> - “each one, teach one”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54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287033" y="621933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" sz="3200" dirty="0"/>
              <a:t>Do’s and Dont’s - “When Roles Cooperate &amp; Collide”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287033" y="1385533"/>
            <a:ext cx="11743231" cy="5320067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dirty="0"/>
              <a:t>DO listen to your student’s/tutee’s/mentee’s needs - </a:t>
            </a:r>
            <a:r>
              <a:rPr lang="en" sz="2533" b="1" dirty="0"/>
              <a:t>USE WAIT TIME!</a:t>
            </a:r>
          </a:p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dirty="0"/>
              <a:t>DON’T play </a:t>
            </a:r>
            <a:r>
              <a:rPr lang="en" sz="2533" b="1" dirty="0"/>
              <a:t>“Good Cop/Bad Cop”</a:t>
            </a:r>
            <a:r>
              <a:rPr lang="en" sz="2533" dirty="0"/>
              <a:t> with the professor or a staff member</a:t>
            </a:r>
          </a:p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dirty="0"/>
              <a:t>DO allow the student to ask questions and struggle with the material or a decision - </a:t>
            </a:r>
            <a:r>
              <a:rPr lang="en" sz="2533" b="1" dirty="0"/>
              <a:t>“learning is in the struggle!”</a:t>
            </a:r>
          </a:p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dirty="0"/>
              <a:t>DON’T ever say it was easy for you, or </a:t>
            </a:r>
            <a:r>
              <a:rPr lang="en" sz="2533" b="1" dirty="0"/>
              <a:t>judge</a:t>
            </a:r>
            <a:r>
              <a:rPr lang="en" sz="2533" dirty="0"/>
              <a:t> a student based on your own personal experience</a:t>
            </a:r>
          </a:p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dirty="0"/>
              <a:t>DO validate a student’s progress and persistence - practice a </a:t>
            </a:r>
            <a:r>
              <a:rPr lang="en" sz="2533" b="1" dirty="0"/>
              <a:t>“growth mindset”</a:t>
            </a:r>
          </a:p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dirty="0"/>
              <a:t>DON’T ever say “I can’t help you” to a student, but “I know who can help”</a:t>
            </a:r>
          </a:p>
          <a:p>
            <a:pPr marL="609585" indent="-465655">
              <a:buSzPct val="100000"/>
              <a:buFont typeface="Wingdings" panose="05000000000000000000" pitchFamily="2" charset="2"/>
              <a:buChar char="Ø"/>
            </a:pPr>
            <a:r>
              <a:rPr lang="en" sz="2533" b="1" dirty="0"/>
              <a:t>BE SOLUTION-ORIENTED:)</a:t>
            </a:r>
          </a:p>
          <a:p>
            <a:pPr>
              <a:buNone/>
            </a:pPr>
            <a:endParaRPr sz="2533" dirty="0"/>
          </a:p>
        </p:txBody>
      </p:sp>
    </p:spTree>
    <p:extLst>
      <p:ext uri="{BB962C8B-B14F-4D97-AF65-F5344CB8AC3E}">
        <p14:creationId xmlns:p14="http://schemas.microsoft.com/office/powerpoint/2010/main" val="39658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Faculty-Embedded Tutor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00413"/>
            <a:ext cx="8915400" cy="5182029"/>
          </a:xfrm>
        </p:spPr>
        <p:txBody>
          <a:bodyPr/>
          <a:lstStyle/>
          <a:p>
            <a:r>
              <a:rPr lang="en-US" sz="2800" dirty="0" smtClean="0"/>
              <a:t>Master/Apprentice Relationship</a:t>
            </a:r>
          </a:p>
          <a:p>
            <a:pPr lvl="1"/>
            <a:r>
              <a:rPr lang="en-US" sz="2600" dirty="0" smtClean="0"/>
              <a:t>Head Coach/Position Coach</a:t>
            </a:r>
            <a:endParaRPr lang="en-US" sz="2600" dirty="0"/>
          </a:p>
          <a:p>
            <a:r>
              <a:rPr lang="en-US" sz="2800" dirty="0" smtClean="0"/>
              <a:t>How is your tutor sold to your class?</a:t>
            </a:r>
          </a:p>
          <a:p>
            <a:pPr lvl="1"/>
            <a:r>
              <a:rPr lang="en-US" sz="2600" dirty="0" smtClean="0"/>
              <a:t>Engrained in the syllabus</a:t>
            </a:r>
            <a:endParaRPr lang="en-US" sz="2600" dirty="0"/>
          </a:p>
          <a:p>
            <a:r>
              <a:rPr lang="en-US" sz="2800" dirty="0" smtClean="0"/>
              <a:t>Communication</a:t>
            </a:r>
          </a:p>
          <a:p>
            <a:pPr lvl="1"/>
            <a:r>
              <a:rPr lang="en-US" sz="2600" dirty="0" smtClean="0"/>
              <a:t>How well do you know each other?</a:t>
            </a:r>
            <a:endParaRPr lang="en-US" sz="2600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18005548"/>
              </p:ext>
            </p:extLst>
          </p:nvPr>
        </p:nvGraphicFramePr>
        <p:xfrm>
          <a:off x="7698015" y="4560508"/>
          <a:ext cx="4303486" cy="207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2095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812</Words>
  <Application>Microsoft Office PowerPoint</Application>
  <PresentationFormat>Widescreen</PresentationFormat>
  <Paragraphs>114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Proxima Nova</vt:lpstr>
      <vt:lpstr>Wingdings</vt:lpstr>
      <vt:lpstr>Wingdings 3</vt:lpstr>
      <vt:lpstr>Wisp</vt:lpstr>
      <vt:lpstr>SLAMMer Tutor &amp; Faculty Training</vt:lpstr>
      <vt:lpstr>An Activity…</vt:lpstr>
      <vt:lpstr>Outcomes</vt:lpstr>
      <vt:lpstr>An Effective Tutor</vt:lpstr>
      <vt:lpstr>PowerPoint Presentation</vt:lpstr>
      <vt:lpstr>SLAMMer Role</vt:lpstr>
      <vt:lpstr>Definitions of Tutoring, Mentoring, and Teaching</vt:lpstr>
      <vt:lpstr>Do’s and Dont’s - “When Roles Cooperate &amp; Collide”</vt:lpstr>
      <vt:lpstr>Faculty-Embedded Tutor Relationship</vt:lpstr>
      <vt:lpstr>Cultural Competency</vt:lpstr>
      <vt:lpstr>Culture is Like an Iceberg</vt:lpstr>
      <vt:lpstr>Iceberg Activity</vt:lpstr>
      <vt:lpstr>Four Agreements</vt:lpstr>
      <vt:lpstr>Everyday Duties </vt:lpstr>
      <vt:lpstr>Best Practices – Tutor Role</vt:lpstr>
      <vt:lpstr>Best Practices - Mentor Role</vt:lpstr>
      <vt:lpstr>13 Warning Signs Activity</vt:lpstr>
      <vt:lpstr>Questions?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SLAMMer Tutor &amp; Faculty Training</dc:title>
  <dc:creator>canlctrio</dc:creator>
  <cp:lastModifiedBy>Taylor, Julian</cp:lastModifiedBy>
  <cp:revision>37</cp:revision>
  <dcterms:created xsi:type="dcterms:W3CDTF">2016-03-03T23:38:52Z</dcterms:created>
  <dcterms:modified xsi:type="dcterms:W3CDTF">2018-10-10T01:14:51Z</dcterms:modified>
</cp:coreProperties>
</file>