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3" r:id="rId3"/>
    <p:sldId id="266" r:id="rId4"/>
    <p:sldId id="283" r:id="rId5"/>
    <p:sldId id="299" r:id="rId6"/>
    <p:sldId id="300" r:id="rId7"/>
    <p:sldId id="301" r:id="rId8"/>
    <p:sldId id="302" r:id="rId9"/>
    <p:sldId id="286" r:id="rId10"/>
    <p:sldId id="287" r:id="rId11"/>
    <p:sldId id="288" r:id="rId12"/>
    <p:sldId id="289" r:id="rId13"/>
    <p:sldId id="290" r:id="rId14"/>
    <p:sldId id="291" r:id="rId15"/>
    <p:sldId id="292" r:id="rId16"/>
    <p:sldId id="293" r:id="rId17"/>
    <p:sldId id="294" r:id="rId18"/>
    <p:sldId id="295" r:id="rId19"/>
    <p:sldId id="296" r:id="rId20"/>
    <p:sldId id="297" r:id="rId21"/>
    <p:sldId id="298" r:id="rId2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D8673"/>
    <a:srgbClr val="0973B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A488322-F2BA-4B5B-9748-0D474271808F}" styleName="Medium Style 3 - Accent 6">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6"/>
          </a:solidFill>
        </a:fill>
      </a:tcStyle>
    </a:lastCol>
    <a:firstCol>
      <a:tcTxStyle b="on">
        <a:fontRef idx="minor">
          <a:scrgbClr r="0" g="0" b="0"/>
        </a:fontRef>
        <a:schemeClr val="lt1"/>
      </a:tcTxStyle>
      <a:tcStyle>
        <a:tcBdr/>
        <a:fill>
          <a:solidFill>
            <a:schemeClr val="accent6"/>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6"/>
          </a:solidFill>
        </a:fill>
      </a:tcStyle>
    </a:firstRow>
  </a:tblStyle>
  <a:tblStyle styleId="{E8B1032C-EA38-4F05-BA0D-38AFFFC7BED3}" styleName="Light Style 3 - Accent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 styleId="{BDBED569-4797-4DF1-A0F4-6AAB3CD982D8}" styleName="Light Style 3 - Accent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 styleId="{5DA37D80-6434-44D0-A028-1B22A696006F}" styleName="Light Style 3 - Accent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 styleId="{ED083AE6-46FA-4A59-8FB0-9F97EB10719F}" styleName="Light Style 3 - Accent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D27102A9-8310-4765-A935-A1911B00CA55}" styleName="Light Style 1 - Accent 4">
    <a:wholeTbl>
      <a:tcTxStyle>
        <a:fontRef idx="minor">
          <a:scrgbClr r="0" g="0" b="0"/>
        </a:fontRef>
        <a:schemeClr val="tx1"/>
      </a:tcTxStyle>
      <a:tcStyle>
        <a:tcBdr>
          <a:left>
            <a:ln>
              <a:noFill/>
            </a:ln>
          </a:left>
          <a:right>
            <a:ln>
              <a:noFill/>
            </a:ln>
          </a:right>
          <a:top>
            <a:ln w="12700" cmpd="sng">
              <a:solidFill>
                <a:schemeClr val="accent4"/>
              </a:solidFill>
            </a:ln>
          </a:top>
          <a:bottom>
            <a:ln w="12700" cmpd="sng">
              <a:solidFill>
                <a:schemeClr val="accent4"/>
              </a:solidFill>
            </a:ln>
          </a:bottom>
          <a:insideH>
            <a:ln>
              <a:noFill/>
            </a:ln>
          </a:insideH>
          <a:insideV>
            <a:ln>
              <a:noFill/>
            </a:ln>
          </a:insideV>
        </a:tcBdr>
        <a:fill>
          <a:noFill/>
        </a:fill>
      </a:tcStyle>
    </a:wholeTbl>
    <a:band1H>
      <a:tcStyle>
        <a:tcBdr/>
        <a:fill>
          <a:solidFill>
            <a:schemeClr val="accent4">
              <a:alpha val="20000"/>
            </a:schemeClr>
          </a:solidFill>
        </a:fill>
      </a:tcStyle>
    </a:band1H>
    <a:band2H>
      <a:tcStyle>
        <a:tcBdr/>
      </a:tcStyle>
    </a:band2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12700" cmpd="sng">
              <a:solidFill>
                <a:schemeClr val="accent4"/>
              </a:solidFill>
            </a:ln>
          </a:top>
        </a:tcBdr>
        <a:fill>
          <a:noFill/>
        </a:fill>
      </a:tcStyle>
    </a:lastRow>
    <a:firstRow>
      <a:tcTxStyle b="on"/>
      <a:tcStyle>
        <a:tcBdr>
          <a:bottom>
            <a:ln w="12700" cmpd="sng">
              <a:solidFill>
                <a:schemeClr val="accent4"/>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63" d="100"/>
          <a:sy n="63" d="100"/>
        </p:scale>
        <p:origin x="720" y="60"/>
      </p:cViewPr>
      <p:guideLst/>
    </p:cSldViewPr>
  </p:slideViewPr>
  <p:notesTextViewPr>
    <p:cViewPr>
      <p:scale>
        <a:sx n="3" d="2"/>
        <a:sy n="3" d="2"/>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CC6B983-7EEC-4039-A8E9-9ED5DA3EE216}" type="doc">
      <dgm:prSet loTypeId="urn:microsoft.com/office/officeart/2005/8/layout/gear1" loCatId="process" qsTypeId="urn:microsoft.com/office/officeart/2005/8/quickstyle/simple1" qsCatId="simple" csTypeId="urn:microsoft.com/office/officeart/2005/8/colors/colorful1" csCatId="colorful" phldr="1"/>
      <dgm:spPr/>
    </dgm:pt>
    <dgm:pt modelId="{319A4031-426D-456B-B3ED-F013B78339B9}">
      <dgm:prSet phldrT="[Text]" custT="1"/>
      <dgm:spPr/>
      <dgm:t>
        <a:bodyPr/>
        <a:lstStyle/>
        <a:p>
          <a:r>
            <a:rPr lang="en-US" sz="3200" dirty="0" smtClean="0"/>
            <a:t>Mission</a:t>
          </a:r>
          <a:endParaRPr lang="en-US" sz="3200" dirty="0"/>
        </a:p>
      </dgm:t>
    </dgm:pt>
    <dgm:pt modelId="{2D517E81-1056-4A86-B71B-ECE9A066CF3F}" type="parTrans" cxnId="{0B3D72E3-AA44-4A9E-AC03-A660D5DA9212}">
      <dgm:prSet/>
      <dgm:spPr/>
      <dgm:t>
        <a:bodyPr/>
        <a:lstStyle/>
        <a:p>
          <a:endParaRPr lang="en-US"/>
        </a:p>
      </dgm:t>
    </dgm:pt>
    <dgm:pt modelId="{57EC705D-5131-4C53-AC9E-3B0A2427221A}" type="sibTrans" cxnId="{0B3D72E3-AA44-4A9E-AC03-A660D5DA9212}">
      <dgm:prSet/>
      <dgm:spPr/>
      <dgm:t>
        <a:bodyPr/>
        <a:lstStyle/>
        <a:p>
          <a:endParaRPr lang="en-US"/>
        </a:p>
      </dgm:t>
    </dgm:pt>
    <dgm:pt modelId="{61731D7C-CF47-4AC8-BB3B-889CBC52F42D}">
      <dgm:prSet phldrT="[Text]"/>
      <dgm:spPr/>
      <dgm:t>
        <a:bodyPr/>
        <a:lstStyle/>
        <a:p>
          <a:r>
            <a:rPr lang="en-US" dirty="0" smtClean="0"/>
            <a:t>Programs</a:t>
          </a:r>
          <a:endParaRPr lang="en-US" dirty="0"/>
        </a:p>
      </dgm:t>
    </dgm:pt>
    <dgm:pt modelId="{E62605D6-78E8-44B5-94F1-C8E9E2572893}" type="parTrans" cxnId="{038C9276-6D78-4DE9-AD0E-210DD6CA79BD}">
      <dgm:prSet/>
      <dgm:spPr/>
      <dgm:t>
        <a:bodyPr/>
        <a:lstStyle/>
        <a:p>
          <a:endParaRPr lang="en-US"/>
        </a:p>
      </dgm:t>
    </dgm:pt>
    <dgm:pt modelId="{D592EDF8-8434-4E7A-B370-8E4A4AEC8801}" type="sibTrans" cxnId="{038C9276-6D78-4DE9-AD0E-210DD6CA79BD}">
      <dgm:prSet/>
      <dgm:spPr/>
      <dgm:t>
        <a:bodyPr/>
        <a:lstStyle/>
        <a:p>
          <a:endParaRPr lang="en-US"/>
        </a:p>
      </dgm:t>
    </dgm:pt>
    <dgm:pt modelId="{D1172A18-ED47-4C1E-9406-B505A539F971}">
      <dgm:prSet phldrT="[Text]"/>
      <dgm:spPr/>
      <dgm:t>
        <a:bodyPr/>
        <a:lstStyle/>
        <a:p>
          <a:r>
            <a:rPr lang="en-US" dirty="0" smtClean="0"/>
            <a:t>Budgeting</a:t>
          </a:r>
          <a:endParaRPr lang="en-US" dirty="0"/>
        </a:p>
      </dgm:t>
    </dgm:pt>
    <dgm:pt modelId="{66049966-CDF7-4E5A-B053-FF9DCBDF0D88}" type="parTrans" cxnId="{341E391F-E77A-4720-B176-39089BA1A7A3}">
      <dgm:prSet/>
      <dgm:spPr/>
      <dgm:t>
        <a:bodyPr/>
        <a:lstStyle/>
        <a:p>
          <a:endParaRPr lang="en-US"/>
        </a:p>
      </dgm:t>
    </dgm:pt>
    <dgm:pt modelId="{B11A0C54-673A-47BB-B6BA-758BD3EDD1E1}" type="sibTrans" cxnId="{341E391F-E77A-4720-B176-39089BA1A7A3}">
      <dgm:prSet/>
      <dgm:spPr/>
      <dgm:t>
        <a:bodyPr/>
        <a:lstStyle/>
        <a:p>
          <a:endParaRPr lang="en-US"/>
        </a:p>
      </dgm:t>
    </dgm:pt>
    <dgm:pt modelId="{6A564CC9-3B32-4070-A5CB-5388DE4E8D34}" type="pres">
      <dgm:prSet presAssocID="{0CC6B983-7EEC-4039-A8E9-9ED5DA3EE216}" presName="composite" presStyleCnt="0">
        <dgm:presLayoutVars>
          <dgm:chMax val="3"/>
          <dgm:animLvl val="lvl"/>
          <dgm:resizeHandles val="exact"/>
        </dgm:presLayoutVars>
      </dgm:prSet>
      <dgm:spPr/>
    </dgm:pt>
    <dgm:pt modelId="{691CE022-19CC-4BA2-9515-DFFEFF9342B1}" type="pres">
      <dgm:prSet presAssocID="{319A4031-426D-456B-B3ED-F013B78339B9}" presName="gear1" presStyleLbl="node1" presStyleIdx="0" presStyleCnt="3">
        <dgm:presLayoutVars>
          <dgm:chMax val="1"/>
          <dgm:bulletEnabled val="1"/>
        </dgm:presLayoutVars>
      </dgm:prSet>
      <dgm:spPr/>
      <dgm:t>
        <a:bodyPr/>
        <a:lstStyle/>
        <a:p>
          <a:endParaRPr lang="en-US"/>
        </a:p>
      </dgm:t>
    </dgm:pt>
    <dgm:pt modelId="{CE172967-19BD-4EEE-9016-D512C57F20D3}" type="pres">
      <dgm:prSet presAssocID="{319A4031-426D-456B-B3ED-F013B78339B9}" presName="gear1srcNode" presStyleLbl="node1" presStyleIdx="0" presStyleCnt="3"/>
      <dgm:spPr/>
      <dgm:t>
        <a:bodyPr/>
        <a:lstStyle/>
        <a:p>
          <a:endParaRPr lang="en-US"/>
        </a:p>
      </dgm:t>
    </dgm:pt>
    <dgm:pt modelId="{BF078A2C-F50E-4960-B92E-65A7640790C4}" type="pres">
      <dgm:prSet presAssocID="{319A4031-426D-456B-B3ED-F013B78339B9}" presName="gear1dstNode" presStyleLbl="node1" presStyleIdx="0" presStyleCnt="3"/>
      <dgm:spPr/>
      <dgm:t>
        <a:bodyPr/>
        <a:lstStyle/>
        <a:p>
          <a:endParaRPr lang="en-US"/>
        </a:p>
      </dgm:t>
    </dgm:pt>
    <dgm:pt modelId="{E860F59F-AEA3-405E-9410-F168429F6307}" type="pres">
      <dgm:prSet presAssocID="{61731D7C-CF47-4AC8-BB3B-889CBC52F42D}" presName="gear2" presStyleLbl="node1" presStyleIdx="1" presStyleCnt="3">
        <dgm:presLayoutVars>
          <dgm:chMax val="1"/>
          <dgm:bulletEnabled val="1"/>
        </dgm:presLayoutVars>
      </dgm:prSet>
      <dgm:spPr/>
      <dgm:t>
        <a:bodyPr/>
        <a:lstStyle/>
        <a:p>
          <a:endParaRPr lang="en-US"/>
        </a:p>
      </dgm:t>
    </dgm:pt>
    <dgm:pt modelId="{D0D2974F-9855-4A1D-9553-60BA6BDD9521}" type="pres">
      <dgm:prSet presAssocID="{61731D7C-CF47-4AC8-BB3B-889CBC52F42D}" presName="gear2srcNode" presStyleLbl="node1" presStyleIdx="1" presStyleCnt="3"/>
      <dgm:spPr/>
      <dgm:t>
        <a:bodyPr/>
        <a:lstStyle/>
        <a:p>
          <a:endParaRPr lang="en-US"/>
        </a:p>
      </dgm:t>
    </dgm:pt>
    <dgm:pt modelId="{B6CA0E1E-7E38-4033-A220-9A9B5C85E5B4}" type="pres">
      <dgm:prSet presAssocID="{61731D7C-CF47-4AC8-BB3B-889CBC52F42D}" presName="gear2dstNode" presStyleLbl="node1" presStyleIdx="1" presStyleCnt="3"/>
      <dgm:spPr/>
      <dgm:t>
        <a:bodyPr/>
        <a:lstStyle/>
        <a:p>
          <a:endParaRPr lang="en-US"/>
        </a:p>
      </dgm:t>
    </dgm:pt>
    <dgm:pt modelId="{7B04935A-EE14-4A77-86B2-BDE86061FE4A}" type="pres">
      <dgm:prSet presAssocID="{D1172A18-ED47-4C1E-9406-B505A539F971}" presName="gear3" presStyleLbl="node1" presStyleIdx="2" presStyleCnt="3"/>
      <dgm:spPr/>
      <dgm:t>
        <a:bodyPr/>
        <a:lstStyle/>
        <a:p>
          <a:endParaRPr lang="en-US"/>
        </a:p>
      </dgm:t>
    </dgm:pt>
    <dgm:pt modelId="{0E009D08-130B-47D6-8DE9-06968C0391BA}" type="pres">
      <dgm:prSet presAssocID="{D1172A18-ED47-4C1E-9406-B505A539F971}" presName="gear3tx" presStyleLbl="node1" presStyleIdx="2" presStyleCnt="3">
        <dgm:presLayoutVars>
          <dgm:chMax val="1"/>
          <dgm:bulletEnabled val="1"/>
        </dgm:presLayoutVars>
      </dgm:prSet>
      <dgm:spPr/>
      <dgm:t>
        <a:bodyPr/>
        <a:lstStyle/>
        <a:p>
          <a:endParaRPr lang="en-US"/>
        </a:p>
      </dgm:t>
    </dgm:pt>
    <dgm:pt modelId="{58492C68-8CD3-4BA5-846D-ACA874536D82}" type="pres">
      <dgm:prSet presAssocID="{D1172A18-ED47-4C1E-9406-B505A539F971}" presName="gear3srcNode" presStyleLbl="node1" presStyleIdx="2" presStyleCnt="3"/>
      <dgm:spPr/>
      <dgm:t>
        <a:bodyPr/>
        <a:lstStyle/>
        <a:p>
          <a:endParaRPr lang="en-US"/>
        </a:p>
      </dgm:t>
    </dgm:pt>
    <dgm:pt modelId="{A3C13BB5-569C-4E9E-A691-5EBB47321373}" type="pres">
      <dgm:prSet presAssocID="{D1172A18-ED47-4C1E-9406-B505A539F971}" presName="gear3dstNode" presStyleLbl="node1" presStyleIdx="2" presStyleCnt="3"/>
      <dgm:spPr/>
      <dgm:t>
        <a:bodyPr/>
        <a:lstStyle/>
        <a:p>
          <a:endParaRPr lang="en-US"/>
        </a:p>
      </dgm:t>
    </dgm:pt>
    <dgm:pt modelId="{0C467CB5-AB87-480B-A174-79C093419C84}" type="pres">
      <dgm:prSet presAssocID="{57EC705D-5131-4C53-AC9E-3B0A2427221A}" presName="connector1" presStyleLbl="sibTrans2D1" presStyleIdx="0" presStyleCnt="3"/>
      <dgm:spPr/>
      <dgm:t>
        <a:bodyPr/>
        <a:lstStyle/>
        <a:p>
          <a:endParaRPr lang="en-US"/>
        </a:p>
      </dgm:t>
    </dgm:pt>
    <dgm:pt modelId="{B65BFA0C-CB68-4F40-A07E-C6AFA87BFC5F}" type="pres">
      <dgm:prSet presAssocID="{D592EDF8-8434-4E7A-B370-8E4A4AEC8801}" presName="connector2" presStyleLbl="sibTrans2D1" presStyleIdx="1" presStyleCnt="3"/>
      <dgm:spPr/>
      <dgm:t>
        <a:bodyPr/>
        <a:lstStyle/>
        <a:p>
          <a:endParaRPr lang="en-US"/>
        </a:p>
      </dgm:t>
    </dgm:pt>
    <dgm:pt modelId="{789C2CB7-9859-4E1E-96FD-AAF37B0EEC93}" type="pres">
      <dgm:prSet presAssocID="{B11A0C54-673A-47BB-B6BA-758BD3EDD1E1}" presName="connector3" presStyleLbl="sibTrans2D1" presStyleIdx="2" presStyleCnt="3"/>
      <dgm:spPr/>
      <dgm:t>
        <a:bodyPr/>
        <a:lstStyle/>
        <a:p>
          <a:endParaRPr lang="en-US"/>
        </a:p>
      </dgm:t>
    </dgm:pt>
  </dgm:ptLst>
  <dgm:cxnLst>
    <dgm:cxn modelId="{4A140F9A-E6CD-4E67-827D-CD32CF9A0CCA}" type="presOf" srcId="{D592EDF8-8434-4E7A-B370-8E4A4AEC8801}" destId="{B65BFA0C-CB68-4F40-A07E-C6AFA87BFC5F}" srcOrd="0" destOrd="0" presId="urn:microsoft.com/office/officeart/2005/8/layout/gear1"/>
    <dgm:cxn modelId="{895CAFF3-F943-4B11-BC06-4CC0A2BF8A70}" type="presOf" srcId="{57EC705D-5131-4C53-AC9E-3B0A2427221A}" destId="{0C467CB5-AB87-480B-A174-79C093419C84}" srcOrd="0" destOrd="0" presId="urn:microsoft.com/office/officeart/2005/8/layout/gear1"/>
    <dgm:cxn modelId="{038C9276-6D78-4DE9-AD0E-210DD6CA79BD}" srcId="{0CC6B983-7EEC-4039-A8E9-9ED5DA3EE216}" destId="{61731D7C-CF47-4AC8-BB3B-889CBC52F42D}" srcOrd="1" destOrd="0" parTransId="{E62605D6-78E8-44B5-94F1-C8E9E2572893}" sibTransId="{D592EDF8-8434-4E7A-B370-8E4A4AEC8801}"/>
    <dgm:cxn modelId="{2DEEF078-254E-41F3-9D9D-5083A89302FB}" type="presOf" srcId="{61731D7C-CF47-4AC8-BB3B-889CBC52F42D}" destId="{B6CA0E1E-7E38-4033-A220-9A9B5C85E5B4}" srcOrd="2" destOrd="0" presId="urn:microsoft.com/office/officeart/2005/8/layout/gear1"/>
    <dgm:cxn modelId="{6BA56927-ECE5-4441-AA91-F4D2FCE17267}" type="presOf" srcId="{D1172A18-ED47-4C1E-9406-B505A539F971}" destId="{58492C68-8CD3-4BA5-846D-ACA874536D82}" srcOrd="2" destOrd="0" presId="urn:microsoft.com/office/officeart/2005/8/layout/gear1"/>
    <dgm:cxn modelId="{5CFF487A-F42E-44E3-9793-A7CBE7115C9F}" type="presOf" srcId="{61731D7C-CF47-4AC8-BB3B-889CBC52F42D}" destId="{D0D2974F-9855-4A1D-9553-60BA6BDD9521}" srcOrd="1" destOrd="0" presId="urn:microsoft.com/office/officeart/2005/8/layout/gear1"/>
    <dgm:cxn modelId="{4A069FD9-C02E-4AD5-AE07-4612370F6D63}" type="presOf" srcId="{0CC6B983-7EEC-4039-A8E9-9ED5DA3EE216}" destId="{6A564CC9-3B32-4070-A5CB-5388DE4E8D34}" srcOrd="0" destOrd="0" presId="urn:microsoft.com/office/officeart/2005/8/layout/gear1"/>
    <dgm:cxn modelId="{341E391F-E77A-4720-B176-39089BA1A7A3}" srcId="{0CC6B983-7EEC-4039-A8E9-9ED5DA3EE216}" destId="{D1172A18-ED47-4C1E-9406-B505A539F971}" srcOrd="2" destOrd="0" parTransId="{66049966-CDF7-4E5A-B053-FF9DCBDF0D88}" sibTransId="{B11A0C54-673A-47BB-B6BA-758BD3EDD1E1}"/>
    <dgm:cxn modelId="{21DEFE44-A077-44E6-ABF4-E219E94EA5DE}" type="presOf" srcId="{319A4031-426D-456B-B3ED-F013B78339B9}" destId="{BF078A2C-F50E-4960-B92E-65A7640790C4}" srcOrd="2" destOrd="0" presId="urn:microsoft.com/office/officeart/2005/8/layout/gear1"/>
    <dgm:cxn modelId="{466DFE67-360F-49E8-AE98-35DCE73FFA0C}" type="presOf" srcId="{61731D7C-CF47-4AC8-BB3B-889CBC52F42D}" destId="{E860F59F-AEA3-405E-9410-F168429F6307}" srcOrd="0" destOrd="0" presId="urn:microsoft.com/office/officeart/2005/8/layout/gear1"/>
    <dgm:cxn modelId="{27F45A4B-1DBC-4539-A372-EEF4FC5C12C4}" type="presOf" srcId="{D1172A18-ED47-4C1E-9406-B505A539F971}" destId="{0E009D08-130B-47D6-8DE9-06968C0391BA}" srcOrd="1" destOrd="0" presId="urn:microsoft.com/office/officeart/2005/8/layout/gear1"/>
    <dgm:cxn modelId="{B415E78B-2D44-4014-BB78-898A9DB4FB63}" type="presOf" srcId="{B11A0C54-673A-47BB-B6BA-758BD3EDD1E1}" destId="{789C2CB7-9859-4E1E-96FD-AAF37B0EEC93}" srcOrd="0" destOrd="0" presId="urn:microsoft.com/office/officeart/2005/8/layout/gear1"/>
    <dgm:cxn modelId="{3AD082F6-4C53-4FC0-9EB5-236E063D5500}" type="presOf" srcId="{D1172A18-ED47-4C1E-9406-B505A539F971}" destId="{A3C13BB5-569C-4E9E-A691-5EBB47321373}" srcOrd="3" destOrd="0" presId="urn:microsoft.com/office/officeart/2005/8/layout/gear1"/>
    <dgm:cxn modelId="{CFB2D2F7-F0A1-4020-8030-A348597C77AA}" type="presOf" srcId="{D1172A18-ED47-4C1E-9406-B505A539F971}" destId="{7B04935A-EE14-4A77-86B2-BDE86061FE4A}" srcOrd="0" destOrd="0" presId="urn:microsoft.com/office/officeart/2005/8/layout/gear1"/>
    <dgm:cxn modelId="{53140315-EAEC-4722-8418-DD46F15DB22B}" type="presOf" srcId="{319A4031-426D-456B-B3ED-F013B78339B9}" destId="{691CE022-19CC-4BA2-9515-DFFEFF9342B1}" srcOrd="0" destOrd="0" presId="urn:microsoft.com/office/officeart/2005/8/layout/gear1"/>
    <dgm:cxn modelId="{59A893AA-8FF1-4325-9451-681384A491A4}" type="presOf" srcId="{319A4031-426D-456B-B3ED-F013B78339B9}" destId="{CE172967-19BD-4EEE-9016-D512C57F20D3}" srcOrd="1" destOrd="0" presId="urn:microsoft.com/office/officeart/2005/8/layout/gear1"/>
    <dgm:cxn modelId="{0B3D72E3-AA44-4A9E-AC03-A660D5DA9212}" srcId="{0CC6B983-7EEC-4039-A8E9-9ED5DA3EE216}" destId="{319A4031-426D-456B-B3ED-F013B78339B9}" srcOrd="0" destOrd="0" parTransId="{2D517E81-1056-4A86-B71B-ECE9A066CF3F}" sibTransId="{57EC705D-5131-4C53-AC9E-3B0A2427221A}"/>
    <dgm:cxn modelId="{513DF614-CE41-47E7-849B-94112B408852}" type="presParOf" srcId="{6A564CC9-3B32-4070-A5CB-5388DE4E8D34}" destId="{691CE022-19CC-4BA2-9515-DFFEFF9342B1}" srcOrd="0" destOrd="0" presId="urn:microsoft.com/office/officeart/2005/8/layout/gear1"/>
    <dgm:cxn modelId="{D5D0E103-81CB-4186-BEBA-6901BE1F5876}" type="presParOf" srcId="{6A564CC9-3B32-4070-A5CB-5388DE4E8D34}" destId="{CE172967-19BD-4EEE-9016-D512C57F20D3}" srcOrd="1" destOrd="0" presId="urn:microsoft.com/office/officeart/2005/8/layout/gear1"/>
    <dgm:cxn modelId="{499601DA-B6F5-4110-9FE8-5227A3B12253}" type="presParOf" srcId="{6A564CC9-3B32-4070-A5CB-5388DE4E8D34}" destId="{BF078A2C-F50E-4960-B92E-65A7640790C4}" srcOrd="2" destOrd="0" presId="urn:microsoft.com/office/officeart/2005/8/layout/gear1"/>
    <dgm:cxn modelId="{86323B1D-D3EF-4EED-87A1-902172928173}" type="presParOf" srcId="{6A564CC9-3B32-4070-A5CB-5388DE4E8D34}" destId="{E860F59F-AEA3-405E-9410-F168429F6307}" srcOrd="3" destOrd="0" presId="urn:microsoft.com/office/officeart/2005/8/layout/gear1"/>
    <dgm:cxn modelId="{6C8828EF-4CA7-40D4-8FCA-647746DD193C}" type="presParOf" srcId="{6A564CC9-3B32-4070-A5CB-5388DE4E8D34}" destId="{D0D2974F-9855-4A1D-9553-60BA6BDD9521}" srcOrd="4" destOrd="0" presId="urn:microsoft.com/office/officeart/2005/8/layout/gear1"/>
    <dgm:cxn modelId="{F9D9A466-0E77-459E-941B-6CBC941EFD28}" type="presParOf" srcId="{6A564CC9-3B32-4070-A5CB-5388DE4E8D34}" destId="{B6CA0E1E-7E38-4033-A220-9A9B5C85E5B4}" srcOrd="5" destOrd="0" presId="urn:microsoft.com/office/officeart/2005/8/layout/gear1"/>
    <dgm:cxn modelId="{54D232A4-4809-46A0-8F5E-0D19B2692DF8}" type="presParOf" srcId="{6A564CC9-3B32-4070-A5CB-5388DE4E8D34}" destId="{7B04935A-EE14-4A77-86B2-BDE86061FE4A}" srcOrd="6" destOrd="0" presId="urn:microsoft.com/office/officeart/2005/8/layout/gear1"/>
    <dgm:cxn modelId="{00AF92A5-2E18-451D-92B9-65DA41DBB815}" type="presParOf" srcId="{6A564CC9-3B32-4070-A5CB-5388DE4E8D34}" destId="{0E009D08-130B-47D6-8DE9-06968C0391BA}" srcOrd="7" destOrd="0" presId="urn:microsoft.com/office/officeart/2005/8/layout/gear1"/>
    <dgm:cxn modelId="{EEA0369B-24DE-4FC7-89C5-74F413219D44}" type="presParOf" srcId="{6A564CC9-3B32-4070-A5CB-5388DE4E8D34}" destId="{58492C68-8CD3-4BA5-846D-ACA874536D82}" srcOrd="8" destOrd="0" presId="urn:microsoft.com/office/officeart/2005/8/layout/gear1"/>
    <dgm:cxn modelId="{5AA58C64-372C-4A38-8E70-2EA209CCA7A2}" type="presParOf" srcId="{6A564CC9-3B32-4070-A5CB-5388DE4E8D34}" destId="{A3C13BB5-569C-4E9E-A691-5EBB47321373}" srcOrd="9" destOrd="0" presId="urn:microsoft.com/office/officeart/2005/8/layout/gear1"/>
    <dgm:cxn modelId="{FF4F8A54-FBC5-40CB-98F9-1C2FB932DD13}" type="presParOf" srcId="{6A564CC9-3B32-4070-A5CB-5388DE4E8D34}" destId="{0C467CB5-AB87-480B-A174-79C093419C84}" srcOrd="10" destOrd="0" presId="urn:microsoft.com/office/officeart/2005/8/layout/gear1"/>
    <dgm:cxn modelId="{42BCBACF-96B6-428B-8CEB-14C5AD1DDE35}" type="presParOf" srcId="{6A564CC9-3B32-4070-A5CB-5388DE4E8D34}" destId="{B65BFA0C-CB68-4F40-A07E-C6AFA87BFC5F}" srcOrd="11" destOrd="0" presId="urn:microsoft.com/office/officeart/2005/8/layout/gear1"/>
    <dgm:cxn modelId="{929756B6-8C93-407A-A0C2-7F4C503F86C8}" type="presParOf" srcId="{6A564CC9-3B32-4070-A5CB-5388DE4E8D34}" destId="{789C2CB7-9859-4E1E-96FD-AAF37B0EEC93}" srcOrd="12" destOrd="0" presId="urn:microsoft.com/office/officeart/2005/8/layout/gear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861F59A5-183D-4331-BBAA-07360773CE14}" type="doc">
      <dgm:prSet loTypeId="urn:microsoft.com/office/officeart/2005/8/layout/orgChart1" loCatId="hierarchy" qsTypeId="urn:microsoft.com/office/officeart/2005/8/quickstyle/simple1" qsCatId="simple" csTypeId="urn:microsoft.com/office/officeart/2005/8/colors/accent1_2" csCatId="accent1" phldr="1"/>
      <dgm:spPr/>
      <dgm:t>
        <a:bodyPr/>
        <a:lstStyle/>
        <a:p>
          <a:endParaRPr lang="en-US"/>
        </a:p>
      </dgm:t>
    </dgm:pt>
    <dgm:pt modelId="{94D4E4C4-0E96-41B3-8C1A-4E95E23620E0}">
      <dgm:prSet phldrT="[Text]"/>
      <dgm:spPr>
        <a:solidFill>
          <a:schemeClr val="accent4">
            <a:lumMod val="50000"/>
          </a:schemeClr>
        </a:solidFill>
      </dgm:spPr>
      <dgm:t>
        <a:bodyPr/>
        <a:lstStyle/>
        <a:p>
          <a:r>
            <a:rPr lang="en-US" dirty="0" smtClean="0"/>
            <a:t>College Mission</a:t>
          </a:r>
          <a:endParaRPr lang="en-US" dirty="0"/>
        </a:p>
      </dgm:t>
    </dgm:pt>
    <dgm:pt modelId="{E89D9B83-F9D0-4CCA-B7F3-4A88365B6D75}" type="parTrans" cxnId="{E77D09F5-AE05-46A1-9BC0-B019BBA4230A}">
      <dgm:prSet/>
      <dgm:spPr/>
      <dgm:t>
        <a:bodyPr/>
        <a:lstStyle/>
        <a:p>
          <a:endParaRPr lang="en-US"/>
        </a:p>
      </dgm:t>
    </dgm:pt>
    <dgm:pt modelId="{08BF12EB-8ED2-4F49-AA3A-8A43836E4D66}" type="sibTrans" cxnId="{E77D09F5-AE05-46A1-9BC0-B019BBA4230A}">
      <dgm:prSet/>
      <dgm:spPr/>
      <dgm:t>
        <a:bodyPr/>
        <a:lstStyle/>
        <a:p>
          <a:endParaRPr lang="en-US"/>
        </a:p>
      </dgm:t>
    </dgm:pt>
    <dgm:pt modelId="{B5E0B4E3-3DE9-4AD4-A843-AD7A7D73EB3B}">
      <dgm:prSet phldrT="[Text]"/>
      <dgm:spPr>
        <a:solidFill>
          <a:schemeClr val="accent4">
            <a:lumMod val="75000"/>
          </a:schemeClr>
        </a:solidFill>
      </dgm:spPr>
      <dgm:t>
        <a:bodyPr/>
        <a:lstStyle/>
        <a:p>
          <a:r>
            <a:rPr lang="en-US" u="none" strike="noStrike" dirty="0" smtClean="0">
              <a:solidFill>
                <a:schemeClr val="bg1"/>
              </a:solidFill>
              <a:effectLst/>
            </a:rPr>
            <a:t>Goal 1: </a:t>
          </a:r>
        </a:p>
        <a:p>
          <a:r>
            <a:rPr lang="en-US" u="none" strike="noStrike" dirty="0" smtClean="0">
              <a:solidFill>
                <a:schemeClr val="bg1"/>
              </a:solidFill>
              <a:effectLst/>
            </a:rPr>
            <a:t>Student Completion</a:t>
          </a:r>
          <a:endParaRPr lang="en-US" dirty="0"/>
        </a:p>
      </dgm:t>
    </dgm:pt>
    <dgm:pt modelId="{2C2C2726-416B-456D-A559-E41BCA25B1A1}" type="parTrans" cxnId="{DA34AABB-9336-4F81-94B9-262749E6315D}">
      <dgm:prSet/>
      <dgm:spPr/>
      <dgm:t>
        <a:bodyPr/>
        <a:lstStyle/>
        <a:p>
          <a:endParaRPr lang="en-US"/>
        </a:p>
      </dgm:t>
    </dgm:pt>
    <dgm:pt modelId="{CD843369-D3B8-49C7-800E-27573065D70B}" type="sibTrans" cxnId="{DA34AABB-9336-4F81-94B9-262749E6315D}">
      <dgm:prSet/>
      <dgm:spPr/>
      <dgm:t>
        <a:bodyPr/>
        <a:lstStyle/>
        <a:p>
          <a:endParaRPr lang="en-US"/>
        </a:p>
      </dgm:t>
    </dgm:pt>
    <dgm:pt modelId="{B22059C6-40B9-4266-838F-33652E77AAB3}">
      <dgm:prSet phldrT="[Text]"/>
      <dgm:spPr>
        <a:solidFill>
          <a:schemeClr val="accent6">
            <a:lumMod val="75000"/>
          </a:schemeClr>
        </a:solidFill>
      </dgm:spPr>
      <dgm:t>
        <a:bodyPr/>
        <a:lstStyle/>
        <a:p>
          <a:r>
            <a:rPr lang="en-US" u="none" strike="noStrike" dirty="0" smtClean="0">
              <a:solidFill>
                <a:schemeClr val="bg1"/>
              </a:solidFill>
              <a:effectLst/>
            </a:rPr>
            <a:t>Goal 2: </a:t>
          </a:r>
        </a:p>
        <a:p>
          <a:r>
            <a:rPr lang="en-US" u="none" strike="noStrike" dirty="0" smtClean="0">
              <a:solidFill>
                <a:schemeClr val="bg1"/>
              </a:solidFill>
              <a:effectLst/>
            </a:rPr>
            <a:t>Community Connections</a:t>
          </a:r>
          <a:endParaRPr lang="en-US" dirty="0"/>
        </a:p>
      </dgm:t>
    </dgm:pt>
    <dgm:pt modelId="{A28C8C2A-FC2D-4BDA-9C0D-704938E810BD}" type="parTrans" cxnId="{36431509-80AA-47C0-BB44-DF311F08A412}">
      <dgm:prSet/>
      <dgm:spPr/>
      <dgm:t>
        <a:bodyPr/>
        <a:lstStyle/>
        <a:p>
          <a:endParaRPr lang="en-US"/>
        </a:p>
      </dgm:t>
    </dgm:pt>
    <dgm:pt modelId="{DE261E09-379B-4B41-9CC8-F8882E012B3F}" type="sibTrans" cxnId="{36431509-80AA-47C0-BB44-DF311F08A412}">
      <dgm:prSet/>
      <dgm:spPr/>
      <dgm:t>
        <a:bodyPr/>
        <a:lstStyle/>
        <a:p>
          <a:endParaRPr lang="en-US"/>
        </a:p>
      </dgm:t>
    </dgm:pt>
    <dgm:pt modelId="{8F3E43FD-3071-462F-AFC8-153B55C0DE5B}">
      <dgm:prSet phldrT="[Text]"/>
      <dgm:spPr>
        <a:solidFill>
          <a:schemeClr val="accent5">
            <a:lumMod val="75000"/>
          </a:schemeClr>
        </a:solidFill>
      </dgm:spPr>
      <dgm:t>
        <a:bodyPr/>
        <a:lstStyle/>
        <a:p>
          <a:r>
            <a:rPr lang="en-US" u="none" strike="noStrike" dirty="0" smtClean="0">
              <a:solidFill>
                <a:schemeClr val="bg1"/>
              </a:solidFill>
              <a:effectLst/>
            </a:rPr>
            <a:t>Goal 3: </a:t>
          </a:r>
        </a:p>
        <a:p>
          <a:r>
            <a:rPr lang="en-US" u="none" strike="noStrike" dirty="0" smtClean="0">
              <a:solidFill>
                <a:schemeClr val="bg1"/>
              </a:solidFill>
              <a:effectLst/>
            </a:rPr>
            <a:t>Organizational Development </a:t>
          </a:r>
          <a:endParaRPr lang="en-US" dirty="0"/>
        </a:p>
      </dgm:t>
    </dgm:pt>
    <dgm:pt modelId="{A51B5259-72C4-4C87-A150-168A1069DC7E}" type="parTrans" cxnId="{C3E4099E-F352-4E10-BD94-C388816D6E18}">
      <dgm:prSet/>
      <dgm:spPr/>
      <dgm:t>
        <a:bodyPr/>
        <a:lstStyle/>
        <a:p>
          <a:endParaRPr lang="en-US"/>
        </a:p>
      </dgm:t>
    </dgm:pt>
    <dgm:pt modelId="{029FEA1A-D7F0-4829-BB3E-C95D18BAFF20}" type="sibTrans" cxnId="{C3E4099E-F352-4E10-BD94-C388816D6E18}">
      <dgm:prSet/>
      <dgm:spPr/>
      <dgm:t>
        <a:bodyPr/>
        <a:lstStyle/>
        <a:p>
          <a:endParaRPr lang="en-US"/>
        </a:p>
      </dgm:t>
    </dgm:pt>
    <dgm:pt modelId="{8667EA23-2204-4854-92B1-E6C7C903CFEB}" type="pres">
      <dgm:prSet presAssocID="{861F59A5-183D-4331-BBAA-07360773CE14}" presName="hierChild1" presStyleCnt="0">
        <dgm:presLayoutVars>
          <dgm:orgChart val="1"/>
          <dgm:chPref val="1"/>
          <dgm:dir/>
          <dgm:animOne val="branch"/>
          <dgm:animLvl val="lvl"/>
          <dgm:resizeHandles/>
        </dgm:presLayoutVars>
      </dgm:prSet>
      <dgm:spPr/>
      <dgm:t>
        <a:bodyPr/>
        <a:lstStyle/>
        <a:p>
          <a:endParaRPr lang="en-US"/>
        </a:p>
      </dgm:t>
    </dgm:pt>
    <dgm:pt modelId="{F11DF5C9-E41F-4979-B2CD-69CE84579DBF}" type="pres">
      <dgm:prSet presAssocID="{94D4E4C4-0E96-41B3-8C1A-4E95E23620E0}" presName="hierRoot1" presStyleCnt="0">
        <dgm:presLayoutVars>
          <dgm:hierBranch val="init"/>
        </dgm:presLayoutVars>
      </dgm:prSet>
      <dgm:spPr/>
    </dgm:pt>
    <dgm:pt modelId="{DAA26E9C-30BB-44EC-8348-90B2386111EF}" type="pres">
      <dgm:prSet presAssocID="{94D4E4C4-0E96-41B3-8C1A-4E95E23620E0}" presName="rootComposite1" presStyleCnt="0"/>
      <dgm:spPr/>
    </dgm:pt>
    <dgm:pt modelId="{A1D92589-1C67-4FAA-9AED-EF2982C18EF3}" type="pres">
      <dgm:prSet presAssocID="{94D4E4C4-0E96-41B3-8C1A-4E95E23620E0}" presName="rootText1" presStyleLbl="node0" presStyleIdx="0" presStyleCnt="1">
        <dgm:presLayoutVars>
          <dgm:chPref val="3"/>
        </dgm:presLayoutVars>
      </dgm:prSet>
      <dgm:spPr/>
      <dgm:t>
        <a:bodyPr/>
        <a:lstStyle/>
        <a:p>
          <a:endParaRPr lang="en-US"/>
        </a:p>
      </dgm:t>
    </dgm:pt>
    <dgm:pt modelId="{D07A6B24-54C0-400E-A345-3CEC1F1BC92A}" type="pres">
      <dgm:prSet presAssocID="{94D4E4C4-0E96-41B3-8C1A-4E95E23620E0}" presName="rootConnector1" presStyleLbl="node1" presStyleIdx="0" presStyleCnt="0"/>
      <dgm:spPr/>
      <dgm:t>
        <a:bodyPr/>
        <a:lstStyle/>
        <a:p>
          <a:endParaRPr lang="en-US"/>
        </a:p>
      </dgm:t>
    </dgm:pt>
    <dgm:pt modelId="{C1AE22BD-D177-4C7B-834A-4CCBC017DE80}" type="pres">
      <dgm:prSet presAssocID="{94D4E4C4-0E96-41B3-8C1A-4E95E23620E0}" presName="hierChild2" presStyleCnt="0"/>
      <dgm:spPr/>
    </dgm:pt>
    <dgm:pt modelId="{0034670B-173A-45FC-95C7-777BBCBCABD8}" type="pres">
      <dgm:prSet presAssocID="{2C2C2726-416B-456D-A559-E41BCA25B1A1}" presName="Name37" presStyleLbl="parChTrans1D2" presStyleIdx="0" presStyleCnt="3"/>
      <dgm:spPr/>
      <dgm:t>
        <a:bodyPr/>
        <a:lstStyle/>
        <a:p>
          <a:endParaRPr lang="en-US"/>
        </a:p>
      </dgm:t>
    </dgm:pt>
    <dgm:pt modelId="{AA9C12AE-E35A-4B3B-BFD3-0054FA0F70B5}" type="pres">
      <dgm:prSet presAssocID="{B5E0B4E3-3DE9-4AD4-A843-AD7A7D73EB3B}" presName="hierRoot2" presStyleCnt="0">
        <dgm:presLayoutVars>
          <dgm:hierBranch val="init"/>
        </dgm:presLayoutVars>
      </dgm:prSet>
      <dgm:spPr/>
    </dgm:pt>
    <dgm:pt modelId="{D0DFBDB3-1578-4273-8173-A6E302126C8D}" type="pres">
      <dgm:prSet presAssocID="{B5E0B4E3-3DE9-4AD4-A843-AD7A7D73EB3B}" presName="rootComposite" presStyleCnt="0"/>
      <dgm:spPr/>
    </dgm:pt>
    <dgm:pt modelId="{AA9BBB56-BFB3-47D2-8643-4A06CC4E944F}" type="pres">
      <dgm:prSet presAssocID="{B5E0B4E3-3DE9-4AD4-A843-AD7A7D73EB3B}" presName="rootText" presStyleLbl="node2" presStyleIdx="0" presStyleCnt="3">
        <dgm:presLayoutVars>
          <dgm:chPref val="3"/>
        </dgm:presLayoutVars>
      </dgm:prSet>
      <dgm:spPr/>
      <dgm:t>
        <a:bodyPr/>
        <a:lstStyle/>
        <a:p>
          <a:endParaRPr lang="en-US"/>
        </a:p>
      </dgm:t>
    </dgm:pt>
    <dgm:pt modelId="{D2D5FF08-B991-4028-B3C2-5E9C3DAA455D}" type="pres">
      <dgm:prSet presAssocID="{B5E0B4E3-3DE9-4AD4-A843-AD7A7D73EB3B}" presName="rootConnector" presStyleLbl="node2" presStyleIdx="0" presStyleCnt="3"/>
      <dgm:spPr/>
      <dgm:t>
        <a:bodyPr/>
        <a:lstStyle/>
        <a:p>
          <a:endParaRPr lang="en-US"/>
        </a:p>
      </dgm:t>
    </dgm:pt>
    <dgm:pt modelId="{B2C39695-9E15-4ADD-928D-66B1BD306054}" type="pres">
      <dgm:prSet presAssocID="{B5E0B4E3-3DE9-4AD4-A843-AD7A7D73EB3B}" presName="hierChild4" presStyleCnt="0"/>
      <dgm:spPr/>
    </dgm:pt>
    <dgm:pt modelId="{37D3BA82-1D0E-4540-B7D7-C3089DA01C9B}" type="pres">
      <dgm:prSet presAssocID="{B5E0B4E3-3DE9-4AD4-A843-AD7A7D73EB3B}" presName="hierChild5" presStyleCnt="0"/>
      <dgm:spPr/>
    </dgm:pt>
    <dgm:pt modelId="{3EDF07BF-2858-4301-A08F-FEA3C22A00F5}" type="pres">
      <dgm:prSet presAssocID="{A28C8C2A-FC2D-4BDA-9C0D-704938E810BD}" presName="Name37" presStyleLbl="parChTrans1D2" presStyleIdx="1" presStyleCnt="3"/>
      <dgm:spPr/>
      <dgm:t>
        <a:bodyPr/>
        <a:lstStyle/>
        <a:p>
          <a:endParaRPr lang="en-US"/>
        </a:p>
      </dgm:t>
    </dgm:pt>
    <dgm:pt modelId="{37D6296A-57DB-4A76-B28C-F501FDF99BEA}" type="pres">
      <dgm:prSet presAssocID="{B22059C6-40B9-4266-838F-33652E77AAB3}" presName="hierRoot2" presStyleCnt="0">
        <dgm:presLayoutVars>
          <dgm:hierBranch val="init"/>
        </dgm:presLayoutVars>
      </dgm:prSet>
      <dgm:spPr/>
    </dgm:pt>
    <dgm:pt modelId="{4925F76C-C4AE-49CD-B069-A65A7AB21BC7}" type="pres">
      <dgm:prSet presAssocID="{B22059C6-40B9-4266-838F-33652E77AAB3}" presName="rootComposite" presStyleCnt="0"/>
      <dgm:spPr/>
    </dgm:pt>
    <dgm:pt modelId="{9CA0EE03-9E3F-4126-B7AD-8B1184951C9F}" type="pres">
      <dgm:prSet presAssocID="{B22059C6-40B9-4266-838F-33652E77AAB3}" presName="rootText" presStyleLbl="node2" presStyleIdx="1" presStyleCnt="3">
        <dgm:presLayoutVars>
          <dgm:chPref val="3"/>
        </dgm:presLayoutVars>
      </dgm:prSet>
      <dgm:spPr/>
      <dgm:t>
        <a:bodyPr/>
        <a:lstStyle/>
        <a:p>
          <a:endParaRPr lang="en-US"/>
        </a:p>
      </dgm:t>
    </dgm:pt>
    <dgm:pt modelId="{35954E64-FA1C-4BCD-96F7-70D9B0E38800}" type="pres">
      <dgm:prSet presAssocID="{B22059C6-40B9-4266-838F-33652E77AAB3}" presName="rootConnector" presStyleLbl="node2" presStyleIdx="1" presStyleCnt="3"/>
      <dgm:spPr/>
      <dgm:t>
        <a:bodyPr/>
        <a:lstStyle/>
        <a:p>
          <a:endParaRPr lang="en-US"/>
        </a:p>
      </dgm:t>
    </dgm:pt>
    <dgm:pt modelId="{14F1A4F5-198B-4C42-A223-D8E940C5F1C6}" type="pres">
      <dgm:prSet presAssocID="{B22059C6-40B9-4266-838F-33652E77AAB3}" presName="hierChild4" presStyleCnt="0"/>
      <dgm:spPr/>
    </dgm:pt>
    <dgm:pt modelId="{A8126991-1C45-4FA0-9447-41376F595BD4}" type="pres">
      <dgm:prSet presAssocID="{B22059C6-40B9-4266-838F-33652E77AAB3}" presName="hierChild5" presStyleCnt="0"/>
      <dgm:spPr/>
    </dgm:pt>
    <dgm:pt modelId="{0F101A4E-02EE-4E0C-A5A7-03D221688451}" type="pres">
      <dgm:prSet presAssocID="{A51B5259-72C4-4C87-A150-168A1069DC7E}" presName="Name37" presStyleLbl="parChTrans1D2" presStyleIdx="2" presStyleCnt="3"/>
      <dgm:spPr/>
      <dgm:t>
        <a:bodyPr/>
        <a:lstStyle/>
        <a:p>
          <a:endParaRPr lang="en-US"/>
        </a:p>
      </dgm:t>
    </dgm:pt>
    <dgm:pt modelId="{9343426C-8AA7-422E-9C79-4824A2124B25}" type="pres">
      <dgm:prSet presAssocID="{8F3E43FD-3071-462F-AFC8-153B55C0DE5B}" presName="hierRoot2" presStyleCnt="0">
        <dgm:presLayoutVars>
          <dgm:hierBranch val="init"/>
        </dgm:presLayoutVars>
      </dgm:prSet>
      <dgm:spPr/>
    </dgm:pt>
    <dgm:pt modelId="{95191916-30B4-474B-9A86-3289552F508D}" type="pres">
      <dgm:prSet presAssocID="{8F3E43FD-3071-462F-AFC8-153B55C0DE5B}" presName="rootComposite" presStyleCnt="0"/>
      <dgm:spPr/>
    </dgm:pt>
    <dgm:pt modelId="{A21A5446-37F8-47AD-BE9C-29E81EB225FD}" type="pres">
      <dgm:prSet presAssocID="{8F3E43FD-3071-462F-AFC8-153B55C0DE5B}" presName="rootText" presStyleLbl="node2" presStyleIdx="2" presStyleCnt="3">
        <dgm:presLayoutVars>
          <dgm:chPref val="3"/>
        </dgm:presLayoutVars>
      </dgm:prSet>
      <dgm:spPr/>
      <dgm:t>
        <a:bodyPr/>
        <a:lstStyle/>
        <a:p>
          <a:endParaRPr lang="en-US"/>
        </a:p>
      </dgm:t>
    </dgm:pt>
    <dgm:pt modelId="{3FD3342E-38BD-47FF-A3E5-5506D91890B6}" type="pres">
      <dgm:prSet presAssocID="{8F3E43FD-3071-462F-AFC8-153B55C0DE5B}" presName="rootConnector" presStyleLbl="node2" presStyleIdx="2" presStyleCnt="3"/>
      <dgm:spPr/>
      <dgm:t>
        <a:bodyPr/>
        <a:lstStyle/>
        <a:p>
          <a:endParaRPr lang="en-US"/>
        </a:p>
      </dgm:t>
    </dgm:pt>
    <dgm:pt modelId="{F3A54FDE-7B9C-495A-8540-254E1B235FCA}" type="pres">
      <dgm:prSet presAssocID="{8F3E43FD-3071-462F-AFC8-153B55C0DE5B}" presName="hierChild4" presStyleCnt="0"/>
      <dgm:spPr/>
    </dgm:pt>
    <dgm:pt modelId="{9B445490-B1FD-4B48-A825-0685756184C3}" type="pres">
      <dgm:prSet presAssocID="{8F3E43FD-3071-462F-AFC8-153B55C0DE5B}" presName="hierChild5" presStyleCnt="0"/>
      <dgm:spPr/>
    </dgm:pt>
    <dgm:pt modelId="{BF8C06EA-9257-432A-B981-3EDB19096FDF}" type="pres">
      <dgm:prSet presAssocID="{94D4E4C4-0E96-41B3-8C1A-4E95E23620E0}" presName="hierChild3" presStyleCnt="0"/>
      <dgm:spPr/>
    </dgm:pt>
  </dgm:ptLst>
  <dgm:cxnLst>
    <dgm:cxn modelId="{A03A4C85-F5D8-49F9-9269-B3CF396EE618}" type="presOf" srcId="{8F3E43FD-3071-462F-AFC8-153B55C0DE5B}" destId="{A21A5446-37F8-47AD-BE9C-29E81EB225FD}" srcOrd="0" destOrd="0" presId="urn:microsoft.com/office/officeart/2005/8/layout/orgChart1"/>
    <dgm:cxn modelId="{8B56FB3D-51D5-4299-A033-F1EF0EDA090B}" type="presOf" srcId="{B22059C6-40B9-4266-838F-33652E77AAB3}" destId="{35954E64-FA1C-4BCD-96F7-70D9B0E38800}" srcOrd="1" destOrd="0" presId="urn:microsoft.com/office/officeart/2005/8/layout/orgChart1"/>
    <dgm:cxn modelId="{0AB1962D-284C-4E31-A586-535537C02DC3}" type="presOf" srcId="{861F59A5-183D-4331-BBAA-07360773CE14}" destId="{8667EA23-2204-4854-92B1-E6C7C903CFEB}" srcOrd="0" destOrd="0" presId="urn:microsoft.com/office/officeart/2005/8/layout/orgChart1"/>
    <dgm:cxn modelId="{CC91F42F-A16A-4FB8-8CFD-6D1450B9ADF7}" type="presOf" srcId="{B22059C6-40B9-4266-838F-33652E77AAB3}" destId="{9CA0EE03-9E3F-4126-B7AD-8B1184951C9F}" srcOrd="0" destOrd="0" presId="urn:microsoft.com/office/officeart/2005/8/layout/orgChart1"/>
    <dgm:cxn modelId="{8D3C53A5-2B8C-4E14-A305-BA455AD8B64A}" type="presOf" srcId="{2C2C2726-416B-456D-A559-E41BCA25B1A1}" destId="{0034670B-173A-45FC-95C7-777BBCBCABD8}" srcOrd="0" destOrd="0" presId="urn:microsoft.com/office/officeart/2005/8/layout/orgChart1"/>
    <dgm:cxn modelId="{4F87D54D-EFFE-4AD1-8AE9-40C18A51E3CD}" type="presOf" srcId="{B5E0B4E3-3DE9-4AD4-A843-AD7A7D73EB3B}" destId="{AA9BBB56-BFB3-47D2-8643-4A06CC4E944F}" srcOrd="0" destOrd="0" presId="urn:microsoft.com/office/officeart/2005/8/layout/orgChart1"/>
    <dgm:cxn modelId="{6128ECF7-C318-4459-BDF6-D0D80994BA5C}" type="presOf" srcId="{A51B5259-72C4-4C87-A150-168A1069DC7E}" destId="{0F101A4E-02EE-4E0C-A5A7-03D221688451}" srcOrd="0" destOrd="0" presId="urn:microsoft.com/office/officeart/2005/8/layout/orgChart1"/>
    <dgm:cxn modelId="{29DFF051-A7E4-4A9F-B8C4-5FF2B5843BCE}" type="presOf" srcId="{B5E0B4E3-3DE9-4AD4-A843-AD7A7D73EB3B}" destId="{D2D5FF08-B991-4028-B3C2-5E9C3DAA455D}" srcOrd="1" destOrd="0" presId="urn:microsoft.com/office/officeart/2005/8/layout/orgChart1"/>
    <dgm:cxn modelId="{E5B4C2E7-1F33-4B4D-B566-B8588CD09D80}" type="presOf" srcId="{A28C8C2A-FC2D-4BDA-9C0D-704938E810BD}" destId="{3EDF07BF-2858-4301-A08F-FEA3C22A00F5}" srcOrd="0" destOrd="0" presId="urn:microsoft.com/office/officeart/2005/8/layout/orgChart1"/>
    <dgm:cxn modelId="{FA2418EB-6997-49A8-B849-481F1F3B7F14}" type="presOf" srcId="{94D4E4C4-0E96-41B3-8C1A-4E95E23620E0}" destId="{A1D92589-1C67-4FAA-9AED-EF2982C18EF3}" srcOrd="0" destOrd="0" presId="urn:microsoft.com/office/officeart/2005/8/layout/orgChart1"/>
    <dgm:cxn modelId="{FAE2D581-3033-435D-81D1-4E009FA16E07}" type="presOf" srcId="{8F3E43FD-3071-462F-AFC8-153B55C0DE5B}" destId="{3FD3342E-38BD-47FF-A3E5-5506D91890B6}" srcOrd="1" destOrd="0" presId="urn:microsoft.com/office/officeart/2005/8/layout/orgChart1"/>
    <dgm:cxn modelId="{C3E4099E-F352-4E10-BD94-C388816D6E18}" srcId="{94D4E4C4-0E96-41B3-8C1A-4E95E23620E0}" destId="{8F3E43FD-3071-462F-AFC8-153B55C0DE5B}" srcOrd="2" destOrd="0" parTransId="{A51B5259-72C4-4C87-A150-168A1069DC7E}" sibTransId="{029FEA1A-D7F0-4829-BB3E-C95D18BAFF20}"/>
    <dgm:cxn modelId="{36431509-80AA-47C0-BB44-DF311F08A412}" srcId="{94D4E4C4-0E96-41B3-8C1A-4E95E23620E0}" destId="{B22059C6-40B9-4266-838F-33652E77AAB3}" srcOrd="1" destOrd="0" parTransId="{A28C8C2A-FC2D-4BDA-9C0D-704938E810BD}" sibTransId="{DE261E09-379B-4B41-9CC8-F8882E012B3F}"/>
    <dgm:cxn modelId="{DA34AABB-9336-4F81-94B9-262749E6315D}" srcId="{94D4E4C4-0E96-41B3-8C1A-4E95E23620E0}" destId="{B5E0B4E3-3DE9-4AD4-A843-AD7A7D73EB3B}" srcOrd="0" destOrd="0" parTransId="{2C2C2726-416B-456D-A559-E41BCA25B1A1}" sibTransId="{CD843369-D3B8-49C7-800E-27573065D70B}"/>
    <dgm:cxn modelId="{E77D09F5-AE05-46A1-9BC0-B019BBA4230A}" srcId="{861F59A5-183D-4331-BBAA-07360773CE14}" destId="{94D4E4C4-0E96-41B3-8C1A-4E95E23620E0}" srcOrd="0" destOrd="0" parTransId="{E89D9B83-F9D0-4CCA-B7F3-4A88365B6D75}" sibTransId="{08BF12EB-8ED2-4F49-AA3A-8A43836E4D66}"/>
    <dgm:cxn modelId="{EC146BB5-AF6F-47BA-90F8-9CFE738AE03C}" type="presOf" srcId="{94D4E4C4-0E96-41B3-8C1A-4E95E23620E0}" destId="{D07A6B24-54C0-400E-A345-3CEC1F1BC92A}" srcOrd="1" destOrd="0" presId="urn:microsoft.com/office/officeart/2005/8/layout/orgChart1"/>
    <dgm:cxn modelId="{0611E4F9-59AC-4E92-A660-53906F895962}" type="presParOf" srcId="{8667EA23-2204-4854-92B1-E6C7C903CFEB}" destId="{F11DF5C9-E41F-4979-B2CD-69CE84579DBF}" srcOrd="0" destOrd="0" presId="urn:microsoft.com/office/officeart/2005/8/layout/orgChart1"/>
    <dgm:cxn modelId="{E5BF6EA5-ECAA-4030-8EBA-0A3863932082}" type="presParOf" srcId="{F11DF5C9-E41F-4979-B2CD-69CE84579DBF}" destId="{DAA26E9C-30BB-44EC-8348-90B2386111EF}" srcOrd="0" destOrd="0" presId="urn:microsoft.com/office/officeart/2005/8/layout/orgChart1"/>
    <dgm:cxn modelId="{3F1C3171-EFDA-4F96-901D-6080E22A8DD0}" type="presParOf" srcId="{DAA26E9C-30BB-44EC-8348-90B2386111EF}" destId="{A1D92589-1C67-4FAA-9AED-EF2982C18EF3}" srcOrd="0" destOrd="0" presId="urn:microsoft.com/office/officeart/2005/8/layout/orgChart1"/>
    <dgm:cxn modelId="{AFF8E5B1-2DB2-4BBF-8C7D-48FC03C6772A}" type="presParOf" srcId="{DAA26E9C-30BB-44EC-8348-90B2386111EF}" destId="{D07A6B24-54C0-400E-A345-3CEC1F1BC92A}" srcOrd="1" destOrd="0" presId="urn:microsoft.com/office/officeart/2005/8/layout/orgChart1"/>
    <dgm:cxn modelId="{B06C5ED3-BC0E-492F-BBB0-B18404C5C29C}" type="presParOf" srcId="{F11DF5C9-E41F-4979-B2CD-69CE84579DBF}" destId="{C1AE22BD-D177-4C7B-834A-4CCBC017DE80}" srcOrd="1" destOrd="0" presId="urn:microsoft.com/office/officeart/2005/8/layout/orgChart1"/>
    <dgm:cxn modelId="{609971FF-9A89-42C0-B6ED-B74DB4E715B2}" type="presParOf" srcId="{C1AE22BD-D177-4C7B-834A-4CCBC017DE80}" destId="{0034670B-173A-45FC-95C7-777BBCBCABD8}" srcOrd="0" destOrd="0" presId="urn:microsoft.com/office/officeart/2005/8/layout/orgChart1"/>
    <dgm:cxn modelId="{7C410341-401E-437F-A3A1-139F13C649FC}" type="presParOf" srcId="{C1AE22BD-D177-4C7B-834A-4CCBC017DE80}" destId="{AA9C12AE-E35A-4B3B-BFD3-0054FA0F70B5}" srcOrd="1" destOrd="0" presId="urn:microsoft.com/office/officeart/2005/8/layout/orgChart1"/>
    <dgm:cxn modelId="{9B85B6D5-FCBD-4DA6-AA4D-88B22AE3B165}" type="presParOf" srcId="{AA9C12AE-E35A-4B3B-BFD3-0054FA0F70B5}" destId="{D0DFBDB3-1578-4273-8173-A6E302126C8D}" srcOrd="0" destOrd="0" presId="urn:microsoft.com/office/officeart/2005/8/layout/orgChart1"/>
    <dgm:cxn modelId="{6F626D7D-A862-474A-810D-D93F2C50B0CB}" type="presParOf" srcId="{D0DFBDB3-1578-4273-8173-A6E302126C8D}" destId="{AA9BBB56-BFB3-47D2-8643-4A06CC4E944F}" srcOrd="0" destOrd="0" presId="urn:microsoft.com/office/officeart/2005/8/layout/orgChart1"/>
    <dgm:cxn modelId="{C716E31C-4314-40B8-A3FC-7148784381AE}" type="presParOf" srcId="{D0DFBDB3-1578-4273-8173-A6E302126C8D}" destId="{D2D5FF08-B991-4028-B3C2-5E9C3DAA455D}" srcOrd="1" destOrd="0" presId="urn:microsoft.com/office/officeart/2005/8/layout/orgChart1"/>
    <dgm:cxn modelId="{9BE8D0E3-82F5-4469-AD8A-0805ADFA054F}" type="presParOf" srcId="{AA9C12AE-E35A-4B3B-BFD3-0054FA0F70B5}" destId="{B2C39695-9E15-4ADD-928D-66B1BD306054}" srcOrd="1" destOrd="0" presId="urn:microsoft.com/office/officeart/2005/8/layout/orgChart1"/>
    <dgm:cxn modelId="{075AE625-4A18-46C8-9F48-CA52A3C4E74F}" type="presParOf" srcId="{AA9C12AE-E35A-4B3B-BFD3-0054FA0F70B5}" destId="{37D3BA82-1D0E-4540-B7D7-C3089DA01C9B}" srcOrd="2" destOrd="0" presId="urn:microsoft.com/office/officeart/2005/8/layout/orgChart1"/>
    <dgm:cxn modelId="{81DE09E9-D420-483E-9B78-A5759C3A8E55}" type="presParOf" srcId="{C1AE22BD-D177-4C7B-834A-4CCBC017DE80}" destId="{3EDF07BF-2858-4301-A08F-FEA3C22A00F5}" srcOrd="2" destOrd="0" presId="urn:microsoft.com/office/officeart/2005/8/layout/orgChart1"/>
    <dgm:cxn modelId="{81A4ACA5-86DE-498B-85D5-0B9F25A1B12E}" type="presParOf" srcId="{C1AE22BD-D177-4C7B-834A-4CCBC017DE80}" destId="{37D6296A-57DB-4A76-B28C-F501FDF99BEA}" srcOrd="3" destOrd="0" presId="urn:microsoft.com/office/officeart/2005/8/layout/orgChart1"/>
    <dgm:cxn modelId="{25E53E31-7FE4-447A-AF71-518CB79C2EF7}" type="presParOf" srcId="{37D6296A-57DB-4A76-B28C-F501FDF99BEA}" destId="{4925F76C-C4AE-49CD-B069-A65A7AB21BC7}" srcOrd="0" destOrd="0" presId="urn:microsoft.com/office/officeart/2005/8/layout/orgChart1"/>
    <dgm:cxn modelId="{586E8F28-EA39-4B43-B5B3-1A05A7D82260}" type="presParOf" srcId="{4925F76C-C4AE-49CD-B069-A65A7AB21BC7}" destId="{9CA0EE03-9E3F-4126-B7AD-8B1184951C9F}" srcOrd="0" destOrd="0" presId="urn:microsoft.com/office/officeart/2005/8/layout/orgChart1"/>
    <dgm:cxn modelId="{9D524ED4-02E1-4E65-B0F4-4E8D5861A50E}" type="presParOf" srcId="{4925F76C-C4AE-49CD-B069-A65A7AB21BC7}" destId="{35954E64-FA1C-4BCD-96F7-70D9B0E38800}" srcOrd="1" destOrd="0" presId="urn:microsoft.com/office/officeart/2005/8/layout/orgChart1"/>
    <dgm:cxn modelId="{149DC8E2-ADD3-4D81-923A-1214052C3B32}" type="presParOf" srcId="{37D6296A-57DB-4A76-B28C-F501FDF99BEA}" destId="{14F1A4F5-198B-4C42-A223-D8E940C5F1C6}" srcOrd="1" destOrd="0" presId="urn:microsoft.com/office/officeart/2005/8/layout/orgChart1"/>
    <dgm:cxn modelId="{0F37718F-EDC6-4E84-B342-A5CCB1B8B929}" type="presParOf" srcId="{37D6296A-57DB-4A76-B28C-F501FDF99BEA}" destId="{A8126991-1C45-4FA0-9447-41376F595BD4}" srcOrd="2" destOrd="0" presId="urn:microsoft.com/office/officeart/2005/8/layout/orgChart1"/>
    <dgm:cxn modelId="{51D39815-3D8D-4849-B709-A40BFBFBB488}" type="presParOf" srcId="{C1AE22BD-D177-4C7B-834A-4CCBC017DE80}" destId="{0F101A4E-02EE-4E0C-A5A7-03D221688451}" srcOrd="4" destOrd="0" presId="urn:microsoft.com/office/officeart/2005/8/layout/orgChart1"/>
    <dgm:cxn modelId="{DF2CFCFA-322B-4ED1-9AA4-DB1C9BB90232}" type="presParOf" srcId="{C1AE22BD-D177-4C7B-834A-4CCBC017DE80}" destId="{9343426C-8AA7-422E-9C79-4824A2124B25}" srcOrd="5" destOrd="0" presId="urn:microsoft.com/office/officeart/2005/8/layout/orgChart1"/>
    <dgm:cxn modelId="{68FB0130-99BD-403A-997F-D7DAFA46CF62}" type="presParOf" srcId="{9343426C-8AA7-422E-9C79-4824A2124B25}" destId="{95191916-30B4-474B-9A86-3289552F508D}" srcOrd="0" destOrd="0" presId="urn:microsoft.com/office/officeart/2005/8/layout/orgChart1"/>
    <dgm:cxn modelId="{11555C95-F024-4DD4-8228-CC0591C2A0F2}" type="presParOf" srcId="{95191916-30B4-474B-9A86-3289552F508D}" destId="{A21A5446-37F8-47AD-BE9C-29E81EB225FD}" srcOrd="0" destOrd="0" presId="urn:microsoft.com/office/officeart/2005/8/layout/orgChart1"/>
    <dgm:cxn modelId="{9DBBDDC5-1C3C-4173-A63A-22472D0A18F2}" type="presParOf" srcId="{95191916-30B4-474B-9A86-3289552F508D}" destId="{3FD3342E-38BD-47FF-A3E5-5506D91890B6}" srcOrd="1" destOrd="0" presId="urn:microsoft.com/office/officeart/2005/8/layout/orgChart1"/>
    <dgm:cxn modelId="{B1CFE599-BD86-4088-8C54-686C4F0C7200}" type="presParOf" srcId="{9343426C-8AA7-422E-9C79-4824A2124B25}" destId="{F3A54FDE-7B9C-495A-8540-254E1B235FCA}" srcOrd="1" destOrd="0" presId="urn:microsoft.com/office/officeart/2005/8/layout/orgChart1"/>
    <dgm:cxn modelId="{35040F31-9D43-434E-BD35-0B218951B158}" type="presParOf" srcId="{9343426C-8AA7-422E-9C79-4824A2124B25}" destId="{9B445490-B1FD-4B48-A825-0685756184C3}" srcOrd="2" destOrd="0" presId="urn:microsoft.com/office/officeart/2005/8/layout/orgChart1"/>
    <dgm:cxn modelId="{4E528F33-FAA2-4B73-872F-A127CCADA82A}" type="presParOf" srcId="{F11DF5C9-E41F-4979-B2CD-69CE84579DBF}" destId="{BF8C06EA-9257-432A-B981-3EDB19096FDF}" srcOrd="2" destOrd="0" presId="urn:microsoft.com/office/officeart/2005/8/layout/orgChar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91CE022-19CC-4BA2-9515-DFFEFF9342B1}">
      <dsp:nvSpPr>
        <dsp:cNvPr id="0" name=""/>
        <dsp:cNvSpPr/>
      </dsp:nvSpPr>
      <dsp:spPr>
        <a:xfrm>
          <a:off x="2480177" y="2001440"/>
          <a:ext cx="2446204" cy="2446204"/>
        </a:xfrm>
        <a:prstGeom prst="gear9">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0640" tIns="40640" rIns="40640" bIns="40640" numCol="1" spcCol="1270" anchor="ctr" anchorCtr="0">
          <a:noAutofit/>
        </a:bodyPr>
        <a:lstStyle/>
        <a:p>
          <a:pPr lvl="0" algn="ctr" defTabSz="1422400">
            <a:lnSpc>
              <a:spcPct val="90000"/>
            </a:lnSpc>
            <a:spcBef>
              <a:spcPct val="0"/>
            </a:spcBef>
            <a:spcAft>
              <a:spcPct val="35000"/>
            </a:spcAft>
          </a:pPr>
          <a:r>
            <a:rPr lang="en-US" sz="3200" kern="1200" dirty="0" smtClean="0"/>
            <a:t>Mission</a:t>
          </a:r>
          <a:endParaRPr lang="en-US" sz="3200" kern="1200" dirty="0"/>
        </a:p>
      </dsp:txBody>
      <dsp:txXfrm>
        <a:off x="2971973" y="2574452"/>
        <a:ext cx="1462612" cy="1257399"/>
      </dsp:txXfrm>
    </dsp:sp>
    <dsp:sp modelId="{E860F59F-AEA3-405E-9410-F168429F6307}">
      <dsp:nvSpPr>
        <dsp:cNvPr id="0" name=""/>
        <dsp:cNvSpPr/>
      </dsp:nvSpPr>
      <dsp:spPr>
        <a:xfrm>
          <a:off x="1056931" y="1423246"/>
          <a:ext cx="1779058" cy="1779058"/>
        </a:xfrm>
        <a:prstGeom prst="gear6">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1590" tIns="21590" rIns="21590" bIns="21590" numCol="1" spcCol="1270" anchor="ctr" anchorCtr="0">
          <a:noAutofit/>
        </a:bodyPr>
        <a:lstStyle/>
        <a:p>
          <a:pPr lvl="0" algn="ctr" defTabSz="755650">
            <a:lnSpc>
              <a:spcPct val="90000"/>
            </a:lnSpc>
            <a:spcBef>
              <a:spcPct val="0"/>
            </a:spcBef>
            <a:spcAft>
              <a:spcPct val="35000"/>
            </a:spcAft>
          </a:pPr>
          <a:r>
            <a:rPr lang="en-US" sz="1700" kern="1200" dirty="0" smtClean="0"/>
            <a:t>Programs</a:t>
          </a:r>
          <a:endParaRPr lang="en-US" sz="1700" kern="1200" dirty="0"/>
        </a:p>
      </dsp:txBody>
      <dsp:txXfrm>
        <a:off x="1504814" y="1873836"/>
        <a:ext cx="883292" cy="877878"/>
      </dsp:txXfrm>
    </dsp:sp>
    <dsp:sp modelId="{7B04935A-EE14-4A77-86B2-BDE86061FE4A}">
      <dsp:nvSpPr>
        <dsp:cNvPr id="0" name=""/>
        <dsp:cNvSpPr/>
      </dsp:nvSpPr>
      <dsp:spPr>
        <a:xfrm rot="20700000">
          <a:off x="2053385" y="195877"/>
          <a:ext cx="1743113" cy="1743113"/>
        </a:xfrm>
        <a:prstGeom prst="gear6">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1590" tIns="21590" rIns="21590" bIns="21590" numCol="1" spcCol="1270" anchor="ctr" anchorCtr="0">
          <a:noAutofit/>
        </a:bodyPr>
        <a:lstStyle/>
        <a:p>
          <a:pPr lvl="0" algn="ctr" defTabSz="755650">
            <a:lnSpc>
              <a:spcPct val="90000"/>
            </a:lnSpc>
            <a:spcBef>
              <a:spcPct val="0"/>
            </a:spcBef>
            <a:spcAft>
              <a:spcPct val="35000"/>
            </a:spcAft>
          </a:pPr>
          <a:r>
            <a:rPr lang="en-US" sz="1700" kern="1200" dirty="0" smtClean="0"/>
            <a:t>Budgeting</a:t>
          </a:r>
          <a:endParaRPr lang="en-US" sz="1700" kern="1200" dirty="0"/>
        </a:p>
      </dsp:txBody>
      <dsp:txXfrm rot="-20700000">
        <a:off x="2435701" y="578193"/>
        <a:ext cx="978481" cy="978481"/>
      </dsp:txXfrm>
    </dsp:sp>
    <dsp:sp modelId="{0C467CB5-AB87-480B-A174-79C093419C84}">
      <dsp:nvSpPr>
        <dsp:cNvPr id="0" name=""/>
        <dsp:cNvSpPr/>
      </dsp:nvSpPr>
      <dsp:spPr>
        <a:xfrm>
          <a:off x="2294868" y="1630726"/>
          <a:ext cx="3131142" cy="3131142"/>
        </a:xfrm>
        <a:prstGeom prst="circularArrow">
          <a:avLst>
            <a:gd name="adj1" fmla="val 4687"/>
            <a:gd name="adj2" fmla="val 299029"/>
            <a:gd name="adj3" fmla="val 2521929"/>
            <a:gd name="adj4" fmla="val 15848917"/>
            <a:gd name="adj5" fmla="val 5469"/>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B65BFA0C-CB68-4F40-A07E-C6AFA87BFC5F}">
      <dsp:nvSpPr>
        <dsp:cNvPr id="0" name=""/>
        <dsp:cNvSpPr/>
      </dsp:nvSpPr>
      <dsp:spPr>
        <a:xfrm>
          <a:off x="741863" y="1028520"/>
          <a:ext cx="2274970" cy="2274970"/>
        </a:xfrm>
        <a:prstGeom prst="leftCircularArrow">
          <a:avLst>
            <a:gd name="adj1" fmla="val 6452"/>
            <a:gd name="adj2" fmla="val 429999"/>
            <a:gd name="adj3" fmla="val 10489124"/>
            <a:gd name="adj4" fmla="val 14837806"/>
            <a:gd name="adj5" fmla="val 7527"/>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789C2CB7-9859-4E1E-96FD-AAF37B0EEC93}">
      <dsp:nvSpPr>
        <dsp:cNvPr id="0" name=""/>
        <dsp:cNvSpPr/>
      </dsp:nvSpPr>
      <dsp:spPr>
        <a:xfrm>
          <a:off x="1650185" y="-187016"/>
          <a:ext cx="2452876" cy="2452876"/>
        </a:xfrm>
        <a:prstGeom prst="circularArrow">
          <a:avLst>
            <a:gd name="adj1" fmla="val 5984"/>
            <a:gd name="adj2" fmla="val 394124"/>
            <a:gd name="adj3" fmla="val 13313824"/>
            <a:gd name="adj4" fmla="val 10508221"/>
            <a:gd name="adj5" fmla="val 6981"/>
          </a:avLst>
        </a:prstGeom>
        <a:solidFill>
          <a:schemeClr val="accent4">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F101A4E-02EE-4E0C-A5A7-03D221688451}">
      <dsp:nvSpPr>
        <dsp:cNvPr id="0" name=""/>
        <dsp:cNvSpPr/>
      </dsp:nvSpPr>
      <dsp:spPr>
        <a:xfrm>
          <a:off x="5227320" y="2572974"/>
          <a:ext cx="3698367" cy="641865"/>
        </a:xfrm>
        <a:custGeom>
          <a:avLst/>
          <a:gdLst/>
          <a:ahLst/>
          <a:cxnLst/>
          <a:rect l="0" t="0" r="0" b="0"/>
          <a:pathLst>
            <a:path>
              <a:moveTo>
                <a:pt x="0" y="0"/>
              </a:moveTo>
              <a:lnTo>
                <a:pt x="0" y="320932"/>
              </a:lnTo>
              <a:lnTo>
                <a:pt x="3698367" y="320932"/>
              </a:lnTo>
              <a:lnTo>
                <a:pt x="3698367" y="641865"/>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3EDF07BF-2858-4301-A08F-FEA3C22A00F5}">
      <dsp:nvSpPr>
        <dsp:cNvPr id="0" name=""/>
        <dsp:cNvSpPr/>
      </dsp:nvSpPr>
      <dsp:spPr>
        <a:xfrm>
          <a:off x="5181600" y="2572974"/>
          <a:ext cx="91440" cy="641865"/>
        </a:xfrm>
        <a:custGeom>
          <a:avLst/>
          <a:gdLst/>
          <a:ahLst/>
          <a:cxnLst/>
          <a:rect l="0" t="0" r="0" b="0"/>
          <a:pathLst>
            <a:path>
              <a:moveTo>
                <a:pt x="45720" y="0"/>
              </a:moveTo>
              <a:lnTo>
                <a:pt x="45720" y="641865"/>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0034670B-173A-45FC-95C7-777BBCBCABD8}">
      <dsp:nvSpPr>
        <dsp:cNvPr id="0" name=""/>
        <dsp:cNvSpPr/>
      </dsp:nvSpPr>
      <dsp:spPr>
        <a:xfrm>
          <a:off x="1528952" y="2572974"/>
          <a:ext cx="3698367" cy="641865"/>
        </a:xfrm>
        <a:custGeom>
          <a:avLst/>
          <a:gdLst/>
          <a:ahLst/>
          <a:cxnLst/>
          <a:rect l="0" t="0" r="0" b="0"/>
          <a:pathLst>
            <a:path>
              <a:moveTo>
                <a:pt x="3698367" y="0"/>
              </a:moveTo>
              <a:lnTo>
                <a:pt x="3698367" y="320932"/>
              </a:lnTo>
              <a:lnTo>
                <a:pt x="0" y="320932"/>
              </a:lnTo>
              <a:lnTo>
                <a:pt x="0" y="641865"/>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A1D92589-1C67-4FAA-9AED-EF2982C18EF3}">
      <dsp:nvSpPr>
        <dsp:cNvPr id="0" name=""/>
        <dsp:cNvSpPr/>
      </dsp:nvSpPr>
      <dsp:spPr>
        <a:xfrm>
          <a:off x="3699069" y="1044723"/>
          <a:ext cx="3056501" cy="1528250"/>
        </a:xfrm>
        <a:prstGeom prst="rect">
          <a:avLst/>
        </a:prstGeom>
        <a:solidFill>
          <a:schemeClr val="accent4">
            <a:lumMod val="5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9685" tIns="19685" rIns="19685" bIns="19685" numCol="1" spcCol="1270" anchor="ctr" anchorCtr="0">
          <a:noAutofit/>
        </a:bodyPr>
        <a:lstStyle/>
        <a:p>
          <a:pPr lvl="0" algn="ctr" defTabSz="1377950">
            <a:lnSpc>
              <a:spcPct val="90000"/>
            </a:lnSpc>
            <a:spcBef>
              <a:spcPct val="0"/>
            </a:spcBef>
            <a:spcAft>
              <a:spcPct val="35000"/>
            </a:spcAft>
          </a:pPr>
          <a:r>
            <a:rPr lang="en-US" sz="3100" kern="1200" dirty="0" smtClean="0"/>
            <a:t>College Mission</a:t>
          </a:r>
          <a:endParaRPr lang="en-US" sz="3100" kern="1200" dirty="0"/>
        </a:p>
      </dsp:txBody>
      <dsp:txXfrm>
        <a:off x="3699069" y="1044723"/>
        <a:ext cx="3056501" cy="1528250"/>
      </dsp:txXfrm>
    </dsp:sp>
    <dsp:sp modelId="{AA9BBB56-BFB3-47D2-8643-4A06CC4E944F}">
      <dsp:nvSpPr>
        <dsp:cNvPr id="0" name=""/>
        <dsp:cNvSpPr/>
      </dsp:nvSpPr>
      <dsp:spPr>
        <a:xfrm>
          <a:off x="701" y="3214839"/>
          <a:ext cx="3056501" cy="1528250"/>
        </a:xfrm>
        <a:prstGeom prst="rect">
          <a:avLst/>
        </a:prstGeom>
        <a:solidFill>
          <a:schemeClr val="accent4">
            <a:lumMod val="75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9685" tIns="19685" rIns="19685" bIns="19685" numCol="1" spcCol="1270" anchor="ctr" anchorCtr="0">
          <a:noAutofit/>
        </a:bodyPr>
        <a:lstStyle/>
        <a:p>
          <a:pPr lvl="0" algn="ctr" defTabSz="1377950">
            <a:lnSpc>
              <a:spcPct val="90000"/>
            </a:lnSpc>
            <a:spcBef>
              <a:spcPct val="0"/>
            </a:spcBef>
            <a:spcAft>
              <a:spcPct val="35000"/>
            </a:spcAft>
          </a:pPr>
          <a:r>
            <a:rPr lang="en-US" sz="3100" u="none" strike="noStrike" kern="1200" dirty="0" smtClean="0">
              <a:solidFill>
                <a:schemeClr val="bg1"/>
              </a:solidFill>
              <a:effectLst/>
            </a:rPr>
            <a:t>Goal 1: </a:t>
          </a:r>
        </a:p>
        <a:p>
          <a:pPr lvl="0" algn="ctr" defTabSz="1377950">
            <a:lnSpc>
              <a:spcPct val="90000"/>
            </a:lnSpc>
            <a:spcBef>
              <a:spcPct val="0"/>
            </a:spcBef>
            <a:spcAft>
              <a:spcPct val="35000"/>
            </a:spcAft>
          </a:pPr>
          <a:r>
            <a:rPr lang="en-US" sz="3100" u="none" strike="noStrike" kern="1200" dirty="0" smtClean="0">
              <a:solidFill>
                <a:schemeClr val="bg1"/>
              </a:solidFill>
              <a:effectLst/>
            </a:rPr>
            <a:t>Student Completion</a:t>
          </a:r>
          <a:endParaRPr lang="en-US" sz="3100" kern="1200" dirty="0"/>
        </a:p>
      </dsp:txBody>
      <dsp:txXfrm>
        <a:off x="701" y="3214839"/>
        <a:ext cx="3056501" cy="1528250"/>
      </dsp:txXfrm>
    </dsp:sp>
    <dsp:sp modelId="{9CA0EE03-9E3F-4126-B7AD-8B1184951C9F}">
      <dsp:nvSpPr>
        <dsp:cNvPr id="0" name=""/>
        <dsp:cNvSpPr/>
      </dsp:nvSpPr>
      <dsp:spPr>
        <a:xfrm>
          <a:off x="3699069" y="3214839"/>
          <a:ext cx="3056501" cy="1528250"/>
        </a:xfrm>
        <a:prstGeom prst="rect">
          <a:avLst/>
        </a:prstGeom>
        <a:solidFill>
          <a:schemeClr val="accent6">
            <a:lumMod val="75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9685" tIns="19685" rIns="19685" bIns="19685" numCol="1" spcCol="1270" anchor="ctr" anchorCtr="0">
          <a:noAutofit/>
        </a:bodyPr>
        <a:lstStyle/>
        <a:p>
          <a:pPr lvl="0" algn="ctr" defTabSz="1377950">
            <a:lnSpc>
              <a:spcPct val="90000"/>
            </a:lnSpc>
            <a:spcBef>
              <a:spcPct val="0"/>
            </a:spcBef>
            <a:spcAft>
              <a:spcPct val="35000"/>
            </a:spcAft>
          </a:pPr>
          <a:r>
            <a:rPr lang="en-US" sz="3100" u="none" strike="noStrike" kern="1200" dirty="0" smtClean="0">
              <a:solidFill>
                <a:schemeClr val="bg1"/>
              </a:solidFill>
              <a:effectLst/>
            </a:rPr>
            <a:t>Goal 2: </a:t>
          </a:r>
        </a:p>
        <a:p>
          <a:pPr lvl="0" algn="ctr" defTabSz="1377950">
            <a:lnSpc>
              <a:spcPct val="90000"/>
            </a:lnSpc>
            <a:spcBef>
              <a:spcPct val="0"/>
            </a:spcBef>
            <a:spcAft>
              <a:spcPct val="35000"/>
            </a:spcAft>
          </a:pPr>
          <a:r>
            <a:rPr lang="en-US" sz="3100" u="none" strike="noStrike" kern="1200" dirty="0" smtClean="0">
              <a:solidFill>
                <a:schemeClr val="bg1"/>
              </a:solidFill>
              <a:effectLst/>
            </a:rPr>
            <a:t>Community Connections</a:t>
          </a:r>
          <a:endParaRPr lang="en-US" sz="3100" kern="1200" dirty="0"/>
        </a:p>
      </dsp:txBody>
      <dsp:txXfrm>
        <a:off x="3699069" y="3214839"/>
        <a:ext cx="3056501" cy="1528250"/>
      </dsp:txXfrm>
    </dsp:sp>
    <dsp:sp modelId="{A21A5446-37F8-47AD-BE9C-29E81EB225FD}">
      <dsp:nvSpPr>
        <dsp:cNvPr id="0" name=""/>
        <dsp:cNvSpPr/>
      </dsp:nvSpPr>
      <dsp:spPr>
        <a:xfrm>
          <a:off x="7397436" y="3214839"/>
          <a:ext cx="3056501" cy="1528250"/>
        </a:xfrm>
        <a:prstGeom prst="rect">
          <a:avLst/>
        </a:prstGeom>
        <a:solidFill>
          <a:schemeClr val="accent5">
            <a:lumMod val="75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9685" tIns="19685" rIns="19685" bIns="19685" numCol="1" spcCol="1270" anchor="ctr" anchorCtr="0">
          <a:noAutofit/>
        </a:bodyPr>
        <a:lstStyle/>
        <a:p>
          <a:pPr lvl="0" algn="ctr" defTabSz="1377950">
            <a:lnSpc>
              <a:spcPct val="90000"/>
            </a:lnSpc>
            <a:spcBef>
              <a:spcPct val="0"/>
            </a:spcBef>
            <a:spcAft>
              <a:spcPct val="35000"/>
            </a:spcAft>
          </a:pPr>
          <a:r>
            <a:rPr lang="en-US" sz="3100" u="none" strike="noStrike" kern="1200" dirty="0" smtClean="0">
              <a:solidFill>
                <a:schemeClr val="bg1"/>
              </a:solidFill>
              <a:effectLst/>
            </a:rPr>
            <a:t>Goal 3: </a:t>
          </a:r>
        </a:p>
        <a:p>
          <a:pPr lvl="0" algn="ctr" defTabSz="1377950">
            <a:lnSpc>
              <a:spcPct val="90000"/>
            </a:lnSpc>
            <a:spcBef>
              <a:spcPct val="0"/>
            </a:spcBef>
            <a:spcAft>
              <a:spcPct val="35000"/>
            </a:spcAft>
          </a:pPr>
          <a:r>
            <a:rPr lang="en-US" sz="3100" u="none" strike="noStrike" kern="1200" dirty="0" smtClean="0">
              <a:solidFill>
                <a:schemeClr val="bg1"/>
              </a:solidFill>
              <a:effectLst/>
            </a:rPr>
            <a:t>Organizational Development </a:t>
          </a:r>
          <a:endParaRPr lang="en-US" sz="3100" kern="1200" dirty="0"/>
        </a:p>
      </dsp:txBody>
      <dsp:txXfrm>
        <a:off x="7397436" y="3214839"/>
        <a:ext cx="3056501" cy="1528250"/>
      </dsp:txXfrm>
    </dsp:sp>
  </dsp:spTree>
</dsp:drawing>
</file>

<file path=ppt/diagrams/layout1.xml><?xml version="1.0" encoding="utf-8"?>
<dgm:layoutDef xmlns:dgm="http://schemas.openxmlformats.org/drawingml/2006/diagram" xmlns:a="http://schemas.openxmlformats.org/drawingml/2006/main" uniqueId="urn:microsoft.com/office/officeart/2005/8/layout/gear1">
  <dgm:title val=""/>
  <dgm:desc val=""/>
  <dgm:catLst>
    <dgm:cat type="relationship" pri="3000"/>
    <dgm:cat type="process" pri="28000"/>
    <dgm:cat type="cycle" pri="14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useDef="1">
    <dgm:dataModel>
      <dgm:ptLst/>
      <dgm:bg/>
      <dgm:whole/>
    </dgm:dataModel>
  </dgm:clrData>
  <dgm:layoutNode name="composite">
    <dgm:varLst>
      <dgm:chMax val="3"/>
      <dgm:animLvl val="lvl"/>
      <dgm:resizeHandles val="exact"/>
    </dgm:varLst>
    <dgm:alg type="composite">
      <dgm:param type="ar" val="1"/>
    </dgm:alg>
    <dgm:shape xmlns:r="http://schemas.openxmlformats.org/officeDocument/2006/relationships" r:blip="">
      <dgm:adjLst/>
    </dgm:shape>
    <dgm:presOf/>
    <dgm:choose name="Name0">
      <dgm:if name="Name1" axis="ch" ptType="node" func="cnt" op="lte" val="1">
        <dgm:constrLst>
          <dgm:constr type="primFontSz" for="ch" ptType="node" op="equ" val="65"/>
          <dgm:constr type="w" for="ch" forName="gear1" refType="w" fact="0.55"/>
          <dgm:constr type="h" for="ch" forName="gear1" refType="w" fact="0.55"/>
          <dgm:constr type="l" for="ch" forName="gear1" refType="w" fact="0.05"/>
          <dgm:constr type="t" for="ch" forName="gear1" refType="w" fact="0.05"/>
          <dgm:constr type="w" for="ch" forName="gear1srcNode" val="1"/>
          <dgm:constr type="h" for="ch" forName="gear1srcNode" val="1"/>
          <dgm:constr type="l" for="ch" forName="gear1srcNode" refType="w" fact="0.32"/>
          <dgm:constr type="t" for="ch" forName="gear1srcNode"/>
          <dgm:constr type="w" for="ch" forName="gear1dstNode" val="1"/>
          <dgm:constr type="h" for="ch" forName="gear1dstNode" val="1"/>
          <dgm:constr type="r" for="ch" forName="gear1dstNode" refType="w" fact="0.58"/>
          <dgm:constr type="t" for="ch" forName="gear1dstNode" refType="h" fact="0.55"/>
          <dgm:constr type="diam" for="des" forName="connector1" refType="w" refFor="ch" refForName="gear1" op="equ" fact="1.1"/>
          <dgm:constr type="h" for="des" forName="connector1" refType="w" refFor="ch" refForName="gear1" op="equ" fact="0.1"/>
          <dgm:constr type="w" for="ch" forName="gear1ch" refType="w" fact="0.35"/>
          <dgm:constr type="h" for="ch" forName="gear1ch" refType="w" refFor="ch" refForName="gear1ch" fact="0.6"/>
          <dgm:constr type="l" for="ch" forName="gear1ch"/>
          <dgm:constr type="b" for="ch" forName="gear1ch" refType="h" fact="0.6"/>
        </dgm:constrLst>
      </dgm:if>
      <dgm:if name="Name2" axis="ch" ptType="node" func="cnt" op="equ" val="2">
        <dgm:constrLst>
          <dgm:constr type="primFontSz" for="ch" ptType="node" op="equ" val="65"/>
          <dgm:constr type="w" for="ch" forName="gear1" refType="w" fact="0.55"/>
          <dgm:constr type="h" for="ch" forName="gear1" refType="w" fact="0.55"/>
          <dgm:constr type="l" for="ch" forName="gear1" refType="w" fact="0.45"/>
          <dgm:constr type="t" for="ch" forName="gear1" refType="w" fact="0.25"/>
          <dgm:constr type="w" for="ch" forName="gear1srcNode" val="1"/>
          <dgm:constr type="h" for="ch" forName="gear1srcNode" val="1"/>
          <dgm:constr type="l" for="ch" forName="gear1srcNode" refType="w" fact="0.72"/>
          <dgm:constr type="t" for="ch" forName="gear1srcNode" refType="w" fact="0.2"/>
          <dgm:constr type="w" for="ch" forName="gear1dstNode" val="1"/>
          <dgm:constr type="h" for="ch" forName="gear1dstNode" val="1"/>
          <dgm:constr type="r" for="ch" forName="gear1dstNode" refType="w" fact="0.98"/>
          <dgm:constr type="t" for="ch" forName="gear1dstNode" refType="h" fact="0.75"/>
          <dgm:constr type="diam" for="des" forName="connector1" refType="w" refFor="ch" refForName="gear1" op="equ" fact="1.1"/>
          <dgm:constr type="h" for="des" forName="connector1" refType="w" refFor="ch" refForName="gear1" op="equ" fact="0.1"/>
          <dgm:constr type="w" for="ch" forName="gear1ch" refType="w" fact="0.35"/>
          <dgm:constr type="h" for="ch" forName="gear1ch" refType="w" refFor="ch" refForName="gear1ch" fact="0.6"/>
          <dgm:constr type="l" for="ch" forName="gear1ch" refType="w" fact="0.38"/>
          <dgm:constr type="b" for="ch" forName="gear1ch" refType="w" fact="0.8"/>
          <dgm:constr type="w" for="ch" forName="gear2" refType="w" fact="0.4"/>
          <dgm:constr type="h" for="ch" forName="gear2" refType="w" fact="0.4"/>
          <dgm:constr type="l" for="ch" forName="gear2" refType="w" fact="0.13"/>
          <dgm:constr type="t" for="ch" forName="gear2" refType="w" fact="0.12"/>
          <dgm:constr type="w" for="ch" forName="gear2srcNode" val="1"/>
          <dgm:constr type="h" for="ch" forName="gear2srcNode" val="1"/>
          <dgm:constr type="l" for="ch" forName="gear2srcNode" refType="w" fact="0.23"/>
          <dgm:constr type="t" for="ch" forName="gear2srcNode" refType="w" fact="0.08"/>
          <dgm:constr type="w" for="ch" forName="gear2dstNode" val="1"/>
          <dgm:constr type="h" for="ch" forName="gear2dstNode" val="1"/>
          <dgm:constr type="l" for="ch" forName="gear2dstNode" refType="w" fact="0.1"/>
          <dgm:constr type="t" for="ch" forName="gear2dstNode" refType="h" fact="0.33"/>
          <dgm:constr type="diam" for="des" forName="connector2" refType="w" refFor="ch" refForName="gear2" op="equ" fact="-1.1"/>
          <dgm:constr type="h" for="des" forName="connector2" refType="w" refFor="ch" refForName="gear1" op="equ" fact="0.1"/>
          <dgm:constr type="w" for="ch" forName="gear2ch" refType="w" fact="0.35"/>
          <dgm:constr type="h" for="ch" forName="gear2ch" refType="w" refFor="ch" refForName="gear2ch" fact="0.6"/>
          <dgm:constr type="l" for="ch" forName="gear2ch" refType="w" fact="0.34"/>
          <dgm:constr type="t" for="ch" forName="gear2ch" refType="w" fact="0.04"/>
        </dgm:constrLst>
      </dgm:if>
      <dgm:else name="Name3">
        <dgm:constrLst>
          <dgm:constr type="primFontSz" for="ch" ptType="node" op="equ" val="65"/>
          <dgm:constr type="w" for="ch" forName="gear1" refType="w" fact="0.55"/>
          <dgm:constr type="h" for="ch" forName="gear1" refType="w" fact="0.55"/>
          <dgm:constr type="l" for="ch" forName="gear1" refType="w" fact="0.45"/>
          <dgm:constr type="t" for="ch" forName="gear1" refType="w" fact="0.45"/>
          <dgm:constr type="w" for="ch" forName="gear1srcNode" val="1"/>
          <dgm:constr type="h" for="ch" forName="gear1srcNode" val="1"/>
          <dgm:constr type="l" for="ch" forName="gear1srcNode" refType="w" fact="0.72"/>
          <dgm:constr type="t" for="ch" forName="gear1srcNode" refType="w" fact="0.4"/>
          <dgm:constr type="w" for="ch" forName="gear1dstNode" val="1"/>
          <dgm:constr type="h" for="ch" forName="gear1dstNode" val="1"/>
          <dgm:constr type="r" for="ch" forName="gear1dstNode" refType="w" fact="0.98"/>
          <dgm:constr type="t" for="ch" forName="gear1dstNode" refType="h" fact="0.95"/>
          <dgm:constr type="diam" for="des" forName="connector1" refType="w" refFor="ch" refForName="gear1" op="equ" fact="1.15"/>
          <dgm:constr type="h" for="des" forName="connector1" refType="w" refFor="ch" refForName="gear1" op="equ" fact="0.1"/>
          <dgm:constr type="w" for="ch" forName="gear1ch" refType="w" fact="0.35"/>
          <dgm:constr type="h" for="ch" forName="gear1ch" refType="w" refFor="ch" refForName="gear1ch" fact="0.6"/>
          <dgm:constr type="l" for="ch" forName="gear1ch" refType="w" fact="0.38"/>
          <dgm:constr type="b" for="ch" forName="gear1ch" refType="h"/>
          <dgm:constr type="w" for="ch" forName="gear2" refType="w" fact="0.4"/>
          <dgm:constr type="h" for="ch" forName="gear2" refType="w" fact="0.4"/>
          <dgm:constr type="l" for="ch" forName="gear2" refType="w" fact="0.13"/>
          <dgm:constr type="t" for="ch" forName="gear2" refType="w" fact="0.32"/>
          <dgm:constr type="w" for="ch" forName="gear2srcNode" val="1"/>
          <dgm:constr type="h" for="ch" forName="gear2srcNode" val="1"/>
          <dgm:constr type="l" for="ch" forName="gear2srcNode" refType="w" fact="0.23"/>
          <dgm:constr type="t" for="ch" forName="gear2srcNode" refType="w" fact="0.28"/>
          <dgm:constr type="w" for="ch" forName="gear2dstNode" val="1"/>
          <dgm:constr type="h" for="ch" forName="gear2dstNode" val="1"/>
          <dgm:constr type="l" for="ch" forName="gear2dstNode" refType="w" fact="0.1"/>
          <dgm:constr type="t" for="ch" forName="gear2dstNode" refType="h" fact="0.53"/>
          <dgm:constr type="diam" for="des" forName="connector2" refType="w" refFor="ch" refForName="gear2" op="equ" fact="-1.1"/>
          <dgm:constr type="h" for="des" forName="connector2" refType="w" refFor="ch" refForName="gear1" op="equ" fact="0.1"/>
          <dgm:constr type="w" for="ch" forName="gear2ch" refType="w" fact="0.35"/>
          <dgm:constr type="h" for="ch" forName="gear2ch" refType="w" refFor="ch" refForName="gear2ch" fact="0.6"/>
          <dgm:constr type="l" for="ch" forName="gear2ch"/>
          <dgm:constr type="t" for="ch" forName="gear2ch" refType="w" fact="0.58"/>
          <dgm:constr type="w" for="ch" forName="gear3" refType="w" fact="0.48"/>
          <dgm:constr type="h" for="ch" forName="gear3" refType="w" fact="0.48"/>
          <dgm:constr type="l" for="ch" forName="gear3" refType="w" fact="0.31"/>
          <dgm:constr type="t" for="ch" forName="gear3"/>
          <dgm:constr type="w" for="ch" forName="gear3tx" refType="w" fact="0.22"/>
          <dgm:constr type="h" for="ch" forName="gear3tx" refType="w" fact="0.22"/>
          <dgm:constr type="ctrX" for="ch" forName="gear3tx" refType="ctrX" refFor="ch" refForName="gear3"/>
          <dgm:constr type="ctrY" for="ch" forName="gear3tx" refType="ctrY" refFor="ch" refForName="gear3"/>
          <dgm:constr type="w" for="ch" forName="gear3srcNode" val="1"/>
          <dgm:constr type="h" for="ch" forName="gear3srcNode" val="1"/>
          <dgm:constr type="l" for="ch" forName="gear3srcNode" refType="w" fact="0.3"/>
          <dgm:constr type="t" for="ch" forName="gear3srcNode" refType="w" fact="0.25"/>
          <dgm:constr type="w" for="ch" forName="gear3dstNode" val="1"/>
          <dgm:constr type="h" for="ch" forName="gear3dstNode" val="1"/>
          <dgm:constr type="l" for="ch" forName="gear3dstNode" refType="w" fact="0.38"/>
          <dgm:constr type="t" for="ch" forName="gear3dstNode" refType="h" fact="0.05"/>
          <dgm:constr type="diam" for="des" forName="connector3" refType="w" refFor="ch" refForName="gear3" op="equ"/>
          <dgm:constr type="h" for="des" forName="connector3" refType="w" refFor="ch" refForName="gear1" op="equ" fact="0.1"/>
          <dgm:constr type="w" for="ch" forName="gear3ch" refType="w" fact="0.35"/>
          <dgm:constr type="h" for="ch" forName="gear3ch" refType="w" refFor="ch" refForName="gear3ch" fact="0.6"/>
          <dgm:constr type="l" for="ch" forName="gear3ch" refType="w" fact="0.65"/>
          <dgm:constr type="t" for="ch" forName="gear3ch" refType="h" fact="0.13"/>
        </dgm:constrLst>
      </dgm:else>
    </dgm:choose>
    <dgm:ruleLst/>
    <dgm:forEach name="Name4" axis="ch" ptType="node" cnt="1">
      <dgm:layoutNode name="gear1" styleLbl="node1">
        <dgm:varLst>
          <dgm:chMax val="1"/>
          <dgm:bulletEnabled val="1"/>
        </dgm:varLst>
        <dgm:alg type="tx">
          <dgm:param type="txAnchorVertCh" val="mid"/>
        </dgm:alg>
        <dgm:shape xmlns:r="http://schemas.openxmlformats.org/officeDocument/2006/relationships" type="gear9" r:blip="">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gear1srcNode">
        <dgm:alg type="sp"/>
        <dgm:shape xmlns:r="http://schemas.openxmlformats.org/officeDocument/2006/relationships" type="rect" r:blip="" hideGeom="1">
          <dgm:adjLst/>
        </dgm:shape>
        <dgm:presOf axis="self"/>
        <dgm:constrLst/>
        <dgm:ruleLst/>
      </dgm:layoutNode>
      <dgm:layoutNode name="gear1dstNode">
        <dgm:alg type="sp"/>
        <dgm:shape xmlns:r="http://schemas.openxmlformats.org/officeDocument/2006/relationships" type="rect" r:blip="" hideGeom="1">
          <dgm:adjLst/>
        </dgm:shape>
        <dgm:presOf axis="self"/>
        <dgm:constrLst/>
        <dgm:ruleLst/>
      </dgm:layoutNode>
      <dgm:choose name="Name5">
        <dgm:if name="Name6" axis="ch" ptType="node" func="cnt" op="gte" val="1">
          <dgm:layoutNode name="gear1ch" styleLbl="fgAcc1">
            <dgm:varLst>
              <dgm:chMax val="0"/>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7"/>
      </dgm:choose>
    </dgm:forEach>
    <dgm:forEach name="Name8" axis="ch" ptType="node" st="2" cnt="1">
      <dgm:layoutNode name="gear2" styleLbl="node1">
        <dgm:varLst>
          <dgm:chMax val="1"/>
          <dgm:bulletEnabled val="1"/>
        </dgm:varLst>
        <dgm:alg type="tx">
          <dgm:param type="txAnchorVertCh" val="mid"/>
        </dgm:alg>
        <dgm:shape xmlns:r="http://schemas.openxmlformats.org/officeDocument/2006/relationships" type="gear6" r:blip="">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gear2srcNode">
        <dgm:alg type="sp"/>
        <dgm:shape xmlns:r="http://schemas.openxmlformats.org/officeDocument/2006/relationships" type="rect" r:blip="" hideGeom="1">
          <dgm:adjLst/>
        </dgm:shape>
        <dgm:presOf axis="self"/>
        <dgm:constrLst/>
        <dgm:ruleLst/>
      </dgm:layoutNode>
      <dgm:layoutNode name="gear2dstNode">
        <dgm:alg type="sp"/>
        <dgm:shape xmlns:r="http://schemas.openxmlformats.org/officeDocument/2006/relationships" type="rect" r:blip="" hideGeom="1">
          <dgm:adjLst/>
        </dgm:shape>
        <dgm:presOf axis="self"/>
        <dgm:constrLst/>
        <dgm:ruleLst/>
      </dgm:layoutNode>
      <dgm:choose name="Name9">
        <dgm:if name="Name10" axis="ch" ptType="node" func="cnt" op="gte" val="1">
          <dgm:layoutNode name="gear2ch" styleLbl="fgAcc1">
            <dgm:varLst>
              <dgm:chMax val="0"/>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11"/>
      </dgm:choose>
    </dgm:forEach>
    <dgm:forEach name="Name12" axis="ch" ptType="node" st="3" cnt="1">
      <dgm:layoutNode name="gear3" styleLbl="node1">
        <dgm:alg type="sp"/>
        <dgm:shape xmlns:r="http://schemas.openxmlformats.org/officeDocument/2006/relationships" rot="-15" type="gear6" r:blip="">
          <dgm:adjLst/>
        </dgm:shape>
        <dgm:presOf axis="self"/>
        <dgm:constrLst/>
        <dgm:ruleLst/>
      </dgm:layoutNode>
      <dgm:layoutNode name="gear3tx" styleLbl="node1">
        <dgm:varLst>
          <dgm:chMax val="1"/>
          <dgm:bulletEnabled val="1"/>
        </dgm:varLst>
        <dgm:alg type="tx">
          <dgm:param type="txAnchorVertCh" val="mid"/>
        </dgm:alg>
        <dgm:shape xmlns:r="http://schemas.openxmlformats.org/officeDocument/2006/relationships" type="rect" r:blip="" hideGeom="1">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gear3srcNode">
        <dgm:alg type="sp"/>
        <dgm:shape xmlns:r="http://schemas.openxmlformats.org/officeDocument/2006/relationships" type="rect" r:blip="" hideGeom="1">
          <dgm:adjLst/>
        </dgm:shape>
        <dgm:presOf axis="self"/>
        <dgm:constrLst/>
        <dgm:ruleLst/>
      </dgm:layoutNode>
      <dgm:layoutNode name="gear3dstNode">
        <dgm:alg type="sp"/>
        <dgm:shape xmlns:r="http://schemas.openxmlformats.org/officeDocument/2006/relationships" type="rect" r:blip="" hideGeom="1">
          <dgm:adjLst/>
        </dgm:shape>
        <dgm:presOf axis="self"/>
        <dgm:constrLst/>
        <dgm:ruleLst/>
      </dgm:layoutNode>
      <dgm:choose name="Name13">
        <dgm:if name="Name14" axis="ch" ptType="node" func="cnt" op="gte" val="1">
          <dgm:layoutNode name="gear3ch" styleLbl="fgAcc1">
            <dgm:varLst>
              <dgm:chMax val="0"/>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15"/>
      </dgm:choose>
    </dgm:forEach>
    <dgm:forEach name="Name16" axis="ch" ptType="sibTrans" hideLastTrans="0" cnt="1">
      <dgm:layoutNode name="connector1" styleLbl="sibTrans2D1">
        <dgm:alg type="conn">
          <dgm:param type="connRout" val="curve"/>
          <dgm:param type="srcNode" val="gear1srcNode"/>
          <dgm:param type="dstNode" val="gear1dstNode"/>
          <dgm:param type="begPts" val="midR"/>
          <dgm:param type="endPts" val="tCtr"/>
        </dgm:alg>
        <dgm:shape xmlns:r="http://schemas.openxmlformats.org/officeDocument/2006/relationships" type="conn" r:blip="">
          <dgm:adjLst/>
        </dgm:shape>
        <dgm:presOf axis="self"/>
        <dgm:constrLst>
          <dgm:constr type="w" val="10"/>
          <dgm:constr type="h" val="10"/>
          <dgm:constr type="begPad"/>
          <dgm:constr type="endPad"/>
        </dgm:constrLst>
        <dgm:ruleLst/>
      </dgm:layoutNode>
    </dgm:forEach>
    <dgm:forEach name="Name17" axis="ch" ptType="sibTrans" hideLastTrans="0" st="2" cnt="1">
      <dgm:layoutNode name="connector2" styleLbl="sibTrans2D1">
        <dgm:alg type="conn">
          <dgm:param type="connRout" val="curve"/>
          <dgm:param type="srcNode" val="gear2srcNode"/>
          <dgm:param type="dstNode" val="gear2dstNode"/>
          <dgm:param type="begPts" val="midL"/>
          <dgm:param type="endPts" val="midL"/>
        </dgm:alg>
        <dgm:shape xmlns:r="http://schemas.openxmlformats.org/officeDocument/2006/relationships" type="conn" r:blip="">
          <dgm:adjLst/>
        </dgm:shape>
        <dgm:presOf axis="self"/>
        <dgm:constrLst>
          <dgm:constr type="w" val="10"/>
          <dgm:constr type="h" val="10"/>
          <dgm:constr type="begPad"/>
          <dgm:constr type="endPad"/>
        </dgm:constrLst>
        <dgm:ruleLst/>
      </dgm:layoutNode>
    </dgm:forEach>
    <dgm:forEach name="Name18" axis="ch" ptType="sibTrans" hideLastTrans="0" st="3" cnt="1">
      <dgm:layoutNode name="connector3" styleLbl="sibTrans2D1">
        <dgm:alg type="conn">
          <dgm:param type="connRout" val="curve"/>
          <dgm:param type="srcNode" val="gear3srcNode"/>
          <dgm:param type="dstNode" val="gear3dstNode"/>
          <dgm:param type="begPts" val="midL"/>
          <dgm:param type="endPts" val="midL"/>
        </dgm:alg>
        <dgm:shape xmlns:r="http://schemas.openxmlformats.org/officeDocument/2006/relationships" type="conn" r:blip="">
          <dgm:adjLst/>
        </dgm:shape>
        <dgm:presOf axis="self"/>
        <dgm:constrLst>
          <dgm:constr type="w" val="10"/>
          <dgm:constr type="h" val="10"/>
          <dgm:constr type="begPad"/>
          <dgm:constr type="endPad"/>
        </dgm:constrLst>
        <dgm:ruleLst/>
      </dgm:layoutNode>
    </dgm:forEach>
  </dgm:layoutNode>
</dgm:layoutDef>
</file>

<file path=ppt/diagrams/layout2.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FF38B99C-F5DF-4A0D-B8AB-F3A20CD08AD4}" type="datetimeFigureOut">
              <a:rPr lang="en-US" smtClean="0"/>
              <a:t>11/27/2018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A6BD83-6262-4792-8110-82D4C2A0BCE2}" type="slidenum">
              <a:rPr lang="en-US" smtClean="0"/>
              <a:t>‹#›</a:t>
            </a:fld>
            <a:endParaRPr lang="en-US"/>
          </a:p>
        </p:txBody>
      </p:sp>
    </p:spTree>
    <p:extLst>
      <p:ext uri="{BB962C8B-B14F-4D97-AF65-F5344CB8AC3E}">
        <p14:creationId xmlns:p14="http://schemas.microsoft.com/office/powerpoint/2010/main" val="314181402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F38B99C-F5DF-4A0D-B8AB-F3A20CD08AD4}" type="datetimeFigureOut">
              <a:rPr lang="en-US" smtClean="0"/>
              <a:t>11/27/2018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A6BD83-6262-4792-8110-82D4C2A0BCE2}" type="slidenum">
              <a:rPr lang="en-US" smtClean="0"/>
              <a:t>‹#›</a:t>
            </a:fld>
            <a:endParaRPr lang="en-US"/>
          </a:p>
        </p:txBody>
      </p:sp>
    </p:spTree>
    <p:extLst>
      <p:ext uri="{BB962C8B-B14F-4D97-AF65-F5344CB8AC3E}">
        <p14:creationId xmlns:p14="http://schemas.microsoft.com/office/powerpoint/2010/main" val="275826050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F38B99C-F5DF-4A0D-B8AB-F3A20CD08AD4}" type="datetimeFigureOut">
              <a:rPr lang="en-US" smtClean="0"/>
              <a:t>11/27/2018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A6BD83-6262-4792-8110-82D4C2A0BCE2}" type="slidenum">
              <a:rPr lang="en-US" smtClean="0"/>
              <a:t>‹#›</a:t>
            </a:fld>
            <a:endParaRPr lang="en-US"/>
          </a:p>
        </p:txBody>
      </p:sp>
    </p:spTree>
    <p:extLst>
      <p:ext uri="{BB962C8B-B14F-4D97-AF65-F5344CB8AC3E}">
        <p14:creationId xmlns:p14="http://schemas.microsoft.com/office/powerpoint/2010/main" val="36907732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F38B99C-F5DF-4A0D-B8AB-F3A20CD08AD4}" type="datetimeFigureOut">
              <a:rPr lang="en-US" smtClean="0"/>
              <a:t>11/27/2018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A6BD83-6262-4792-8110-82D4C2A0BCE2}" type="slidenum">
              <a:rPr lang="en-US" smtClean="0"/>
              <a:t>‹#›</a:t>
            </a:fld>
            <a:endParaRPr lang="en-US"/>
          </a:p>
        </p:txBody>
      </p:sp>
    </p:spTree>
    <p:extLst>
      <p:ext uri="{BB962C8B-B14F-4D97-AF65-F5344CB8AC3E}">
        <p14:creationId xmlns:p14="http://schemas.microsoft.com/office/powerpoint/2010/main" val="29852303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FF38B99C-F5DF-4A0D-B8AB-F3A20CD08AD4}" type="datetimeFigureOut">
              <a:rPr lang="en-US" smtClean="0"/>
              <a:t>11/27/2018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A6BD83-6262-4792-8110-82D4C2A0BCE2}" type="slidenum">
              <a:rPr lang="en-US" smtClean="0"/>
              <a:t>‹#›</a:t>
            </a:fld>
            <a:endParaRPr lang="en-US"/>
          </a:p>
        </p:txBody>
      </p:sp>
    </p:spTree>
    <p:extLst>
      <p:ext uri="{BB962C8B-B14F-4D97-AF65-F5344CB8AC3E}">
        <p14:creationId xmlns:p14="http://schemas.microsoft.com/office/powerpoint/2010/main" val="32157325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FF38B99C-F5DF-4A0D-B8AB-F3A20CD08AD4}" type="datetimeFigureOut">
              <a:rPr lang="en-US" smtClean="0"/>
              <a:t>11/27/2018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A6BD83-6262-4792-8110-82D4C2A0BCE2}" type="slidenum">
              <a:rPr lang="en-US" smtClean="0"/>
              <a:t>‹#›</a:t>
            </a:fld>
            <a:endParaRPr lang="en-US"/>
          </a:p>
        </p:txBody>
      </p:sp>
    </p:spTree>
    <p:extLst>
      <p:ext uri="{BB962C8B-B14F-4D97-AF65-F5344CB8AC3E}">
        <p14:creationId xmlns:p14="http://schemas.microsoft.com/office/powerpoint/2010/main" val="158104249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FF38B99C-F5DF-4A0D-B8AB-F3A20CD08AD4}" type="datetimeFigureOut">
              <a:rPr lang="en-US" smtClean="0"/>
              <a:t>11/27/2018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A6BD83-6262-4792-8110-82D4C2A0BCE2}" type="slidenum">
              <a:rPr lang="en-US" smtClean="0"/>
              <a:t>‹#›</a:t>
            </a:fld>
            <a:endParaRPr lang="en-US"/>
          </a:p>
        </p:txBody>
      </p:sp>
    </p:spTree>
    <p:extLst>
      <p:ext uri="{BB962C8B-B14F-4D97-AF65-F5344CB8AC3E}">
        <p14:creationId xmlns:p14="http://schemas.microsoft.com/office/powerpoint/2010/main" val="35852735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FF38B99C-F5DF-4A0D-B8AB-F3A20CD08AD4}" type="datetimeFigureOut">
              <a:rPr lang="en-US" smtClean="0"/>
              <a:t>11/27/2018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A6BD83-6262-4792-8110-82D4C2A0BCE2}" type="slidenum">
              <a:rPr lang="en-US" smtClean="0"/>
              <a:t>‹#›</a:t>
            </a:fld>
            <a:endParaRPr lang="en-US"/>
          </a:p>
        </p:txBody>
      </p:sp>
    </p:spTree>
    <p:extLst>
      <p:ext uri="{BB962C8B-B14F-4D97-AF65-F5344CB8AC3E}">
        <p14:creationId xmlns:p14="http://schemas.microsoft.com/office/powerpoint/2010/main" val="98785665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F38B99C-F5DF-4A0D-B8AB-F3A20CD08AD4}" type="datetimeFigureOut">
              <a:rPr lang="en-US" smtClean="0"/>
              <a:t>11/27/2018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A6BD83-6262-4792-8110-82D4C2A0BCE2}" type="slidenum">
              <a:rPr lang="en-US" smtClean="0"/>
              <a:t>‹#›</a:t>
            </a:fld>
            <a:endParaRPr lang="en-US"/>
          </a:p>
        </p:txBody>
      </p:sp>
    </p:spTree>
    <p:extLst>
      <p:ext uri="{BB962C8B-B14F-4D97-AF65-F5344CB8AC3E}">
        <p14:creationId xmlns:p14="http://schemas.microsoft.com/office/powerpoint/2010/main" val="219059031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FF38B99C-F5DF-4A0D-B8AB-F3A20CD08AD4}" type="datetimeFigureOut">
              <a:rPr lang="en-US" smtClean="0"/>
              <a:t>11/27/2018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A6BD83-6262-4792-8110-82D4C2A0BCE2}" type="slidenum">
              <a:rPr lang="en-US" smtClean="0"/>
              <a:t>‹#›</a:t>
            </a:fld>
            <a:endParaRPr lang="en-US"/>
          </a:p>
        </p:txBody>
      </p:sp>
    </p:spTree>
    <p:extLst>
      <p:ext uri="{BB962C8B-B14F-4D97-AF65-F5344CB8AC3E}">
        <p14:creationId xmlns:p14="http://schemas.microsoft.com/office/powerpoint/2010/main" val="390835907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FF38B99C-F5DF-4A0D-B8AB-F3A20CD08AD4}" type="datetimeFigureOut">
              <a:rPr lang="en-US" smtClean="0"/>
              <a:t>11/27/2018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A6BD83-6262-4792-8110-82D4C2A0BCE2}" type="slidenum">
              <a:rPr lang="en-US" smtClean="0"/>
              <a:t>‹#›</a:t>
            </a:fld>
            <a:endParaRPr lang="en-US"/>
          </a:p>
        </p:txBody>
      </p:sp>
    </p:spTree>
    <p:extLst>
      <p:ext uri="{BB962C8B-B14F-4D97-AF65-F5344CB8AC3E}">
        <p14:creationId xmlns:p14="http://schemas.microsoft.com/office/powerpoint/2010/main" val="33365726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F38B99C-F5DF-4A0D-B8AB-F3A20CD08AD4}" type="datetimeFigureOut">
              <a:rPr lang="en-US" smtClean="0"/>
              <a:t>11/27/2018</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A6BD83-6262-4792-8110-82D4C2A0BCE2}" type="slidenum">
              <a:rPr lang="en-US" smtClean="0"/>
              <a:t>‹#›</a:t>
            </a:fld>
            <a:endParaRPr lang="en-US"/>
          </a:p>
        </p:txBody>
      </p:sp>
    </p:spTree>
    <p:extLst>
      <p:ext uri="{BB962C8B-B14F-4D97-AF65-F5344CB8AC3E}">
        <p14:creationId xmlns:p14="http://schemas.microsoft.com/office/powerpoint/2010/main" val="161951746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6.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Annual Plan</a:t>
            </a:r>
            <a:endParaRPr lang="en-US" dirty="0"/>
          </a:p>
        </p:txBody>
      </p:sp>
      <p:sp>
        <p:nvSpPr>
          <p:cNvPr id="3" name="Subtitle 2"/>
          <p:cNvSpPr>
            <a:spLocks noGrp="1"/>
          </p:cNvSpPr>
          <p:nvPr>
            <p:ph type="subTitle" idx="1"/>
          </p:nvPr>
        </p:nvSpPr>
        <p:spPr/>
        <p:txBody>
          <a:bodyPr>
            <a:normAutofit fontScale="92500" lnSpcReduction="20000"/>
          </a:bodyPr>
          <a:lstStyle/>
          <a:p>
            <a:r>
              <a:rPr lang="en-US" sz="4000" dirty="0" smtClean="0"/>
              <a:t>2018-19</a:t>
            </a:r>
          </a:p>
          <a:p>
            <a:endParaRPr lang="en-US" dirty="0"/>
          </a:p>
          <a:p>
            <a:r>
              <a:rPr lang="en-US" dirty="0" smtClean="0"/>
              <a:t>Approved by the Planning &amp; Budgeting Council</a:t>
            </a:r>
          </a:p>
          <a:p>
            <a:r>
              <a:rPr lang="en-US" dirty="0" smtClean="0"/>
              <a:t>November </a:t>
            </a:r>
            <a:r>
              <a:rPr lang="en-US" dirty="0"/>
              <a:t>7</a:t>
            </a:r>
            <a:r>
              <a:rPr lang="en-US" dirty="0" smtClean="0"/>
              <a:t>, 2018</a:t>
            </a:r>
            <a:endParaRPr lang="en-US"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412004" y="914399"/>
            <a:ext cx="3367992" cy="1512419"/>
          </a:xfrm>
          <a:prstGeom prst="rect">
            <a:avLst/>
          </a:prstGeom>
        </p:spPr>
      </p:pic>
    </p:spTree>
    <p:extLst>
      <p:ext uri="{BB962C8B-B14F-4D97-AF65-F5344CB8AC3E}">
        <p14:creationId xmlns:p14="http://schemas.microsoft.com/office/powerpoint/2010/main" val="363395751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39" name="Straight Connector 38"/>
          <p:cNvCxnSpPr/>
          <p:nvPr/>
        </p:nvCxnSpPr>
        <p:spPr>
          <a:xfrm>
            <a:off x="10546607" y="1400814"/>
            <a:ext cx="819" cy="477999"/>
          </a:xfrm>
          <a:prstGeom prst="line">
            <a:avLst/>
          </a:prstGeom>
          <a:ln w="57150">
            <a:solidFill>
              <a:schemeClr val="tx1"/>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xfrm>
            <a:off x="259080" y="-215850"/>
            <a:ext cx="10515600" cy="1325563"/>
          </a:xfrm>
        </p:spPr>
        <p:txBody>
          <a:bodyPr/>
          <a:lstStyle/>
          <a:p>
            <a:r>
              <a:rPr lang="en-US" dirty="0" smtClean="0"/>
              <a:t>Cañada College </a:t>
            </a:r>
            <a:r>
              <a:rPr lang="en-US" dirty="0"/>
              <a:t>P</a:t>
            </a:r>
            <a:r>
              <a:rPr lang="en-US" dirty="0" smtClean="0"/>
              <a:t>lanning Calendar</a:t>
            </a:r>
            <a:endParaRPr lang="en-US" dirty="0"/>
          </a:p>
        </p:txBody>
      </p:sp>
      <p:sp>
        <p:nvSpPr>
          <p:cNvPr id="4" name="Rectangle 3"/>
          <p:cNvSpPr/>
          <p:nvPr/>
        </p:nvSpPr>
        <p:spPr>
          <a:xfrm>
            <a:off x="930166" y="2413703"/>
            <a:ext cx="4997669" cy="548015"/>
          </a:xfrm>
          <a:prstGeom prst="rect">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5-year Education Master Plan Cycle</a:t>
            </a:r>
            <a:endParaRPr lang="en-US" dirty="0">
              <a:solidFill>
                <a:schemeClr val="tx1"/>
              </a:solidFill>
            </a:endParaRPr>
          </a:p>
        </p:txBody>
      </p:sp>
      <p:sp>
        <p:nvSpPr>
          <p:cNvPr id="5" name="Rectangle 4"/>
          <p:cNvSpPr/>
          <p:nvPr/>
        </p:nvSpPr>
        <p:spPr>
          <a:xfrm>
            <a:off x="6169574" y="2413702"/>
            <a:ext cx="4997669" cy="548015"/>
          </a:xfrm>
          <a:prstGeom prst="rect">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5-year Education Master Plan Cycle</a:t>
            </a:r>
            <a:endParaRPr lang="en-US" dirty="0">
              <a:solidFill>
                <a:schemeClr val="tx1"/>
              </a:solidFill>
            </a:endParaRPr>
          </a:p>
        </p:txBody>
      </p:sp>
      <p:sp>
        <p:nvSpPr>
          <p:cNvPr id="6" name="Right Arrow 5"/>
          <p:cNvSpPr/>
          <p:nvPr/>
        </p:nvSpPr>
        <p:spPr>
          <a:xfrm>
            <a:off x="259080" y="582959"/>
            <a:ext cx="11826240" cy="1058397"/>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smtClean="0"/>
              <a:t>Year:      2017        2018         2019         2020         2021         2022         2023        2024       2025      2026      2027       </a:t>
            </a:r>
            <a:endParaRPr lang="en-US" sz="2000" dirty="0"/>
          </a:p>
        </p:txBody>
      </p:sp>
      <p:sp>
        <p:nvSpPr>
          <p:cNvPr id="7" name="Oval 6"/>
          <p:cNvSpPr/>
          <p:nvPr/>
        </p:nvSpPr>
        <p:spPr>
          <a:xfrm>
            <a:off x="1150883" y="3154683"/>
            <a:ext cx="772510" cy="707869"/>
          </a:xfrm>
          <a:prstGeom prst="ellipse">
            <a:avLst/>
          </a:prstGeom>
          <a:solidFill>
            <a:schemeClr val="accent6">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smtClean="0"/>
              <a:t>Annual Plan</a:t>
            </a:r>
            <a:endParaRPr lang="en-US" sz="1000" dirty="0"/>
          </a:p>
        </p:txBody>
      </p:sp>
      <p:sp>
        <p:nvSpPr>
          <p:cNvPr id="8" name="Oval 7"/>
          <p:cNvSpPr/>
          <p:nvPr/>
        </p:nvSpPr>
        <p:spPr>
          <a:xfrm>
            <a:off x="2173671" y="3153201"/>
            <a:ext cx="772510" cy="707869"/>
          </a:xfrm>
          <a:prstGeom prst="ellipse">
            <a:avLst/>
          </a:prstGeom>
          <a:solidFill>
            <a:schemeClr val="accent6">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smtClean="0"/>
              <a:t>Annual Plan</a:t>
            </a:r>
            <a:endParaRPr lang="en-US" sz="1000" dirty="0"/>
          </a:p>
        </p:txBody>
      </p:sp>
      <p:sp>
        <p:nvSpPr>
          <p:cNvPr id="9" name="Oval 8"/>
          <p:cNvSpPr/>
          <p:nvPr/>
        </p:nvSpPr>
        <p:spPr>
          <a:xfrm>
            <a:off x="3196459" y="3153201"/>
            <a:ext cx="772510" cy="707869"/>
          </a:xfrm>
          <a:prstGeom prst="ellipse">
            <a:avLst/>
          </a:prstGeom>
          <a:solidFill>
            <a:schemeClr val="accent6">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smtClean="0"/>
              <a:t>Annual Plan</a:t>
            </a:r>
            <a:endParaRPr lang="en-US" sz="1000" dirty="0"/>
          </a:p>
        </p:txBody>
      </p:sp>
      <p:sp>
        <p:nvSpPr>
          <p:cNvPr id="10" name="Oval 9"/>
          <p:cNvSpPr/>
          <p:nvPr/>
        </p:nvSpPr>
        <p:spPr>
          <a:xfrm>
            <a:off x="4226145" y="3153198"/>
            <a:ext cx="772510" cy="707869"/>
          </a:xfrm>
          <a:prstGeom prst="ellipse">
            <a:avLst/>
          </a:prstGeom>
          <a:solidFill>
            <a:schemeClr val="accent6">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smtClean="0"/>
              <a:t>Annual Plan</a:t>
            </a:r>
            <a:endParaRPr lang="en-US" sz="1000" dirty="0"/>
          </a:p>
        </p:txBody>
      </p:sp>
      <p:sp>
        <p:nvSpPr>
          <p:cNvPr id="11" name="Oval 10"/>
          <p:cNvSpPr/>
          <p:nvPr/>
        </p:nvSpPr>
        <p:spPr>
          <a:xfrm>
            <a:off x="5255831" y="3153199"/>
            <a:ext cx="772510" cy="707869"/>
          </a:xfrm>
          <a:prstGeom prst="ellipse">
            <a:avLst/>
          </a:prstGeom>
          <a:solidFill>
            <a:schemeClr val="accent6">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smtClean="0"/>
              <a:t>Annual Plan</a:t>
            </a:r>
            <a:endParaRPr lang="en-US" sz="1000" dirty="0"/>
          </a:p>
        </p:txBody>
      </p:sp>
      <p:sp>
        <p:nvSpPr>
          <p:cNvPr id="13" name="Oval 12"/>
          <p:cNvSpPr/>
          <p:nvPr/>
        </p:nvSpPr>
        <p:spPr>
          <a:xfrm>
            <a:off x="6403452" y="3141541"/>
            <a:ext cx="772510" cy="707869"/>
          </a:xfrm>
          <a:prstGeom prst="ellipse">
            <a:avLst/>
          </a:prstGeom>
          <a:solidFill>
            <a:schemeClr val="accent6">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smtClean="0"/>
              <a:t>Annual Plan</a:t>
            </a:r>
            <a:endParaRPr lang="en-US" sz="1000" dirty="0"/>
          </a:p>
        </p:txBody>
      </p:sp>
      <p:sp>
        <p:nvSpPr>
          <p:cNvPr id="14" name="Oval 13"/>
          <p:cNvSpPr/>
          <p:nvPr/>
        </p:nvSpPr>
        <p:spPr>
          <a:xfrm>
            <a:off x="7426240" y="3140059"/>
            <a:ext cx="772510" cy="707869"/>
          </a:xfrm>
          <a:prstGeom prst="ellipse">
            <a:avLst/>
          </a:prstGeom>
          <a:solidFill>
            <a:schemeClr val="accent6">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smtClean="0"/>
              <a:t>Annual Plan</a:t>
            </a:r>
            <a:endParaRPr lang="en-US" sz="1000" dirty="0"/>
          </a:p>
        </p:txBody>
      </p:sp>
      <p:sp>
        <p:nvSpPr>
          <p:cNvPr id="15" name="Oval 14"/>
          <p:cNvSpPr/>
          <p:nvPr/>
        </p:nvSpPr>
        <p:spPr>
          <a:xfrm>
            <a:off x="8449028" y="3140059"/>
            <a:ext cx="772510" cy="707869"/>
          </a:xfrm>
          <a:prstGeom prst="ellipse">
            <a:avLst/>
          </a:prstGeom>
          <a:solidFill>
            <a:schemeClr val="accent6">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smtClean="0"/>
              <a:t>Annual Plan</a:t>
            </a:r>
            <a:endParaRPr lang="en-US" sz="1000" dirty="0"/>
          </a:p>
        </p:txBody>
      </p:sp>
      <p:sp>
        <p:nvSpPr>
          <p:cNvPr id="16" name="Oval 15"/>
          <p:cNvSpPr/>
          <p:nvPr/>
        </p:nvSpPr>
        <p:spPr>
          <a:xfrm>
            <a:off x="9478714" y="3140056"/>
            <a:ext cx="772510" cy="707869"/>
          </a:xfrm>
          <a:prstGeom prst="ellipse">
            <a:avLst/>
          </a:prstGeom>
          <a:solidFill>
            <a:schemeClr val="accent6">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smtClean="0"/>
              <a:t>Annual Plan</a:t>
            </a:r>
            <a:endParaRPr lang="en-US" sz="1000" dirty="0"/>
          </a:p>
        </p:txBody>
      </p:sp>
      <p:sp>
        <p:nvSpPr>
          <p:cNvPr id="17" name="Oval 16"/>
          <p:cNvSpPr/>
          <p:nvPr/>
        </p:nvSpPr>
        <p:spPr>
          <a:xfrm>
            <a:off x="10508400" y="3140057"/>
            <a:ext cx="772510" cy="707869"/>
          </a:xfrm>
          <a:prstGeom prst="ellipse">
            <a:avLst/>
          </a:prstGeom>
          <a:solidFill>
            <a:schemeClr val="accent6">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smtClean="0"/>
              <a:t>Annual Plan</a:t>
            </a:r>
            <a:endParaRPr lang="en-US" sz="1000" dirty="0"/>
          </a:p>
        </p:txBody>
      </p:sp>
      <p:sp>
        <p:nvSpPr>
          <p:cNvPr id="3" name="Rectangle 2"/>
          <p:cNvSpPr/>
          <p:nvPr/>
        </p:nvSpPr>
        <p:spPr>
          <a:xfrm>
            <a:off x="337816" y="1816544"/>
            <a:ext cx="11180038" cy="418948"/>
          </a:xfrm>
          <a:prstGeom prst="rect">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smtClean="0"/>
              <a:t>ACCJC Annual, Mid-term, and ISER Report Cycle</a:t>
            </a:r>
            <a:endParaRPr lang="en-US" sz="2000" dirty="0"/>
          </a:p>
        </p:txBody>
      </p:sp>
      <p:cxnSp>
        <p:nvCxnSpPr>
          <p:cNvPr id="18" name="Straight Connector 17"/>
          <p:cNvCxnSpPr/>
          <p:nvPr/>
        </p:nvCxnSpPr>
        <p:spPr>
          <a:xfrm>
            <a:off x="1604728" y="1400814"/>
            <a:ext cx="0" cy="415729"/>
          </a:xfrm>
          <a:prstGeom prst="line">
            <a:avLst/>
          </a:prstGeom>
          <a:ln w="57150">
            <a:solidFill>
              <a:schemeClr val="tx1"/>
            </a:solidFill>
          </a:ln>
        </p:spPr>
        <p:style>
          <a:lnRef idx="1">
            <a:schemeClr val="accent1"/>
          </a:lnRef>
          <a:fillRef idx="0">
            <a:schemeClr val="accent1"/>
          </a:fillRef>
          <a:effectRef idx="0">
            <a:schemeClr val="accent1"/>
          </a:effectRef>
          <a:fontRef idx="minor">
            <a:schemeClr val="tx1"/>
          </a:fontRef>
        </p:style>
      </p:cxnSp>
      <p:sp>
        <p:nvSpPr>
          <p:cNvPr id="30" name="Oval 29"/>
          <p:cNvSpPr/>
          <p:nvPr/>
        </p:nvSpPr>
        <p:spPr>
          <a:xfrm>
            <a:off x="5962364" y="1301194"/>
            <a:ext cx="1424428" cy="577619"/>
          </a:xfrm>
          <a:prstGeom prst="ellipse">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smtClean="0">
                <a:solidFill>
                  <a:schemeClr val="tx1"/>
                </a:solidFill>
              </a:rPr>
              <a:t>Mid-Term Report</a:t>
            </a:r>
            <a:endParaRPr lang="en-US" sz="1200" dirty="0">
              <a:solidFill>
                <a:schemeClr val="tx1"/>
              </a:solidFill>
            </a:endParaRPr>
          </a:p>
        </p:txBody>
      </p:sp>
      <p:cxnSp>
        <p:nvCxnSpPr>
          <p:cNvPr id="31" name="Straight Connector 30"/>
          <p:cNvCxnSpPr/>
          <p:nvPr/>
        </p:nvCxnSpPr>
        <p:spPr>
          <a:xfrm flipH="1">
            <a:off x="4648200" y="1408363"/>
            <a:ext cx="1052" cy="408180"/>
          </a:xfrm>
          <a:prstGeom prst="line">
            <a:avLst/>
          </a:prstGeom>
          <a:ln w="571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2" name="Straight Connector 31"/>
          <p:cNvCxnSpPr/>
          <p:nvPr/>
        </p:nvCxnSpPr>
        <p:spPr>
          <a:xfrm flipH="1">
            <a:off x="5699760" y="1388975"/>
            <a:ext cx="3680" cy="427568"/>
          </a:xfrm>
          <a:prstGeom prst="line">
            <a:avLst/>
          </a:prstGeom>
          <a:ln w="571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11362996" y="1393493"/>
            <a:ext cx="0" cy="417493"/>
          </a:xfrm>
          <a:prstGeom prst="line">
            <a:avLst/>
          </a:prstGeom>
          <a:ln w="571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2570414" y="1408363"/>
            <a:ext cx="0" cy="424476"/>
          </a:xfrm>
          <a:prstGeom prst="line">
            <a:avLst/>
          </a:prstGeom>
          <a:ln w="571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6" name="Straight Connector 35"/>
          <p:cNvCxnSpPr/>
          <p:nvPr/>
        </p:nvCxnSpPr>
        <p:spPr>
          <a:xfrm>
            <a:off x="8668408" y="1380774"/>
            <a:ext cx="0" cy="430212"/>
          </a:xfrm>
          <a:prstGeom prst="line">
            <a:avLst/>
          </a:prstGeom>
          <a:ln w="571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7" name="Straight Connector 36"/>
          <p:cNvCxnSpPr/>
          <p:nvPr/>
        </p:nvCxnSpPr>
        <p:spPr>
          <a:xfrm>
            <a:off x="7673879" y="1374317"/>
            <a:ext cx="0" cy="442226"/>
          </a:xfrm>
          <a:prstGeom prst="line">
            <a:avLst/>
          </a:prstGeom>
          <a:ln w="57150">
            <a:solidFill>
              <a:schemeClr val="tx1"/>
            </a:solidFill>
          </a:ln>
        </p:spPr>
        <p:style>
          <a:lnRef idx="1">
            <a:schemeClr val="accent1"/>
          </a:lnRef>
          <a:fillRef idx="0">
            <a:schemeClr val="accent1"/>
          </a:fillRef>
          <a:effectRef idx="0">
            <a:schemeClr val="accent1"/>
          </a:effectRef>
          <a:fontRef idx="minor">
            <a:schemeClr val="tx1"/>
          </a:fontRef>
        </p:style>
      </p:cxnSp>
      <p:sp>
        <p:nvSpPr>
          <p:cNvPr id="40" name="Oval 39"/>
          <p:cNvSpPr/>
          <p:nvPr/>
        </p:nvSpPr>
        <p:spPr>
          <a:xfrm>
            <a:off x="8863256" y="1301195"/>
            <a:ext cx="1396264" cy="577618"/>
          </a:xfrm>
          <a:prstGeom prst="ellipse">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smtClean="0">
                <a:solidFill>
                  <a:schemeClr val="tx1"/>
                </a:solidFill>
              </a:rPr>
              <a:t>ISER 2025</a:t>
            </a:r>
            <a:endParaRPr lang="en-US" sz="1400" dirty="0">
              <a:solidFill>
                <a:schemeClr val="tx1"/>
              </a:solidFill>
            </a:endParaRPr>
          </a:p>
        </p:txBody>
      </p:sp>
      <p:sp>
        <p:nvSpPr>
          <p:cNvPr id="41" name="Oval 40"/>
          <p:cNvSpPr/>
          <p:nvPr/>
        </p:nvSpPr>
        <p:spPr>
          <a:xfrm>
            <a:off x="2857501" y="1301196"/>
            <a:ext cx="1402604" cy="577617"/>
          </a:xfrm>
          <a:prstGeom prst="ellipse">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smtClean="0">
                <a:solidFill>
                  <a:schemeClr val="tx1"/>
                </a:solidFill>
              </a:rPr>
              <a:t>ISER 2019</a:t>
            </a:r>
            <a:endParaRPr lang="en-US" sz="1400" dirty="0">
              <a:solidFill>
                <a:schemeClr val="tx1"/>
              </a:solidFill>
            </a:endParaRPr>
          </a:p>
        </p:txBody>
      </p:sp>
      <p:cxnSp>
        <p:nvCxnSpPr>
          <p:cNvPr id="50" name="Elbow Connector 49"/>
          <p:cNvCxnSpPr>
            <a:stCxn id="4" idx="2"/>
            <a:endCxn id="7" idx="0"/>
          </p:cNvCxnSpPr>
          <p:nvPr/>
        </p:nvCxnSpPr>
        <p:spPr>
          <a:xfrm rot="5400000">
            <a:off x="2386588" y="2112269"/>
            <a:ext cx="192965" cy="1891863"/>
          </a:xfrm>
          <a:prstGeom prst="bentConnector3">
            <a:avLst/>
          </a:prstGeom>
        </p:spPr>
        <p:style>
          <a:lnRef idx="1">
            <a:schemeClr val="accent1"/>
          </a:lnRef>
          <a:fillRef idx="0">
            <a:schemeClr val="accent1"/>
          </a:fillRef>
          <a:effectRef idx="0">
            <a:schemeClr val="accent1"/>
          </a:effectRef>
          <a:fontRef idx="minor">
            <a:schemeClr val="tx1"/>
          </a:fontRef>
        </p:style>
      </p:cxnSp>
      <p:cxnSp>
        <p:nvCxnSpPr>
          <p:cNvPr id="54" name="Elbow Connector 53"/>
          <p:cNvCxnSpPr>
            <a:stCxn id="4" idx="2"/>
            <a:endCxn id="8" idx="0"/>
          </p:cNvCxnSpPr>
          <p:nvPr/>
        </p:nvCxnSpPr>
        <p:spPr>
          <a:xfrm rot="5400000">
            <a:off x="2898723" y="2622922"/>
            <a:ext cx="191483" cy="869075"/>
          </a:xfrm>
          <a:prstGeom prst="bentConnector3">
            <a:avLst/>
          </a:prstGeom>
        </p:spPr>
        <p:style>
          <a:lnRef idx="1">
            <a:schemeClr val="accent1"/>
          </a:lnRef>
          <a:fillRef idx="0">
            <a:schemeClr val="accent1"/>
          </a:fillRef>
          <a:effectRef idx="0">
            <a:schemeClr val="accent1"/>
          </a:effectRef>
          <a:fontRef idx="minor">
            <a:schemeClr val="tx1"/>
          </a:fontRef>
        </p:style>
      </p:cxnSp>
      <p:cxnSp>
        <p:nvCxnSpPr>
          <p:cNvPr id="56" name="Elbow Connector 55"/>
          <p:cNvCxnSpPr>
            <a:stCxn id="4" idx="2"/>
            <a:endCxn id="9" idx="0"/>
          </p:cNvCxnSpPr>
          <p:nvPr/>
        </p:nvCxnSpPr>
        <p:spPr>
          <a:xfrm rot="16200000" flipH="1">
            <a:off x="3410116" y="2980602"/>
            <a:ext cx="191483" cy="153713"/>
          </a:xfrm>
          <a:prstGeom prst="bentConnector3">
            <a:avLst/>
          </a:prstGeom>
        </p:spPr>
        <p:style>
          <a:lnRef idx="1">
            <a:schemeClr val="accent1"/>
          </a:lnRef>
          <a:fillRef idx="0">
            <a:schemeClr val="accent1"/>
          </a:fillRef>
          <a:effectRef idx="0">
            <a:schemeClr val="accent1"/>
          </a:effectRef>
          <a:fontRef idx="minor">
            <a:schemeClr val="tx1"/>
          </a:fontRef>
        </p:style>
      </p:cxnSp>
      <p:cxnSp>
        <p:nvCxnSpPr>
          <p:cNvPr id="58" name="Elbow Connector 57"/>
          <p:cNvCxnSpPr>
            <a:stCxn id="4" idx="2"/>
            <a:endCxn id="10" idx="0"/>
          </p:cNvCxnSpPr>
          <p:nvPr/>
        </p:nvCxnSpPr>
        <p:spPr>
          <a:xfrm rot="16200000" flipH="1">
            <a:off x="3924960" y="2465758"/>
            <a:ext cx="191480" cy="1183399"/>
          </a:xfrm>
          <a:prstGeom prst="bentConnector3">
            <a:avLst/>
          </a:prstGeom>
        </p:spPr>
        <p:style>
          <a:lnRef idx="1">
            <a:schemeClr val="accent1"/>
          </a:lnRef>
          <a:fillRef idx="0">
            <a:schemeClr val="accent1"/>
          </a:fillRef>
          <a:effectRef idx="0">
            <a:schemeClr val="accent1"/>
          </a:effectRef>
          <a:fontRef idx="minor">
            <a:schemeClr val="tx1"/>
          </a:fontRef>
        </p:style>
      </p:cxnSp>
      <p:cxnSp>
        <p:nvCxnSpPr>
          <p:cNvPr id="60" name="Elbow Connector 59"/>
          <p:cNvCxnSpPr>
            <a:stCxn id="4" idx="2"/>
            <a:endCxn id="11" idx="0"/>
          </p:cNvCxnSpPr>
          <p:nvPr/>
        </p:nvCxnSpPr>
        <p:spPr>
          <a:xfrm rot="16200000" flipH="1">
            <a:off x="4439803" y="1950915"/>
            <a:ext cx="191481" cy="2213085"/>
          </a:xfrm>
          <a:prstGeom prst="bentConnector3">
            <a:avLst/>
          </a:prstGeom>
        </p:spPr>
        <p:style>
          <a:lnRef idx="1">
            <a:schemeClr val="accent1"/>
          </a:lnRef>
          <a:fillRef idx="0">
            <a:schemeClr val="accent1"/>
          </a:fillRef>
          <a:effectRef idx="0">
            <a:schemeClr val="accent1"/>
          </a:effectRef>
          <a:fontRef idx="minor">
            <a:schemeClr val="tx1"/>
          </a:fontRef>
        </p:style>
      </p:cxnSp>
      <p:cxnSp>
        <p:nvCxnSpPr>
          <p:cNvPr id="62" name="Elbow Connector 61"/>
          <p:cNvCxnSpPr>
            <a:stCxn id="5" idx="2"/>
            <a:endCxn id="13" idx="0"/>
          </p:cNvCxnSpPr>
          <p:nvPr/>
        </p:nvCxnSpPr>
        <p:spPr>
          <a:xfrm rot="5400000">
            <a:off x="7639146" y="2112278"/>
            <a:ext cx="179824" cy="1878702"/>
          </a:xfrm>
          <a:prstGeom prst="bentConnector3">
            <a:avLst/>
          </a:prstGeom>
        </p:spPr>
        <p:style>
          <a:lnRef idx="1">
            <a:schemeClr val="accent1"/>
          </a:lnRef>
          <a:fillRef idx="0">
            <a:schemeClr val="accent1"/>
          </a:fillRef>
          <a:effectRef idx="0">
            <a:schemeClr val="accent1"/>
          </a:effectRef>
          <a:fontRef idx="minor">
            <a:schemeClr val="tx1"/>
          </a:fontRef>
        </p:style>
      </p:cxnSp>
      <p:cxnSp>
        <p:nvCxnSpPr>
          <p:cNvPr id="64" name="Elbow Connector 63"/>
          <p:cNvCxnSpPr>
            <a:stCxn id="5" idx="2"/>
            <a:endCxn id="14" idx="0"/>
          </p:cNvCxnSpPr>
          <p:nvPr/>
        </p:nvCxnSpPr>
        <p:spPr>
          <a:xfrm rot="5400000">
            <a:off x="8151281" y="2622931"/>
            <a:ext cx="178342" cy="855914"/>
          </a:xfrm>
          <a:prstGeom prst="bentConnector3">
            <a:avLst/>
          </a:prstGeom>
        </p:spPr>
        <p:style>
          <a:lnRef idx="1">
            <a:schemeClr val="accent1"/>
          </a:lnRef>
          <a:fillRef idx="0">
            <a:schemeClr val="accent1"/>
          </a:fillRef>
          <a:effectRef idx="0">
            <a:schemeClr val="accent1"/>
          </a:effectRef>
          <a:fontRef idx="minor">
            <a:schemeClr val="tx1"/>
          </a:fontRef>
        </p:style>
      </p:cxnSp>
      <p:cxnSp>
        <p:nvCxnSpPr>
          <p:cNvPr id="66" name="Elbow Connector 65"/>
          <p:cNvCxnSpPr>
            <a:stCxn id="5" idx="2"/>
            <a:endCxn id="15" idx="0"/>
          </p:cNvCxnSpPr>
          <p:nvPr/>
        </p:nvCxnSpPr>
        <p:spPr>
          <a:xfrm rot="16200000" flipH="1">
            <a:off x="8662675" y="2967451"/>
            <a:ext cx="178342" cy="166874"/>
          </a:xfrm>
          <a:prstGeom prst="bentConnector3">
            <a:avLst/>
          </a:prstGeom>
        </p:spPr>
        <p:style>
          <a:lnRef idx="1">
            <a:schemeClr val="accent1"/>
          </a:lnRef>
          <a:fillRef idx="0">
            <a:schemeClr val="accent1"/>
          </a:fillRef>
          <a:effectRef idx="0">
            <a:schemeClr val="accent1"/>
          </a:effectRef>
          <a:fontRef idx="minor">
            <a:schemeClr val="tx1"/>
          </a:fontRef>
        </p:style>
      </p:cxnSp>
      <p:cxnSp>
        <p:nvCxnSpPr>
          <p:cNvPr id="68" name="Elbow Connector 67"/>
          <p:cNvCxnSpPr>
            <a:stCxn id="5" idx="2"/>
            <a:endCxn id="16" idx="0"/>
          </p:cNvCxnSpPr>
          <p:nvPr/>
        </p:nvCxnSpPr>
        <p:spPr>
          <a:xfrm rot="16200000" flipH="1">
            <a:off x="9177520" y="2452606"/>
            <a:ext cx="178339" cy="1196560"/>
          </a:xfrm>
          <a:prstGeom prst="bentConnector3">
            <a:avLst/>
          </a:prstGeom>
        </p:spPr>
        <p:style>
          <a:lnRef idx="1">
            <a:schemeClr val="accent1"/>
          </a:lnRef>
          <a:fillRef idx="0">
            <a:schemeClr val="accent1"/>
          </a:fillRef>
          <a:effectRef idx="0">
            <a:schemeClr val="accent1"/>
          </a:effectRef>
          <a:fontRef idx="minor">
            <a:schemeClr val="tx1"/>
          </a:fontRef>
        </p:style>
      </p:cxnSp>
      <p:cxnSp>
        <p:nvCxnSpPr>
          <p:cNvPr id="70" name="Elbow Connector 69"/>
          <p:cNvCxnSpPr>
            <a:stCxn id="5" idx="2"/>
            <a:endCxn id="17" idx="0"/>
          </p:cNvCxnSpPr>
          <p:nvPr/>
        </p:nvCxnSpPr>
        <p:spPr>
          <a:xfrm rot="16200000" flipH="1">
            <a:off x="9692362" y="1937764"/>
            <a:ext cx="178340" cy="2226246"/>
          </a:xfrm>
          <a:prstGeom prst="bentConnector3">
            <a:avLst/>
          </a:prstGeom>
        </p:spPr>
        <p:style>
          <a:lnRef idx="1">
            <a:schemeClr val="accent1"/>
          </a:lnRef>
          <a:fillRef idx="0">
            <a:schemeClr val="accent1"/>
          </a:fillRef>
          <a:effectRef idx="0">
            <a:schemeClr val="accent1"/>
          </a:effectRef>
          <a:fontRef idx="minor">
            <a:schemeClr val="tx1"/>
          </a:fontRef>
        </p:style>
      </p:cxnSp>
      <p:graphicFrame>
        <p:nvGraphicFramePr>
          <p:cNvPr id="29" name="Table 28"/>
          <p:cNvGraphicFramePr>
            <a:graphicFrameLocks noGrp="1"/>
          </p:cNvGraphicFramePr>
          <p:nvPr>
            <p:extLst>
              <p:ext uri="{D42A27DB-BD31-4B8C-83A1-F6EECF244321}">
                <p14:modId xmlns:p14="http://schemas.microsoft.com/office/powerpoint/2010/main" val="2103570820"/>
              </p:ext>
            </p:extLst>
          </p:nvPr>
        </p:nvGraphicFramePr>
        <p:xfrm>
          <a:off x="0" y="3920622"/>
          <a:ext cx="11331626" cy="2946400"/>
        </p:xfrm>
        <a:graphic>
          <a:graphicData uri="http://schemas.openxmlformats.org/drawingml/2006/table">
            <a:tbl>
              <a:tblPr firstRow="1" bandRow="1">
                <a:tableStyleId>{5940675A-B579-460E-94D1-54222C63F5DA}</a:tableStyleId>
              </a:tblPr>
              <a:tblGrid>
                <a:gridCol w="2062121">
                  <a:extLst>
                    <a:ext uri="{9D8B030D-6E8A-4147-A177-3AD203B41FA5}">
                      <a16:colId xmlns:a16="http://schemas.microsoft.com/office/drawing/2014/main" val="4102030919"/>
                    </a:ext>
                  </a:extLst>
                </a:gridCol>
                <a:gridCol w="1011075">
                  <a:extLst>
                    <a:ext uri="{9D8B030D-6E8A-4147-A177-3AD203B41FA5}">
                      <a16:colId xmlns:a16="http://schemas.microsoft.com/office/drawing/2014/main" val="3200799458"/>
                    </a:ext>
                  </a:extLst>
                </a:gridCol>
                <a:gridCol w="1034959">
                  <a:extLst>
                    <a:ext uri="{9D8B030D-6E8A-4147-A177-3AD203B41FA5}">
                      <a16:colId xmlns:a16="http://schemas.microsoft.com/office/drawing/2014/main" val="1233098554"/>
                    </a:ext>
                  </a:extLst>
                </a:gridCol>
                <a:gridCol w="1026998">
                  <a:extLst>
                    <a:ext uri="{9D8B030D-6E8A-4147-A177-3AD203B41FA5}">
                      <a16:colId xmlns:a16="http://schemas.microsoft.com/office/drawing/2014/main" val="2459711695"/>
                    </a:ext>
                  </a:extLst>
                </a:gridCol>
                <a:gridCol w="1058843">
                  <a:extLst>
                    <a:ext uri="{9D8B030D-6E8A-4147-A177-3AD203B41FA5}">
                      <a16:colId xmlns:a16="http://schemas.microsoft.com/office/drawing/2014/main" val="3775785075"/>
                    </a:ext>
                  </a:extLst>
                </a:gridCol>
                <a:gridCol w="1089835">
                  <a:extLst>
                    <a:ext uri="{9D8B030D-6E8A-4147-A177-3AD203B41FA5}">
                      <a16:colId xmlns:a16="http://schemas.microsoft.com/office/drawing/2014/main" val="746298859"/>
                    </a:ext>
                  </a:extLst>
                </a:gridCol>
                <a:gridCol w="1001110">
                  <a:extLst>
                    <a:ext uri="{9D8B030D-6E8A-4147-A177-3AD203B41FA5}">
                      <a16:colId xmlns:a16="http://schemas.microsoft.com/office/drawing/2014/main" val="1594942394"/>
                    </a:ext>
                  </a:extLst>
                </a:gridCol>
                <a:gridCol w="1040524">
                  <a:extLst>
                    <a:ext uri="{9D8B030D-6E8A-4147-A177-3AD203B41FA5}">
                      <a16:colId xmlns:a16="http://schemas.microsoft.com/office/drawing/2014/main" val="1113742121"/>
                    </a:ext>
                  </a:extLst>
                </a:gridCol>
                <a:gridCol w="1060541">
                  <a:extLst>
                    <a:ext uri="{9D8B030D-6E8A-4147-A177-3AD203B41FA5}">
                      <a16:colId xmlns:a16="http://schemas.microsoft.com/office/drawing/2014/main" val="1002701557"/>
                    </a:ext>
                  </a:extLst>
                </a:gridCol>
                <a:gridCol w="945620">
                  <a:extLst>
                    <a:ext uri="{9D8B030D-6E8A-4147-A177-3AD203B41FA5}">
                      <a16:colId xmlns:a16="http://schemas.microsoft.com/office/drawing/2014/main" val="2176197299"/>
                    </a:ext>
                  </a:extLst>
                </a:gridCol>
              </a:tblGrid>
              <a:tr h="258217">
                <a:tc>
                  <a:txBody>
                    <a:bodyPr/>
                    <a:lstStyle/>
                    <a:p>
                      <a:pPr>
                        <a:lnSpc>
                          <a:spcPts val="1600"/>
                        </a:lnSpc>
                      </a:pPr>
                      <a:r>
                        <a:rPr lang="en-US" sz="1400" dirty="0" smtClean="0"/>
                        <a:t>Distance Education Plan</a:t>
                      </a:r>
                      <a:endParaRPr lang="en-US" sz="1400" dirty="0"/>
                    </a:p>
                  </a:txBody>
                  <a:tcPr marL="45720" marR="45720">
                    <a:lnL w="12700" cmpd="sng">
                      <a:noFill/>
                    </a:lnL>
                    <a:lnR w="3175" cap="flat" cmpd="sng" algn="ctr">
                      <a:solidFill>
                        <a:schemeClr val="tx1"/>
                      </a:solidFill>
                      <a:prstDash val="dot"/>
                      <a:round/>
                      <a:headEnd type="none" w="med" len="med"/>
                      <a:tailEnd type="none" w="med" len="med"/>
                    </a:lnR>
                    <a:lnT w="12700" cmpd="sng">
                      <a:noFill/>
                    </a:lnT>
                    <a:lnB w="3175" cap="flat" cmpd="sng" algn="ctr">
                      <a:solidFill>
                        <a:schemeClr val="tx1"/>
                      </a:solidFill>
                      <a:prstDash val="dot"/>
                      <a:round/>
                      <a:headEnd type="none" w="med" len="med"/>
                      <a:tailEnd type="none" w="med" len="med"/>
                    </a:lnB>
                    <a:lnTlToBr w="12700" cmpd="sng">
                      <a:noFill/>
                      <a:prstDash val="solid"/>
                    </a:lnTlToBr>
                    <a:lnBlToTr w="12700" cmpd="sng">
                      <a:noFill/>
                      <a:prstDash val="solid"/>
                    </a:lnBlToTr>
                  </a:tcPr>
                </a:tc>
                <a:tc>
                  <a:txBody>
                    <a:bodyPr/>
                    <a:lstStyle/>
                    <a:p>
                      <a:pPr>
                        <a:lnSpc>
                          <a:spcPts val="1600"/>
                        </a:lnSpc>
                      </a:pPr>
                      <a:endParaRPr lang="en-US" dirty="0"/>
                    </a:p>
                  </a:txBody>
                  <a:tcPr marL="45720" marR="45720">
                    <a:lnL w="3175" cap="flat" cmpd="sng" algn="ctr">
                      <a:solidFill>
                        <a:schemeClr val="tx1"/>
                      </a:solidFill>
                      <a:prstDash val="dot"/>
                      <a:round/>
                      <a:headEnd type="none" w="med" len="med"/>
                      <a:tailEnd type="none" w="med" len="med"/>
                    </a:lnL>
                    <a:lnR w="3175" cap="flat" cmpd="sng" algn="ctr">
                      <a:solidFill>
                        <a:schemeClr val="tx1"/>
                      </a:solidFill>
                      <a:prstDash val="dot"/>
                      <a:round/>
                      <a:headEnd type="none" w="med" len="med"/>
                      <a:tailEnd type="none" w="med" len="med"/>
                    </a:lnR>
                    <a:lnT w="12700" cmpd="sng">
                      <a:noFill/>
                    </a:lnT>
                    <a:lnB w="3175" cap="flat" cmpd="sng" algn="ctr">
                      <a:solidFill>
                        <a:schemeClr val="tx1"/>
                      </a:solidFill>
                      <a:prstDash val="dot"/>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nSpc>
                          <a:spcPts val="1600"/>
                        </a:lnSpc>
                      </a:pPr>
                      <a:endParaRPr lang="en-US" dirty="0"/>
                    </a:p>
                  </a:txBody>
                  <a:tcPr marL="45720" marR="45720">
                    <a:lnL w="3175" cap="flat" cmpd="sng" algn="ctr">
                      <a:solidFill>
                        <a:schemeClr val="tx1"/>
                      </a:solidFill>
                      <a:prstDash val="dot"/>
                      <a:round/>
                      <a:headEnd type="none" w="med" len="med"/>
                      <a:tailEnd type="none" w="med" len="med"/>
                    </a:lnL>
                    <a:lnR w="3175" cap="flat" cmpd="sng" algn="ctr">
                      <a:solidFill>
                        <a:schemeClr val="tx1"/>
                      </a:solidFill>
                      <a:prstDash val="dot"/>
                      <a:round/>
                      <a:headEnd type="none" w="med" len="med"/>
                      <a:tailEnd type="none" w="med" len="med"/>
                    </a:lnR>
                    <a:lnT w="12700" cmpd="sng">
                      <a:noFill/>
                    </a:lnT>
                    <a:lnB w="3175" cap="flat" cmpd="sng" algn="ctr">
                      <a:solidFill>
                        <a:schemeClr val="tx1"/>
                      </a:solidFill>
                      <a:prstDash val="dot"/>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nSpc>
                          <a:spcPts val="1600"/>
                        </a:lnSpc>
                      </a:pPr>
                      <a:endParaRPr lang="en-US" dirty="0"/>
                    </a:p>
                  </a:txBody>
                  <a:tcPr marL="45720" marR="45720">
                    <a:lnL w="3175" cap="flat" cmpd="sng" algn="ctr">
                      <a:solidFill>
                        <a:schemeClr val="tx1"/>
                      </a:solidFill>
                      <a:prstDash val="dot"/>
                      <a:round/>
                      <a:headEnd type="none" w="med" len="med"/>
                      <a:tailEnd type="none" w="med" len="med"/>
                    </a:lnL>
                    <a:lnR w="3175" cap="flat" cmpd="sng" algn="ctr">
                      <a:solidFill>
                        <a:schemeClr val="tx1"/>
                      </a:solidFill>
                      <a:prstDash val="dot"/>
                      <a:round/>
                      <a:headEnd type="none" w="med" len="med"/>
                      <a:tailEnd type="none" w="med" len="med"/>
                    </a:lnR>
                    <a:lnT w="12700" cmpd="sng">
                      <a:noFill/>
                    </a:lnT>
                    <a:lnB w="3175" cap="flat" cmpd="sng" algn="ctr">
                      <a:solidFill>
                        <a:schemeClr val="tx1"/>
                      </a:solidFill>
                      <a:prstDash val="dot"/>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nSpc>
                          <a:spcPts val="1600"/>
                        </a:lnSpc>
                      </a:pPr>
                      <a:endParaRPr lang="en-US" dirty="0"/>
                    </a:p>
                  </a:txBody>
                  <a:tcPr marL="45720" marR="45720">
                    <a:lnL w="3175" cap="flat" cmpd="sng" algn="ctr">
                      <a:solidFill>
                        <a:schemeClr val="tx1"/>
                      </a:solidFill>
                      <a:prstDash val="dot"/>
                      <a:round/>
                      <a:headEnd type="none" w="med" len="med"/>
                      <a:tailEnd type="none" w="med" len="med"/>
                    </a:lnL>
                    <a:lnR w="3175" cap="flat" cmpd="sng" algn="ctr">
                      <a:solidFill>
                        <a:schemeClr val="tx1"/>
                      </a:solidFill>
                      <a:prstDash val="dot"/>
                      <a:round/>
                      <a:headEnd type="none" w="med" len="med"/>
                      <a:tailEnd type="none" w="med" len="med"/>
                    </a:lnR>
                    <a:lnT w="12700" cmpd="sng">
                      <a:noFill/>
                    </a:lnT>
                    <a:lnB w="3175" cap="flat" cmpd="sng" algn="ctr">
                      <a:solidFill>
                        <a:schemeClr val="tx1"/>
                      </a:solidFill>
                      <a:prstDash val="dot"/>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nSpc>
                          <a:spcPts val="1600"/>
                        </a:lnSpc>
                      </a:pPr>
                      <a:endParaRPr lang="en-US" dirty="0"/>
                    </a:p>
                  </a:txBody>
                  <a:tcPr marL="45720" marR="45720">
                    <a:lnL w="3175" cap="flat" cmpd="sng" algn="ctr">
                      <a:solidFill>
                        <a:schemeClr val="tx1"/>
                      </a:solidFill>
                      <a:prstDash val="dot"/>
                      <a:round/>
                      <a:headEnd type="none" w="med" len="med"/>
                      <a:tailEnd type="none" w="med" len="med"/>
                    </a:lnL>
                    <a:lnR w="3175" cap="flat" cmpd="sng" algn="ctr">
                      <a:solidFill>
                        <a:schemeClr val="tx1"/>
                      </a:solidFill>
                      <a:prstDash val="dot"/>
                      <a:round/>
                      <a:headEnd type="none" w="med" len="med"/>
                      <a:tailEnd type="none" w="med" len="med"/>
                    </a:lnR>
                    <a:lnT w="12700" cmpd="sng">
                      <a:noFill/>
                    </a:lnT>
                    <a:lnB w="3175" cap="flat" cmpd="sng" algn="ctr">
                      <a:solidFill>
                        <a:schemeClr val="tx1"/>
                      </a:solidFill>
                      <a:prstDash val="dot"/>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nSpc>
                          <a:spcPts val="1600"/>
                        </a:lnSpc>
                      </a:pPr>
                      <a:endParaRPr lang="en-US"/>
                    </a:p>
                  </a:txBody>
                  <a:tcPr marL="45720" marR="45720">
                    <a:lnL w="3175" cap="flat" cmpd="sng" algn="ctr">
                      <a:solidFill>
                        <a:schemeClr val="tx1"/>
                      </a:solidFill>
                      <a:prstDash val="dot"/>
                      <a:round/>
                      <a:headEnd type="none" w="med" len="med"/>
                      <a:tailEnd type="none" w="med" len="med"/>
                    </a:lnL>
                    <a:lnR w="3175" cap="flat" cmpd="sng" algn="ctr">
                      <a:solidFill>
                        <a:schemeClr val="tx1"/>
                      </a:solidFill>
                      <a:prstDash val="dot"/>
                      <a:round/>
                      <a:headEnd type="none" w="med" len="med"/>
                      <a:tailEnd type="none" w="med" len="med"/>
                    </a:lnR>
                    <a:lnT w="12700" cmpd="sng">
                      <a:noFill/>
                    </a:lnT>
                    <a:lnB w="3175" cap="flat" cmpd="sng" algn="ctr">
                      <a:solidFill>
                        <a:schemeClr val="tx1"/>
                      </a:solidFill>
                      <a:prstDash val="dot"/>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nSpc>
                          <a:spcPts val="1600"/>
                        </a:lnSpc>
                      </a:pPr>
                      <a:endParaRPr lang="en-US"/>
                    </a:p>
                  </a:txBody>
                  <a:tcPr marL="45720" marR="45720">
                    <a:lnL w="3175" cap="flat" cmpd="sng" algn="ctr">
                      <a:solidFill>
                        <a:schemeClr val="tx1"/>
                      </a:solidFill>
                      <a:prstDash val="dot"/>
                      <a:round/>
                      <a:headEnd type="none" w="med" len="med"/>
                      <a:tailEnd type="none" w="med" len="med"/>
                    </a:lnL>
                    <a:lnR w="3175" cap="flat" cmpd="sng" algn="ctr">
                      <a:solidFill>
                        <a:schemeClr val="tx1"/>
                      </a:solidFill>
                      <a:prstDash val="dot"/>
                      <a:round/>
                      <a:headEnd type="none" w="med" len="med"/>
                      <a:tailEnd type="none" w="med" len="med"/>
                    </a:lnR>
                    <a:lnT w="12700" cmpd="sng">
                      <a:noFill/>
                    </a:lnT>
                    <a:lnB w="3175" cap="flat" cmpd="sng" algn="ctr">
                      <a:solidFill>
                        <a:schemeClr val="tx1"/>
                      </a:solidFill>
                      <a:prstDash val="dot"/>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nSpc>
                          <a:spcPts val="1600"/>
                        </a:lnSpc>
                      </a:pPr>
                      <a:endParaRPr lang="en-US"/>
                    </a:p>
                  </a:txBody>
                  <a:tcPr marL="45720" marR="45720">
                    <a:lnL w="3175" cap="flat" cmpd="sng" algn="ctr">
                      <a:solidFill>
                        <a:schemeClr val="tx1"/>
                      </a:solidFill>
                      <a:prstDash val="dot"/>
                      <a:round/>
                      <a:headEnd type="none" w="med" len="med"/>
                      <a:tailEnd type="none" w="med" len="med"/>
                    </a:lnL>
                    <a:lnR w="3175" cap="flat" cmpd="sng" algn="ctr">
                      <a:solidFill>
                        <a:schemeClr val="tx1"/>
                      </a:solidFill>
                      <a:prstDash val="dot"/>
                      <a:round/>
                      <a:headEnd type="none" w="med" len="med"/>
                      <a:tailEnd type="none" w="med" len="med"/>
                    </a:lnR>
                    <a:lnT w="12700" cmpd="sng">
                      <a:noFill/>
                    </a:lnT>
                    <a:lnB w="3175" cap="flat" cmpd="sng" algn="ctr">
                      <a:solidFill>
                        <a:schemeClr val="tx1"/>
                      </a:solidFill>
                      <a:prstDash val="dot"/>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nSpc>
                          <a:spcPts val="1600"/>
                        </a:lnSpc>
                      </a:pPr>
                      <a:endParaRPr lang="en-US"/>
                    </a:p>
                  </a:txBody>
                  <a:tcPr marL="45720" marR="45720">
                    <a:lnL w="3175" cap="flat" cmpd="sng" algn="ctr">
                      <a:solidFill>
                        <a:schemeClr val="tx1"/>
                      </a:solidFill>
                      <a:prstDash val="dot"/>
                      <a:round/>
                      <a:headEnd type="none" w="med" len="med"/>
                      <a:tailEnd type="none" w="med" len="med"/>
                    </a:lnL>
                    <a:lnR w="12700" cmpd="sng">
                      <a:noFill/>
                    </a:lnR>
                    <a:lnT w="12700" cmpd="sng">
                      <a:noFill/>
                    </a:lnT>
                    <a:lnB w="3175" cap="flat" cmpd="sng" algn="ctr">
                      <a:solidFill>
                        <a:schemeClr val="tx1"/>
                      </a:solidFill>
                      <a:prstDash val="dot"/>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extLst>
                  <a:ext uri="{0D108BD9-81ED-4DB2-BD59-A6C34878D82A}">
                    <a16:rowId xmlns:a16="http://schemas.microsoft.com/office/drawing/2014/main" val="1615879538"/>
                  </a:ext>
                </a:extLst>
              </a:tr>
              <a:tr h="263122">
                <a:tc>
                  <a:txBody>
                    <a:bodyPr/>
                    <a:lstStyle/>
                    <a:p>
                      <a:pPr>
                        <a:lnSpc>
                          <a:spcPts val="1600"/>
                        </a:lnSpc>
                      </a:pPr>
                      <a:r>
                        <a:rPr lang="en-US" sz="1400" dirty="0" smtClean="0"/>
                        <a:t>Facilities</a:t>
                      </a:r>
                      <a:r>
                        <a:rPr lang="en-US" sz="1400" baseline="0" dirty="0" smtClean="0"/>
                        <a:t> Master Plan</a:t>
                      </a:r>
                      <a:endParaRPr lang="en-US" sz="1400" dirty="0"/>
                    </a:p>
                  </a:txBody>
                  <a:tcPr marL="45720" marR="45720">
                    <a:lnL w="12700" cmpd="sng">
                      <a:noFill/>
                    </a:lnL>
                    <a:lnR w="3175" cap="flat" cmpd="sng" algn="ctr">
                      <a:solidFill>
                        <a:schemeClr val="tx1"/>
                      </a:solidFill>
                      <a:prstDash val="dot"/>
                      <a:round/>
                      <a:headEnd type="none" w="med" len="med"/>
                      <a:tailEnd type="none" w="med" len="med"/>
                    </a:lnR>
                    <a:lnT w="3175" cap="flat" cmpd="sng" algn="ctr">
                      <a:solidFill>
                        <a:schemeClr val="tx1"/>
                      </a:solidFill>
                      <a:prstDash val="dot"/>
                      <a:round/>
                      <a:headEnd type="none" w="med" len="med"/>
                      <a:tailEnd type="none" w="med" len="med"/>
                    </a:lnT>
                    <a:lnB w="3175" cap="flat" cmpd="sng" algn="ctr">
                      <a:solidFill>
                        <a:schemeClr val="tx1"/>
                      </a:solidFill>
                      <a:prstDash val="dot"/>
                      <a:round/>
                      <a:headEnd type="none" w="med" len="med"/>
                      <a:tailEnd type="none" w="med" len="med"/>
                    </a:lnB>
                    <a:lnTlToBr w="12700" cmpd="sng">
                      <a:noFill/>
                      <a:prstDash val="solid"/>
                    </a:lnTlToBr>
                    <a:lnBlToTr w="12700" cmpd="sng">
                      <a:noFill/>
                      <a:prstDash val="solid"/>
                    </a:lnBlToTr>
                  </a:tcPr>
                </a:tc>
                <a:tc>
                  <a:txBody>
                    <a:bodyPr/>
                    <a:lstStyle/>
                    <a:p>
                      <a:pPr>
                        <a:lnSpc>
                          <a:spcPts val="1600"/>
                        </a:lnSpc>
                      </a:pPr>
                      <a:endParaRPr lang="en-US" dirty="0"/>
                    </a:p>
                  </a:txBody>
                  <a:tcPr marL="45720" marR="45720">
                    <a:lnL w="3175" cap="flat" cmpd="sng" algn="ctr">
                      <a:solidFill>
                        <a:schemeClr val="tx1"/>
                      </a:solidFill>
                      <a:prstDash val="dot"/>
                      <a:round/>
                      <a:headEnd type="none" w="med" len="med"/>
                      <a:tailEnd type="none" w="med" len="med"/>
                    </a:lnL>
                    <a:lnR w="3175" cap="flat" cmpd="sng" algn="ctr">
                      <a:solidFill>
                        <a:schemeClr val="tx1"/>
                      </a:solidFill>
                      <a:prstDash val="dot"/>
                      <a:round/>
                      <a:headEnd type="none" w="med" len="med"/>
                      <a:tailEnd type="none" w="med" len="med"/>
                    </a:lnR>
                    <a:lnT w="3175" cap="flat" cmpd="sng" algn="ctr">
                      <a:solidFill>
                        <a:schemeClr val="tx1"/>
                      </a:solidFill>
                      <a:prstDash val="dot"/>
                      <a:round/>
                      <a:headEnd type="none" w="med" len="med"/>
                      <a:tailEnd type="none" w="med" len="med"/>
                    </a:lnT>
                    <a:lnB w="3175" cap="flat" cmpd="sng" algn="ctr">
                      <a:solidFill>
                        <a:schemeClr val="tx1"/>
                      </a:solidFill>
                      <a:prstDash val="dot"/>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nSpc>
                          <a:spcPts val="1600"/>
                        </a:lnSpc>
                      </a:pPr>
                      <a:endParaRPr lang="en-US" dirty="0"/>
                    </a:p>
                  </a:txBody>
                  <a:tcPr marL="45720" marR="45720">
                    <a:lnL w="3175" cap="flat" cmpd="sng" algn="ctr">
                      <a:solidFill>
                        <a:schemeClr val="tx1"/>
                      </a:solidFill>
                      <a:prstDash val="dot"/>
                      <a:round/>
                      <a:headEnd type="none" w="med" len="med"/>
                      <a:tailEnd type="none" w="med" len="med"/>
                    </a:lnL>
                    <a:lnR w="3175" cap="flat" cmpd="sng" algn="ctr">
                      <a:solidFill>
                        <a:schemeClr val="tx1"/>
                      </a:solidFill>
                      <a:prstDash val="dot"/>
                      <a:round/>
                      <a:headEnd type="none" w="med" len="med"/>
                      <a:tailEnd type="none" w="med" len="med"/>
                    </a:lnR>
                    <a:lnT w="3175" cap="flat" cmpd="sng" algn="ctr">
                      <a:solidFill>
                        <a:schemeClr val="tx1"/>
                      </a:solidFill>
                      <a:prstDash val="dot"/>
                      <a:round/>
                      <a:headEnd type="none" w="med" len="med"/>
                      <a:tailEnd type="none" w="med" len="med"/>
                    </a:lnT>
                    <a:lnB w="3175" cap="flat" cmpd="sng" algn="ctr">
                      <a:solidFill>
                        <a:schemeClr val="tx1"/>
                      </a:solidFill>
                      <a:prstDash val="dot"/>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nSpc>
                          <a:spcPts val="1600"/>
                        </a:lnSpc>
                      </a:pPr>
                      <a:endParaRPr lang="en-US" dirty="0"/>
                    </a:p>
                  </a:txBody>
                  <a:tcPr marL="45720" marR="45720">
                    <a:lnL w="3175" cap="flat" cmpd="sng" algn="ctr">
                      <a:solidFill>
                        <a:schemeClr val="tx1"/>
                      </a:solidFill>
                      <a:prstDash val="dot"/>
                      <a:round/>
                      <a:headEnd type="none" w="med" len="med"/>
                      <a:tailEnd type="none" w="med" len="med"/>
                    </a:lnL>
                    <a:lnR w="3175" cap="flat" cmpd="sng" algn="ctr">
                      <a:solidFill>
                        <a:schemeClr val="tx1"/>
                      </a:solidFill>
                      <a:prstDash val="dot"/>
                      <a:round/>
                      <a:headEnd type="none" w="med" len="med"/>
                      <a:tailEnd type="none" w="med" len="med"/>
                    </a:lnR>
                    <a:lnT w="3175" cap="flat" cmpd="sng" algn="ctr">
                      <a:solidFill>
                        <a:schemeClr val="tx1"/>
                      </a:solidFill>
                      <a:prstDash val="dot"/>
                      <a:round/>
                      <a:headEnd type="none" w="med" len="med"/>
                      <a:tailEnd type="none" w="med" len="med"/>
                    </a:lnT>
                    <a:lnB w="3175" cap="flat" cmpd="sng" algn="ctr">
                      <a:solidFill>
                        <a:schemeClr val="tx1"/>
                      </a:solidFill>
                      <a:prstDash val="dot"/>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nSpc>
                          <a:spcPts val="1600"/>
                        </a:lnSpc>
                      </a:pPr>
                      <a:endParaRPr lang="en-US" dirty="0"/>
                    </a:p>
                  </a:txBody>
                  <a:tcPr marL="45720" marR="45720">
                    <a:lnL w="3175" cap="flat" cmpd="sng" algn="ctr">
                      <a:solidFill>
                        <a:schemeClr val="tx1"/>
                      </a:solidFill>
                      <a:prstDash val="dot"/>
                      <a:round/>
                      <a:headEnd type="none" w="med" len="med"/>
                      <a:tailEnd type="none" w="med" len="med"/>
                    </a:lnL>
                    <a:lnR w="3175" cap="flat" cmpd="sng" algn="ctr">
                      <a:solidFill>
                        <a:schemeClr val="tx1"/>
                      </a:solidFill>
                      <a:prstDash val="dot"/>
                      <a:round/>
                      <a:headEnd type="none" w="med" len="med"/>
                      <a:tailEnd type="none" w="med" len="med"/>
                    </a:lnR>
                    <a:lnT w="3175" cap="flat" cmpd="sng" algn="ctr">
                      <a:solidFill>
                        <a:schemeClr val="tx1"/>
                      </a:solidFill>
                      <a:prstDash val="dot"/>
                      <a:round/>
                      <a:headEnd type="none" w="med" len="med"/>
                      <a:tailEnd type="none" w="med" len="med"/>
                    </a:lnT>
                    <a:lnB w="3175" cap="flat" cmpd="sng" algn="ctr">
                      <a:solidFill>
                        <a:schemeClr val="tx1"/>
                      </a:solidFill>
                      <a:prstDash val="dot"/>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nSpc>
                          <a:spcPts val="1600"/>
                        </a:lnSpc>
                      </a:pPr>
                      <a:endParaRPr lang="en-US" dirty="0"/>
                    </a:p>
                  </a:txBody>
                  <a:tcPr marL="45720" marR="45720">
                    <a:lnL w="3175" cap="flat" cmpd="sng" algn="ctr">
                      <a:solidFill>
                        <a:schemeClr val="tx1"/>
                      </a:solidFill>
                      <a:prstDash val="dot"/>
                      <a:round/>
                      <a:headEnd type="none" w="med" len="med"/>
                      <a:tailEnd type="none" w="med" len="med"/>
                    </a:lnL>
                    <a:lnR w="3175" cap="flat" cmpd="sng" algn="ctr">
                      <a:solidFill>
                        <a:schemeClr val="tx1"/>
                      </a:solidFill>
                      <a:prstDash val="dot"/>
                      <a:round/>
                      <a:headEnd type="none" w="med" len="med"/>
                      <a:tailEnd type="none" w="med" len="med"/>
                    </a:lnR>
                    <a:lnT w="3175" cap="flat" cmpd="sng" algn="ctr">
                      <a:solidFill>
                        <a:schemeClr val="tx1"/>
                      </a:solidFill>
                      <a:prstDash val="dot"/>
                      <a:round/>
                      <a:headEnd type="none" w="med" len="med"/>
                      <a:tailEnd type="none" w="med" len="med"/>
                    </a:lnT>
                    <a:lnB w="3175" cap="flat" cmpd="sng" algn="ctr">
                      <a:solidFill>
                        <a:schemeClr val="tx1"/>
                      </a:solidFill>
                      <a:prstDash val="dot"/>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nSpc>
                          <a:spcPts val="1600"/>
                        </a:lnSpc>
                      </a:pPr>
                      <a:endParaRPr lang="en-US" dirty="0"/>
                    </a:p>
                  </a:txBody>
                  <a:tcPr marL="45720" marR="45720">
                    <a:lnL w="3175" cap="flat" cmpd="sng" algn="ctr">
                      <a:solidFill>
                        <a:schemeClr val="tx1"/>
                      </a:solidFill>
                      <a:prstDash val="dot"/>
                      <a:round/>
                      <a:headEnd type="none" w="med" len="med"/>
                      <a:tailEnd type="none" w="med" len="med"/>
                    </a:lnL>
                    <a:lnR w="3175" cap="flat" cmpd="sng" algn="ctr">
                      <a:solidFill>
                        <a:schemeClr val="tx1"/>
                      </a:solidFill>
                      <a:prstDash val="dot"/>
                      <a:round/>
                      <a:headEnd type="none" w="med" len="med"/>
                      <a:tailEnd type="none" w="med" len="med"/>
                    </a:lnR>
                    <a:lnT w="3175" cap="flat" cmpd="sng" algn="ctr">
                      <a:solidFill>
                        <a:schemeClr val="tx1"/>
                      </a:solidFill>
                      <a:prstDash val="dot"/>
                      <a:round/>
                      <a:headEnd type="none" w="med" len="med"/>
                      <a:tailEnd type="none" w="med" len="med"/>
                    </a:lnT>
                    <a:lnB w="3175" cap="flat" cmpd="sng" algn="ctr">
                      <a:solidFill>
                        <a:schemeClr val="tx1"/>
                      </a:solidFill>
                      <a:prstDash val="dot"/>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nSpc>
                          <a:spcPts val="1600"/>
                        </a:lnSpc>
                      </a:pPr>
                      <a:endParaRPr lang="en-US" dirty="0"/>
                    </a:p>
                  </a:txBody>
                  <a:tcPr marL="45720" marR="45720">
                    <a:lnL w="3175" cap="flat" cmpd="sng" algn="ctr">
                      <a:solidFill>
                        <a:schemeClr val="tx1"/>
                      </a:solidFill>
                      <a:prstDash val="dot"/>
                      <a:round/>
                      <a:headEnd type="none" w="med" len="med"/>
                      <a:tailEnd type="none" w="med" len="med"/>
                    </a:lnL>
                    <a:lnR w="3175" cap="flat" cmpd="sng" algn="ctr">
                      <a:solidFill>
                        <a:schemeClr val="tx1"/>
                      </a:solidFill>
                      <a:prstDash val="dot"/>
                      <a:round/>
                      <a:headEnd type="none" w="med" len="med"/>
                      <a:tailEnd type="none" w="med" len="med"/>
                    </a:lnR>
                    <a:lnT w="3175" cap="flat" cmpd="sng" algn="ctr">
                      <a:solidFill>
                        <a:schemeClr val="tx1"/>
                      </a:solidFill>
                      <a:prstDash val="dot"/>
                      <a:round/>
                      <a:headEnd type="none" w="med" len="med"/>
                      <a:tailEnd type="none" w="med" len="med"/>
                    </a:lnT>
                    <a:lnB w="3175" cap="flat" cmpd="sng" algn="ctr">
                      <a:solidFill>
                        <a:schemeClr val="tx1"/>
                      </a:solidFill>
                      <a:prstDash val="dot"/>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nSpc>
                          <a:spcPts val="1600"/>
                        </a:lnSpc>
                      </a:pPr>
                      <a:endParaRPr lang="en-US"/>
                    </a:p>
                  </a:txBody>
                  <a:tcPr marL="45720" marR="45720">
                    <a:lnL w="3175" cap="flat" cmpd="sng" algn="ctr">
                      <a:solidFill>
                        <a:schemeClr val="tx1"/>
                      </a:solidFill>
                      <a:prstDash val="dot"/>
                      <a:round/>
                      <a:headEnd type="none" w="med" len="med"/>
                      <a:tailEnd type="none" w="med" len="med"/>
                    </a:lnL>
                    <a:lnR w="3175" cap="flat" cmpd="sng" algn="ctr">
                      <a:solidFill>
                        <a:schemeClr val="tx1"/>
                      </a:solidFill>
                      <a:prstDash val="dot"/>
                      <a:round/>
                      <a:headEnd type="none" w="med" len="med"/>
                      <a:tailEnd type="none" w="med" len="med"/>
                    </a:lnR>
                    <a:lnT w="3175" cap="flat" cmpd="sng" algn="ctr">
                      <a:solidFill>
                        <a:schemeClr val="tx1"/>
                      </a:solidFill>
                      <a:prstDash val="dot"/>
                      <a:round/>
                      <a:headEnd type="none" w="med" len="med"/>
                      <a:tailEnd type="none" w="med" len="med"/>
                    </a:lnT>
                    <a:lnB w="3175" cap="flat" cmpd="sng" algn="ctr">
                      <a:solidFill>
                        <a:schemeClr val="tx1"/>
                      </a:solidFill>
                      <a:prstDash val="dot"/>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nSpc>
                          <a:spcPts val="1600"/>
                        </a:lnSpc>
                      </a:pPr>
                      <a:endParaRPr lang="en-US"/>
                    </a:p>
                  </a:txBody>
                  <a:tcPr marL="45720" marR="45720">
                    <a:lnL w="3175" cap="flat" cmpd="sng" algn="ctr">
                      <a:solidFill>
                        <a:schemeClr val="tx1"/>
                      </a:solidFill>
                      <a:prstDash val="dot"/>
                      <a:round/>
                      <a:headEnd type="none" w="med" len="med"/>
                      <a:tailEnd type="none" w="med" len="med"/>
                    </a:lnL>
                    <a:lnR w="12700" cmpd="sng">
                      <a:noFill/>
                    </a:lnR>
                    <a:lnT w="3175" cap="flat" cmpd="sng" algn="ctr">
                      <a:solidFill>
                        <a:schemeClr val="tx1"/>
                      </a:solidFill>
                      <a:prstDash val="dot"/>
                      <a:round/>
                      <a:headEnd type="none" w="med" len="med"/>
                      <a:tailEnd type="none" w="med" len="med"/>
                    </a:lnT>
                    <a:lnB w="3175" cap="flat" cmpd="sng" algn="ctr">
                      <a:solidFill>
                        <a:schemeClr val="tx1"/>
                      </a:solidFill>
                      <a:prstDash val="dot"/>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extLst>
                  <a:ext uri="{0D108BD9-81ED-4DB2-BD59-A6C34878D82A}">
                    <a16:rowId xmlns:a16="http://schemas.microsoft.com/office/drawing/2014/main" val="1660649545"/>
                  </a:ext>
                </a:extLst>
              </a:tr>
              <a:tr h="275909">
                <a:tc>
                  <a:txBody>
                    <a:bodyPr/>
                    <a:lstStyle/>
                    <a:p>
                      <a:pPr>
                        <a:lnSpc>
                          <a:spcPts val="1600"/>
                        </a:lnSpc>
                      </a:pPr>
                      <a:r>
                        <a:rPr lang="en-US" sz="1400" dirty="0" smtClean="0"/>
                        <a:t>Guided Pathways Plan</a:t>
                      </a:r>
                      <a:endParaRPr lang="en-US" sz="1400" dirty="0"/>
                    </a:p>
                  </a:txBody>
                  <a:tcPr marL="45720" marR="45720">
                    <a:lnL w="12700" cmpd="sng">
                      <a:noFill/>
                    </a:lnL>
                    <a:lnR w="3175" cap="flat" cmpd="sng" algn="ctr">
                      <a:solidFill>
                        <a:schemeClr val="tx1"/>
                      </a:solidFill>
                      <a:prstDash val="dot"/>
                      <a:round/>
                      <a:headEnd type="none" w="med" len="med"/>
                      <a:tailEnd type="none" w="med" len="med"/>
                    </a:lnR>
                    <a:lnT w="3175" cap="flat" cmpd="sng" algn="ctr">
                      <a:solidFill>
                        <a:schemeClr val="tx1"/>
                      </a:solidFill>
                      <a:prstDash val="dot"/>
                      <a:round/>
                      <a:headEnd type="none" w="med" len="med"/>
                      <a:tailEnd type="none" w="med" len="med"/>
                    </a:lnT>
                    <a:lnB w="3175" cap="flat" cmpd="sng" algn="ctr">
                      <a:solidFill>
                        <a:schemeClr val="tx1"/>
                      </a:solidFill>
                      <a:prstDash val="dot"/>
                      <a:round/>
                      <a:headEnd type="none" w="med" len="med"/>
                      <a:tailEnd type="none" w="med" len="med"/>
                    </a:lnB>
                    <a:lnTlToBr w="12700" cmpd="sng">
                      <a:noFill/>
                      <a:prstDash val="solid"/>
                    </a:lnTlToBr>
                    <a:lnBlToTr w="12700" cmpd="sng">
                      <a:noFill/>
                      <a:prstDash val="solid"/>
                    </a:lnBlToTr>
                  </a:tcPr>
                </a:tc>
                <a:tc>
                  <a:txBody>
                    <a:bodyPr/>
                    <a:lstStyle/>
                    <a:p>
                      <a:pPr>
                        <a:lnSpc>
                          <a:spcPts val="1600"/>
                        </a:lnSpc>
                      </a:pPr>
                      <a:endParaRPr lang="en-US" dirty="0"/>
                    </a:p>
                  </a:txBody>
                  <a:tcPr marL="45720" marR="45720">
                    <a:lnL w="3175" cap="flat" cmpd="sng" algn="ctr">
                      <a:solidFill>
                        <a:schemeClr val="tx1"/>
                      </a:solidFill>
                      <a:prstDash val="dot"/>
                      <a:round/>
                      <a:headEnd type="none" w="med" len="med"/>
                      <a:tailEnd type="none" w="med" len="med"/>
                    </a:lnL>
                    <a:lnR w="3175" cap="flat" cmpd="sng" algn="ctr">
                      <a:solidFill>
                        <a:schemeClr val="tx1"/>
                      </a:solidFill>
                      <a:prstDash val="dot"/>
                      <a:round/>
                      <a:headEnd type="none" w="med" len="med"/>
                      <a:tailEnd type="none" w="med" len="med"/>
                    </a:lnR>
                    <a:lnT w="3175" cap="flat" cmpd="sng" algn="ctr">
                      <a:solidFill>
                        <a:schemeClr val="tx1"/>
                      </a:solidFill>
                      <a:prstDash val="dot"/>
                      <a:round/>
                      <a:headEnd type="none" w="med" len="med"/>
                      <a:tailEnd type="none" w="med" len="med"/>
                    </a:lnT>
                    <a:lnB w="3175" cap="flat" cmpd="sng" algn="ctr">
                      <a:solidFill>
                        <a:schemeClr val="tx1"/>
                      </a:solidFill>
                      <a:prstDash val="dot"/>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nSpc>
                          <a:spcPts val="1600"/>
                        </a:lnSpc>
                      </a:pPr>
                      <a:endParaRPr lang="en-US" dirty="0"/>
                    </a:p>
                  </a:txBody>
                  <a:tcPr marL="45720" marR="45720">
                    <a:lnL w="3175" cap="flat" cmpd="sng" algn="ctr">
                      <a:solidFill>
                        <a:schemeClr val="tx1"/>
                      </a:solidFill>
                      <a:prstDash val="dot"/>
                      <a:round/>
                      <a:headEnd type="none" w="med" len="med"/>
                      <a:tailEnd type="none" w="med" len="med"/>
                    </a:lnL>
                    <a:lnR w="3175" cap="flat" cmpd="sng" algn="ctr">
                      <a:solidFill>
                        <a:schemeClr val="tx1"/>
                      </a:solidFill>
                      <a:prstDash val="dot"/>
                      <a:round/>
                      <a:headEnd type="none" w="med" len="med"/>
                      <a:tailEnd type="none" w="med" len="med"/>
                    </a:lnR>
                    <a:lnT w="3175" cap="flat" cmpd="sng" algn="ctr">
                      <a:solidFill>
                        <a:schemeClr val="tx1"/>
                      </a:solidFill>
                      <a:prstDash val="dot"/>
                      <a:round/>
                      <a:headEnd type="none" w="med" len="med"/>
                      <a:tailEnd type="none" w="med" len="med"/>
                    </a:lnT>
                    <a:lnB w="3175" cap="flat" cmpd="sng" algn="ctr">
                      <a:solidFill>
                        <a:schemeClr val="tx1"/>
                      </a:solidFill>
                      <a:prstDash val="dot"/>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nSpc>
                          <a:spcPts val="1600"/>
                        </a:lnSpc>
                      </a:pPr>
                      <a:endParaRPr lang="en-US" dirty="0"/>
                    </a:p>
                  </a:txBody>
                  <a:tcPr marL="45720" marR="45720">
                    <a:lnL w="3175" cap="flat" cmpd="sng" algn="ctr">
                      <a:solidFill>
                        <a:schemeClr val="tx1"/>
                      </a:solidFill>
                      <a:prstDash val="dot"/>
                      <a:round/>
                      <a:headEnd type="none" w="med" len="med"/>
                      <a:tailEnd type="none" w="med" len="med"/>
                    </a:lnL>
                    <a:lnR w="3175" cap="flat" cmpd="sng" algn="ctr">
                      <a:solidFill>
                        <a:schemeClr val="tx1"/>
                      </a:solidFill>
                      <a:prstDash val="dot"/>
                      <a:round/>
                      <a:headEnd type="none" w="med" len="med"/>
                      <a:tailEnd type="none" w="med" len="med"/>
                    </a:lnR>
                    <a:lnT w="3175" cap="flat" cmpd="sng" algn="ctr">
                      <a:solidFill>
                        <a:schemeClr val="tx1"/>
                      </a:solidFill>
                      <a:prstDash val="dot"/>
                      <a:round/>
                      <a:headEnd type="none" w="med" len="med"/>
                      <a:tailEnd type="none" w="med" len="med"/>
                    </a:lnT>
                    <a:lnB w="3175" cap="flat" cmpd="sng" algn="ctr">
                      <a:solidFill>
                        <a:schemeClr val="tx1"/>
                      </a:solidFill>
                      <a:prstDash val="dot"/>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nSpc>
                          <a:spcPts val="1600"/>
                        </a:lnSpc>
                      </a:pPr>
                      <a:endParaRPr lang="en-US" dirty="0"/>
                    </a:p>
                  </a:txBody>
                  <a:tcPr marL="45720" marR="45720">
                    <a:lnL w="3175" cap="flat" cmpd="sng" algn="ctr">
                      <a:solidFill>
                        <a:schemeClr val="tx1"/>
                      </a:solidFill>
                      <a:prstDash val="dot"/>
                      <a:round/>
                      <a:headEnd type="none" w="med" len="med"/>
                      <a:tailEnd type="none" w="med" len="med"/>
                    </a:lnL>
                    <a:lnR w="3175" cap="flat" cmpd="sng" algn="ctr">
                      <a:solidFill>
                        <a:schemeClr val="tx1"/>
                      </a:solidFill>
                      <a:prstDash val="dot"/>
                      <a:round/>
                      <a:headEnd type="none" w="med" len="med"/>
                      <a:tailEnd type="none" w="med" len="med"/>
                    </a:lnR>
                    <a:lnT w="3175" cap="flat" cmpd="sng" algn="ctr">
                      <a:solidFill>
                        <a:schemeClr val="tx1"/>
                      </a:solidFill>
                      <a:prstDash val="dot"/>
                      <a:round/>
                      <a:headEnd type="none" w="med" len="med"/>
                      <a:tailEnd type="none" w="med" len="med"/>
                    </a:lnT>
                    <a:lnB w="3175" cap="flat" cmpd="sng" algn="ctr">
                      <a:solidFill>
                        <a:schemeClr val="tx1"/>
                      </a:solidFill>
                      <a:prstDash val="dot"/>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nSpc>
                          <a:spcPts val="1600"/>
                        </a:lnSpc>
                      </a:pPr>
                      <a:endParaRPr lang="en-US" dirty="0"/>
                    </a:p>
                  </a:txBody>
                  <a:tcPr marL="45720" marR="45720">
                    <a:lnL w="3175" cap="flat" cmpd="sng" algn="ctr">
                      <a:solidFill>
                        <a:schemeClr val="tx1"/>
                      </a:solidFill>
                      <a:prstDash val="dot"/>
                      <a:round/>
                      <a:headEnd type="none" w="med" len="med"/>
                      <a:tailEnd type="none" w="med" len="med"/>
                    </a:lnL>
                    <a:lnR w="3175" cap="flat" cmpd="sng" algn="ctr">
                      <a:solidFill>
                        <a:schemeClr val="tx1"/>
                      </a:solidFill>
                      <a:prstDash val="dot"/>
                      <a:round/>
                      <a:headEnd type="none" w="med" len="med"/>
                      <a:tailEnd type="none" w="med" len="med"/>
                    </a:lnR>
                    <a:lnT w="3175" cap="flat" cmpd="sng" algn="ctr">
                      <a:solidFill>
                        <a:schemeClr val="tx1"/>
                      </a:solidFill>
                      <a:prstDash val="dot"/>
                      <a:round/>
                      <a:headEnd type="none" w="med" len="med"/>
                      <a:tailEnd type="none" w="med" len="med"/>
                    </a:lnT>
                    <a:lnB w="3175" cap="flat" cmpd="sng" algn="ctr">
                      <a:solidFill>
                        <a:schemeClr val="tx1"/>
                      </a:solidFill>
                      <a:prstDash val="dot"/>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nSpc>
                          <a:spcPts val="1600"/>
                        </a:lnSpc>
                      </a:pPr>
                      <a:endParaRPr lang="en-US" dirty="0"/>
                    </a:p>
                  </a:txBody>
                  <a:tcPr marL="45720" marR="45720">
                    <a:lnL w="3175" cap="flat" cmpd="sng" algn="ctr">
                      <a:solidFill>
                        <a:schemeClr val="tx1"/>
                      </a:solidFill>
                      <a:prstDash val="dot"/>
                      <a:round/>
                      <a:headEnd type="none" w="med" len="med"/>
                      <a:tailEnd type="none" w="med" len="med"/>
                    </a:lnL>
                    <a:lnR w="3175" cap="flat" cmpd="sng" algn="ctr">
                      <a:solidFill>
                        <a:schemeClr val="tx1"/>
                      </a:solidFill>
                      <a:prstDash val="dot"/>
                      <a:round/>
                      <a:headEnd type="none" w="med" len="med"/>
                      <a:tailEnd type="none" w="med" len="med"/>
                    </a:lnR>
                    <a:lnT w="3175" cap="flat" cmpd="sng" algn="ctr">
                      <a:solidFill>
                        <a:schemeClr val="tx1"/>
                      </a:solidFill>
                      <a:prstDash val="dot"/>
                      <a:round/>
                      <a:headEnd type="none" w="med" len="med"/>
                      <a:tailEnd type="none" w="med" len="med"/>
                    </a:lnT>
                    <a:lnB w="3175" cap="flat" cmpd="sng" algn="ctr">
                      <a:solidFill>
                        <a:schemeClr val="tx1"/>
                      </a:solidFill>
                      <a:prstDash val="dot"/>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nSpc>
                          <a:spcPts val="1600"/>
                        </a:lnSpc>
                      </a:pPr>
                      <a:endParaRPr lang="en-US" dirty="0"/>
                    </a:p>
                  </a:txBody>
                  <a:tcPr marL="45720" marR="45720">
                    <a:lnL w="3175" cap="flat" cmpd="sng" algn="ctr">
                      <a:solidFill>
                        <a:schemeClr val="tx1"/>
                      </a:solidFill>
                      <a:prstDash val="dot"/>
                      <a:round/>
                      <a:headEnd type="none" w="med" len="med"/>
                      <a:tailEnd type="none" w="med" len="med"/>
                    </a:lnL>
                    <a:lnR w="3175" cap="flat" cmpd="sng" algn="ctr">
                      <a:solidFill>
                        <a:schemeClr val="tx1"/>
                      </a:solidFill>
                      <a:prstDash val="dot"/>
                      <a:round/>
                      <a:headEnd type="none" w="med" len="med"/>
                      <a:tailEnd type="none" w="med" len="med"/>
                    </a:lnR>
                    <a:lnT w="3175" cap="flat" cmpd="sng" algn="ctr">
                      <a:solidFill>
                        <a:schemeClr val="tx1"/>
                      </a:solidFill>
                      <a:prstDash val="dot"/>
                      <a:round/>
                      <a:headEnd type="none" w="med" len="med"/>
                      <a:tailEnd type="none" w="med" len="med"/>
                    </a:lnT>
                    <a:lnB w="3175" cap="flat" cmpd="sng" algn="ctr">
                      <a:solidFill>
                        <a:schemeClr val="tx1"/>
                      </a:solidFill>
                      <a:prstDash val="dot"/>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nSpc>
                          <a:spcPts val="1600"/>
                        </a:lnSpc>
                      </a:pPr>
                      <a:endParaRPr lang="en-US"/>
                    </a:p>
                  </a:txBody>
                  <a:tcPr marL="45720" marR="45720">
                    <a:lnL w="3175" cap="flat" cmpd="sng" algn="ctr">
                      <a:solidFill>
                        <a:schemeClr val="tx1"/>
                      </a:solidFill>
                      <a:prstDash val="dot"/>
                      <a:round/>
                      <a:headEnd type="none" w="med" len="med"/>
                      <a:tailEnd type="none" w="med" len="med"/>
                    </a:lnL>
                    <a:lnR w="3175" cap="flat" cmpd="sng" algn="ctr">
                      <a:solidFill>
                        <a:schemeClr val="tx1"/>
                      </a:solidFill>
                      <a:prstDash val="dot"/>
                      <a:round/>
                      <a:headEnd type="none" w="med" len="med"/>
                      <a:tailEnd type="none" w="med" len="med"/>
                    </a:lnR>
                    <a:lnT w="3175" cap="flat" cmpd="sng" algn="ctr">
                      <a:solidFill>
                        <a:schemeClr val="tx1"/>
                      </a:solidFill>
                      <a:prstDash val="dot"/>
                      <a:round/>
                      <a:headEnd type="none" w="med" len="med"/>
                      <a:tailEnd type="none" w="med" len="med"/>
                    </a:lnT>
                    <a:lnB w="3175" cap="flat" cmpd="sng" algn="ctr">
                      <a:solidFill>
                        <a:schemeClr val="tx1"/>
                      </a:solidFill>
                      <a:prstDash val="dot"/>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nSpc>
                          <a:spcPts val="1600"/>
                        </a:lnSpc>
                      </a:pPr>
                      <a:endParaRPr lang="en-US" dirty="0"/>
                    </a:p>
                  </a:txBody>
                  <a:tcPr marL="45720" marR="45720">
                    <a:lnL w="3175" cap="flat" cmpd="sng" algn="ctr">
                      <a:solidFill>
                        <a:schemeClr val="tx1"/>
                      </a:solidFill>
                      <a:prstDash val="dot"/>
                      <a:round/>
                      <a:headEnd type="none" w="med" len="med"/>
                      <a:tailEnd type="none" w="med" len="med"/>
                    </a:lnL>
                    <a:lnR w="12700" cmpd="sng">
                      <a:noFill/>
                    </a:lnR>
                    <a:lnT w="3175" cap="flat" cmpd="sng" algn="ctr">
                      <a:solidFill>
                        <a:schemeClr val="tx1"/>
                      </a:solidFill>
                      <a:prstDash val="dot"/>
                      <a:round/>
                      <a:headEnd type="none" w="med" len="med"/>
                      <a:tailEnd type="none" w="med" len="med"/>
                    </a:lnT>
                    <a:lnB w="3175" cap="flat" cmpd="sng" algn="ctr">
                      <a:solidFill>
                        <a:schemeClr val="tx1"/>
                      </a:solidFill>
                      <a:prstDash val="dot"/>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extLst>
                  <a:ext uri="{0D108BD9-81ED-4DB2-BD59-A6C34878D82A}">
                    <a16:rowId xmlns:a16="http://schemas.microsoft.com/office/drawing/2014/main" val="1052801479"/>
                  </a:ext>
                </a:extLst>
              </a:tr>
              <a:tr h="241400">
                <a:tc>
                  <a:txBody>
                    <a:bodyPr/>
                    <a:lstStyle/>
                    <a:p>
                      <a:pPr>
                        <a:lnSpc>
                          <a:spcPts val="1600"/>
                        </a:lnSpc>
                      </a:pPr>
                      <a:r>
                        <a:rPr lang="en-US" sz="1400" dirty="0" smtClean="0"/>
                        <a:t>Integrated Plan</a:t>
                      </a:r>
                      <a:endParaRPr lang="en-US" sz="1400" dirty="0"/>
                    </a:p>
                  </a:txBody>
                  <a:tcPr marL="45720" marR="45720">
                    <a:lnL w="12700" cmpd="sng">
                      <a:noFill/>
                    </a:lnL>
                    <a:lnR w="3175" cap="flat" cmpd="sng" algn="ctr">
                      <a:solidFill>
                        <a:schemeClr val="tx1"/>
                      </a:solidFill>
                      <a:prstDash val="dot"/>
                      <a:round/>
                      <a:headEnd type="none" w="med" len="med"/>
                      <a:tailEnd type="none" w="med" len="med"/>
                    </a:lnR>
                    <a:lnT w="3175" cap="flat" cmpd="sng" algn="ctr">
                      <a:solidFill>
                        <a:schemeClr val="tx1"/>
                      </a:solidFill>
                      <a:prstDash val="dot"/>
                      <a:round/>
                      <a:headEnd type="none" w="med" len="med"/>
                      <a:tailEnd type="none" w="med" len="med"/>
                    </a:lnT>
                    <a:lnB w="3175" cap="flat" cmpd="sng" algn="ctr">
                      <a:solidFill>
                        <a:schemeClr val="tx1"/>
                      </a:solidFill>
                      <a:prstDash val="dot"/>
                      <a:round/>
                      <a:headEnd type="none" w="med" len="med"/>
                      <a:tailEnd type="none" w="med" len="med"/>
                    </a:lnB>
                    <a:lnTlToBr w="12700" cmpd="sng">
                      <a:noFill/>
                      <a:prstDash val="solid"/>
                    </a:lnTlToBr>
                    <a:lnBlToTr w="12700" cmpd="sng">
                      <a:noFill/>
                      <a:prstDash val="solid"/>
                    </a:lnBlToTr>
                  </a:tcPr>
                </a:tc>
                <a:tc>
                  <a:txBody>
                    <a:bodyPr/>
                    <a:lstStyle/>
                    <a:p>
                      <a:pPr>
                        <a:lnSpc>
                          <a:spcPts val="1600"/>
                        </a:lnSpc>
                      </a:pPr>
                      <a:endParaRPr lang="en-US" dirty="0"/>
                    </a:p>
                  </a:txBody>
                  <a:tcPr marL="45720" marR="45720">
                    <a:lnL w="3175" cap="flat" cmpd="sng" algn="ctr">
                      <a:solidFill>
                        <a:schemeClr val="tx1"/>
                      </a:solidFill>
                      <a:prstDash val="dot"/>
                      <a:round/>
                      <a:headEnd type="none" w="med" len="med"/>
                      <a:tailEnd type="none" w="med" len="med"/>
                    </a:lnL>
                    <a:lnR w="3175" cap="flat" cmpd="sng" algn="ctr">
                      <a:solidFill>
                        <a:schemeClr val="tx1"/>
                      </a:solidFill>
                      <a:prstDash val="dot"/>
                      <a:round/>
                      <a:headEnd type="none" w="med" len="med"/>
                      <a:tailEnd type="none" w="med" len="med"/>
                    </a:lnR>
                    <a:lnT w="3175" cap="flat" cmpd="sng" algn="ctr">
                      <a:solidFill>
                        <a:schemeClr val="tx1"/>
                      </a:solidFill>
                      <a:prstDash val="dot"/>
                      <a:round/>
                      <a:headEnd type="none" w="med" len="med"/>
                      <a:tailEnd type="none" w="med" len="med"/>
                    </a:lnT>
                    <a:lnB w="3175" cap="flat" cmpd="sng" algn="ctr">
                      <a:solidFill>
                        <a:schemeClr val="tx1"/>
                      </a:solidFill>
                      <a:prstDash val="dot"/>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nSpc>
                          <a:spcPts val="1600"/>
                        </a:lnSpc>
                      </a:pPr>
                      <a:endParaRPr lang="en-US" dirty="0"/>
                    </a:p>
                  </a:txBody>
                  <a:tcPr marL="45720" marR="45720">
                    <a:lnL w="3175" cap="flat" cmpd="sng" algn="ctr">
                      <a:solidFill>
                        <a:schemeClr val="tx1"/>
                      </a:solidFill>
                      <a:prstDash val="dot"/>
                      <a:round/>
                      <a:headEnd type="none" w="med" len="med"/>
                      <a:tailEnd type="none" w="med" len="med"/>
                    </a:lnL>
                    <a:lnR w="3175" cap="flat" cmpd="sng" algn="ctr">
                      <a:solidFill>
                        <a:schemeClr val="tx1"/>
                      </a:solidFill>
                      <a:prstDash val="dot"/>
                      <a:round/>
                      <a:headEnd type="none" w="med" len="med"/>
                      <a:tailEnd type="none" w="med" len="med"/>
                    </a:lnR>
                    <a:lnT w="3175" cap="flat" cmpd="sng" algn="ctr">
                      <a:solidFill>
                        <a:schemeClr val="tx1"/>
                      </a:solidFill>
                      <a:prstDash val="dot"/>
                      <a:round/>
                      <a:headEnd type="none" w="med" len="med"/>
                      <a:tailEnd type="none" w="med" len="med"/>
                    </a:lnT>
                    <a:lnB w="3175" cap="flat" cmpd="sng" algn="ctr">
                      <a:solidFill>
                        <a:schemeClr val="tx1"/>
                      </a:solidFill>
                      <a:prstDash val="dot"/>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nSpc>
                          <a:spcPts val="1600"/>
                        </a:lnSpc>
                      </a:pPr>
                      <a:endParaRPr lang="en-US"/>
                    </a:p>
                  </a:txBody>
                  <a:tcPr marL="45720" marR="45720">
                    <a:lnL w="3175" cap="flat" cmpd="sng" algn="ctr">
                      <a:solidFill>
                        <a:schemeClr val="tx1"/>
                      </a:solidFill>
                      <a:prstDash val="dot"/>
                      <a:round/>
                      <a:headEnd type="none" w="med" len="med"/>
                      <a:tailEnd type="none" w="med" len="med"/>
                    </a:lnL>
                    <a:lnR w="3175" cap="flat" cmpd="sng" algn="ctr">
                      <a:solidFill>
                        <a:schemeClr val="tx1"/>
                      </a:solidFill>
                      <a:prstDash val="dot"/>
                      <a:round/>
                      <a:headEnd type="none" w="med" len="med"/>
                      <a:tailEnd type="none" w="med" len="med"/>
                    </a:lnR>
                    <a:lnT w="3175" cap="flat" cmpd="sng" algn="ctr">
                      <a:solidFill>
                        <a:schemeClr val="tx1"/>
                      </a:solidFill>
                      <a:prstDash val="dot"/>
                      <a:round/>
                      <a:headEnd type="none" w="med" len="med"/>
                      <a:tailEnd type="none" w="med" len="med"/>
                    </a:lnT>
                    <a:lnB w="3175" cap="flat" cmpd="sng" algn="ctr">
                      <a:solidFill>
                        <a:schemeClr val="tx1"/>
                      </a:solidFill>
                      <a:prstDash val="dot"/>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nSpc>
                          <a:spcPts val="1600"/>
                        </a:lnSpc>
                      </a:pPr>
                      <a:endParaRPr lang="en-US" dirty="0"/>
                    </a:p>
                  </a:txBody>
                  <a:tcPr marL="45720" marR="45720">
                    <a:lnL w="3175" cap="flat" cmpd="sng" algn="ctr">
                      <a:solidFill>
                        <a:schemeClr val="tx1"/>
                      </a:solidFill>
                      <a:prstDash val="dot"/>
                      <a:round/>
                      <a:headEnd type="none" w="med" len="med"/>
                      <a:tailEnd type="none" w="med" len="med"/>
                    </a:lnL>
                    <a:lnR w="3175" cap="flat" cmpd="sng" algn="ctr">
                      <a:solidFill>
                        <a:schemeClr val="tx1"/>
                      </a:solidFill>
                      <a:prstDash val="dot"/>
                      <a:round/>
                      <a:headEnd type="none" w="med" len="med"/>
                      <a:tailEnd type="none" w="med" len="med"/>
                    </a:lnR>
                    <a:lnT w="3175" cap="flat" cmpd="sng" algn="ctr">
                      <a:solidFill>
                        <a:schemeClr val="tx1"/>
                      </a:solidFill>
                      <a:prstDash val="dot"/>
                      <a:round/>
                      <a:headEnd type="none" w="med" len="med"/>
                      <a:tailEnd type="none" w="med" len="med"/>
                    </a:lnT>
                    <a:lnB w="3175" cap="flat" cmpd="sng" algn="ctr">
                      <a:solidFill>
                        <a:schemeClr val="tx1"/>
                      </a:solidFill>
                      <a:prstDash val="dot"/>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nSpc>
                          <a:spcPts val="1600"/>
                        </a:lnSpc>
                      </a:pPr>
                      <a:endParaRPr lang="en-US" dirty="0"/>
                    </a:p>
                  </a:txBody>
                  <a:tcPr marL="45720" marR="45720">
                    <a:lnL w="3175" cap="flat" cmpd="sng" algn="ctr">
                      <a:solidFill>
                        <a:schemeClr val="tx1"/>
                      </a:solidFill>
                      <a:prstDash val="dot"/>
                      <a:round/>
                      <a:headEnd type="none" w="med" len="med"/>
                      <a:tailEnd type="none" w="med" len="med"/>
                    </a:lnL>
                    <a:lnR w="3175" cap="flat" cmpd="sng" algn="ctr">
                      <a:solidFill>
                        <a:schemeClr val="tx1"/>
                      </a:solidFill>
                      <a:prstDash val="dot"/>
                      <a:round/>
                      <a:headEnd type="none" w="med" len="med"/>
                      <a:tailEnd type="none" w="med" len="med"/>
                    </a:lnR>
                    <a:lnT w="3175" cap="flat" cmpd="sng" algn="ctr">
                      <a:solidFill>
                        <a:schemeClr val="tx1"/>
                      </a:solidFill>
                      <a:prstDash val="dot"/>
                      <a:round/>
                      <a:headEnd type="none" w="med" len="med"/>
                      <a:tailEnd type="none" w="med" len="med"/>
                    </a:lnT>
                    <a:lnB w="3175" cap="flat" cmpd="sng" algn="ctr">
                      <a:solidFill>
                        <a:schemeClr val="tx1"/>
                      </a:solidFill>
                      <a:prstDash val="dot"/>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nSpc>
                          <a:spcPts val="1600"/>
                        </a:lnSpc>
                      </a:pPr>
                      <a:endParaRPr lang="en-US"/>
                    </a:p>
                  </a:txBody>
                  <a:tcPr marL="45720" marR="45720">
                    <a:lnL w="3175" cap="flat" cmpd="sng" algn="ctr">
                      <a:solidFill>
                        <a:schemeClr val="tx1"/>
                      </a:solidFill>
                      <a:prstDash val="dot"/>
                      <a:round/>
                      <a:headEnd type="none" w="med" len="med"/>
                      <a:tailEnd type="none" w="med" len="med"/>
                    </a:lnL>
                    <a:lnR w="3175" cap="flat" cmpd="sng" algn="ctr">
                      <a:solidFill>
                        <a:schemeClr val="tx1"/>
                      </a:solidFill>
                      <a:prstDash val="dot"/>
                      <a:round/>
                      <a:headEnd type="none" w="med" len="med"/>
                      <a:tailEnd type="none" w="med" len="med"/>
                    </a:lnR>
                    <a:lnT w="3175" cap="flat" cmpd="sng" algn="ctr">
                      <a:solidFill>
                        <a:schemeClr val="tx1"/>
                      </a:solidFill>
                      <a:prstDash val="dot"/>
                      <a:round/>
                      <a:headEnd type="none" w="med" len="med"/>
                      <a:tailEnd type="none" w="med" len="med"/>
                    </a:lnT>
                    <a:lnB w="3175" cap="flat" cmpd="sng" algn="ctr">
                      <a:solidFill>
                        <a:schemeClr val="tx1"/>
                      </a:solidFill>
                      <a:prstDash val="dot"/>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nSpc>
                          <a:spcPts val="1600"/>
                        </a:lnSpc>
                      </a:pPr>
                      <a:endParaRPr lang="en-US" dirty="0"/>
                    </a:p>
                  </a:txBody>
                  <a:tcPr marL="45720" marR="45720">
                    <a:lnL w="3175" cap="flat" cmpd="sng" algn="ctr">
                      <a:solidFill>
                        <a:schemeClr val="tx1"/>
                      </a:solidFill>
                      <a:prstDash val="dot"/>
                      <a:round/>
                      <a:headEnd type="none" w="med" len="med"/>
                      <a:tailEnd type="none" w="med" len="med"/>
                    </a:lnL>
                    <a:lnR w="3175" cap="flat" cmpd="sng" algn="ctr">
                      <a:solidFill>
                        <a:schemeClr val="tx1"/>
                      </a:solidFill>
                      <a:prstDash val="dot"/>
                      <a:round/>
                      <a:headEnd type="none" w="med" len="med"/>
                      <a:tailEnd type="none" w="med" len="med"/>
                    </a:lnR>
                    <a:lnT w="3175" cap="flat" cmpd="sng" algn="ctr">
                      <a:solidFill>
                        <a:schemeClr val="tx1"/>
                      </a:solidFill>
                      <a:prstDash val="dot"/>
                      <a:round/>
                      <a:headEnd type="none" w="med" len="med"/>
                      <a:tailEnd type="none" w="med" len="med"/>
                    </a:lnT>
                    <a:lnB w="3175" cap="flat" cmpd="sng" algn="ctr">
                      <a:solidFill>
                        <a:schemeClr val="tx1"/>
                      </a:solidFill>
                      <a:prstDash val="dot"/>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nSpc>
                          <a:spcPts val="1600"/>
                        </a:lnSpc>
                      </a:pPr>
                      <a:endParaRPr lang="en-US" dirty="0"/>
                    </a:p>
                  </a:txBody>
                  <a:tcPr marL="45720" marR="45720">
                    <a:lnL w="3175" cap="flat" cmpd="sng" algn="ctr">
                      <a:solidFill>
                        <a:schemeClr val="tx1"/>
                      </a:solidFill>
                      <a:prstDash val="dot"/>
                      <a:round/>
                      <a:headEnd type="none" w="med" len="med"/>
                      <a:tailEnd type="none" w="med" len="med"/>
                    </a:lnL>
                    <a:lnR w="3175" cap="flat" cmpd="sng" algn="ctr">
                      <a:solidFill>
                        <a:schemeClr val="tx1"/>
                      </a:solidFill>
                      <a:prstDash val="dot"/>
                      <a:round/>
                      <a:headEnd type="none" w="med" len="med"/>
                      <a:tailEnd type="none" w="med" len="med"/>
                    </a:lnR>
                    <a:lnT w="3175" cap="flat" cmpd="sng" algn="ctr">
                      <a:solidFill>
                        <a:schemeClr val="tx1"/>
                      </a:solidFill>
                      <a:prstDash val="dot"/>
                      <a:round/>
                      <a:headEnd type="none" w="med" len="med"/>
                      <a:tailEnd type="none" w="med" len="med"/>
                    </a:lnT>
                    <a:lnB w="3175" cap="flat" cmpd="sng" algn="ctr">
                      <a:solidFill>
                        <a:schemeClr val="tx1"/>
                      </a:solidFill>
                      <a:prstDash val="dot"/>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nSpc>
                          <a:spcPts val="1600"/>
                        </a:lnSpc>
                      </a:pPr>
                      <a:endParaRPr lang="en-US" dirty="0"/>
                    </a:p>
                  </a:txBody>
                  <a:tcPr marL="45720" marR="45720">
                    <a:lnL w="3175" cap="flat" cmpd="sng" algn="ctr">
                      <a:solidFill>
                        <a:schemeClr val="tx1"/>
                      </a:solidFill>
                      <a:prstDash val="dot"/>
                      <a:round/>
                      <a:headEnd type="none" w="med" len="med"/>
                      <a:tailEnd type="none" w="med" len="med"/>
                    </a:lnL>
                    <a:lnR w="12700" cmpd="sng">
                      <a:noFill/>
                    </a:lnR>
                    <a:lnT w="3175" cap="flat" cmpd="sng" algn="ctr">
                      <a:solidFill>
                        <a:schemeClr val="tx1"/>
                      </a:solidFill>
                      <a:prstDash val="dot"/>
                      <a:round/>
                      <a:headEnd type="none" w="med" len="med"/>
                      <a:tailEnd type="none" w="med" len="med"/>
                    </a:lnT>
                    <a:lnB w="3175" cap="flat" cmpd="sng" algn="ctr">
                      <a:solidFill>
                        <a:schemeClr val="tx1"/>
                      </a:solidFill>
                      <a:prstDash val="dot"/>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extLst>
                  <a:ext uri="{0D108BD9-81ED-4DB2-BD59-A6C34878D82A}">
                    <a16:rowId xmlns:a16="http://schemas.microsoft.com/office/drawing/2014/main" val="1960804680"/>
                  </a:ext>
                </a:extLst>
              </a:tr>
              <a:tr h="285719">
                <a:tc>
                  <a:txBody>
                    <a:bodyPr/>
                    <a:lstStyle/>
                    <a:p>
                      <a:pPr>
                        <a:lnSpc>
                          <a:spcPts val="1600"/>
                        </a:lnSpc>
                      </a:pPr>
                      <a:r>
                        <a:rPr lang="en-US" sz="1400" dirty="0" smtClean="0"/>
                        <a:t>Professional Learning Plan</a:t>
                      </a:r>
                      <a:endParaRPr lang="en-US" sz="1400" dirty="0"/>
                    </a:p>
                  </a:txBody>
                  <a:tcPr marL="45720" marR="45720">
                    <a:lnL w="12700" cmpd="sng">
                      <a:noFill/>
                    </a:lnL>
                    <a:lnR w="3175" cap="flat" cmpd="sng" algn="ctr">
                      <a:solidFill>
                        <a:schemeClr val="tx1"/>
                      </a:solidFill>
                      <a:prstDash val="dot"/>
                      <a:round/>
                      <a:headEnd type="none" w="med" len="med"/>
                      <a:tailEnd type="none" w="med" len="med"/>
                    </a:lnR>
                    <a:lnT w="3175" cap="flat" cmpd="sng" algn="ctr">
                      <a:solidFill>
                        <a:schemeClr val="tx1"/>
                      </a:solidFill>
                      <a:prstDash val="dot"/>
                      <a:round/>
                      <a:headEnd type="none" w="med" len="med"/>
                      <a:tailEnd type="none" w="med" len="med"/>
                    </a:lnT>
                    <a:lnB w="3175" cap="flat" cmpd="sng" algn="ctr">
                      <a:solidFill>
                        <a:schemeClr val="tx1"/>
                      </a:solidFill>
                      <a:prstDash val="dot"/>
                      <a:round/>
                      <a:headEnd type="none" w="med" len="med"/>
                      <a:tailEnd type="none" w="med" len="med"/>
                    </a:lnB>
                    <a:lnTlToBr w="12700" cmpd="sng">
                      <a:noFill/>
                      <a:prstDash val="solid"/>
                    </a:lnTlToBr>
                    <a:lnBlToTr w="12700" cmpd="sng">
                      <a:noFill/>
                      <a:prstDash val="solid"/>
                    </a:lnBlToTr>
                  </a:tcPr>
                </a:tc>
                <a:tc>
                  <a:txBody>
                    <a:bodyPr/>
                    <a:lstStyle/>
                    <a:p>
                      <a:pPr>
                        <a:lnSpc>
                          <a:spcPts val="1600"/>
                        </a:lnSpc>
                      </a:pPr>
                      <a:endParaRPr lang="en-US"/>
                    </a:p>
                  </a:txBody>
                  <a:tcPr marL="45720" marR="45720">
                    <a:lnL w="3175" cap="flat" cmpd="sng" algn="ctr">
                      <a:solidFill>
                        <a:schemeClr val="tx1"/>
                      </a:solidFill>
                      <a:prstDash val="dot"/>
                      <a:round/>
                      <a:headEnd type="none" w="med" len="med"/>
                      <a:tailEnd type="none" w="med" len="med"/>
                    </a:lnL>
                    <a:lnR w="3175" cap="flat" cmpd="sng" algn="ctr">
                      <a:solidFill>
                        <a:schemeClr val="tx1"/>
                      </a:solidFill>
                      <a:prstDash val="dot"/>
                      <a:round/>
                      <a:headEnd type="none" w="med" len="med"/>
                      <a:tailEnd type="none" w="med" len="med"/>
                    </a:lnR>
                    <a:lnT w="3175" cap="flat" cmpd="sng" algn="ctr">
                      <a:solidFill>
                        <a:schemeClr val="tx1"/>
                      </a:solidFill>
                      <a:prstDash val="dot"/>
                      <a:round/>
                      <a:headEnd type="none" w="med" len="med"/>
                      <a:tailEnd type="none" w="med" len="med"/>
                    </a:lnT>
                    <a:lnB w="3175" cap="flat" cmpd="sng" algn="ctr">
                      <a:solidFill>
                        <a:schemeClr val="tx1"/>
                      </a:solidFill>
                      <a:prstDash val="dot"/>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nSpc>
                          <a:spcPts val="1600"/>
                        </a:lnSpc>
                      </a:pPr>
                      <a:endParaRPr lang="en-US"/>
                    </a:p>
                  </a:txBody>
                  <a:tcPr marL="45720" marR="45720">
                    <a:lnL w="3175" cap="flat" cmpd="sng" algn="ctr">
                      <a:solidFill>
                        <a:schemeClr val="tx1"/>
                      </a:solidFill>
                      <a:prstDash val="dot"/>
                      <a:round/>
                      <a:headEnd type="none" w="med" len="med"/>
                      <a:tailEnd type="none" w="med" len="med"/>
                    </a:lnL>
                    <a:lnR w="3175" cap="flat" cmpd="sng" algn="ctr">
                      <a:solidFill>
                        <a:schemeClr val="tx1"/>
                      </a:solidFill>
                      <a:prstDash val="dot"/>
                      <a:round/>
                      <a:headEnd type="none" w="med" len="med"/>
                      <a:tailEnd type="none" w="med" len="med"/>
                    </a:lnR>
                    <a:lnT w="3175" cap="flat" cmpd="sng" algn="ctr">
                      <a:solidFill>
                        <a:schemeClr val="tx1"/>
                      </a:solidFill>
                      <a:prstDash val="dot"/>
                      <a:round/>
                      <a:headEnd type="none" w="med" len="med"/>
                      <a:tailEnd type="none" w="med" len="med"/>
                    </a:lnT>
                    <a:lnB w="3175" cap="flat" cmpd="sng" algn="ctr">
                      <a:solidFill>
                        <a:schemeClr val="tx1"/>
                      </a:solidFill>
                      <a:prstDash val="dot"/>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nSpc>
                          <a:spcPts val="1600"/>
                        </a:lnSpc>
                      </a:pPr>
                      <a:endParaRPr lang="en-US"/>
                    </a:p>
                  </a:txBody>
                  <a:tcPr marL="45720" marR="45720">
                    <a:lnL w="3175" cap="flat" cmpd="sng" algn="ctr">
                      <a:solidFill>
                        <a:schemeClr val="tx1"/>
                      </a:solidFill>
                      <a:prstDash val="dot"/>
                      <a:round/>
                      <a:headEnd type="none" w="med" len="med"/>
                      <a:tailEnd type="none" w="med" len="med"/>
                    </a:lnL>
                    <a:lnR w="3175" cap="flat" cmpd="sng" algn="ctr">
                      <a:solidFill>
                        <a:schemeClr val="tx1"/>
                      </a:solidFill>
                      <a:prstDash val="dot"/>
                      <a:round/>
                      <a:headEnd type="none" w="med" len="med"/>
                      <a:tailEnd type="none" w="med" len="med"/>
                    </a:lnR>
                    <a:lnT w="3175" cap="flat" cmpd="sng" algn="ctr">
                      <a:solidFill>
                        <a:schemeClr val="tx1"/>
                      </a:solidFill>
                      <a:prstDash val="dot"/>
                      <a:round/>
                      <a:headEnd type="none" w="med" len="med"/>
                      <a:tailEnd type="none" w="med" len="med"/>
                    </a:lnT>
                    <a:lnB w="3175" cap="flat" cmpd="sng" algn="ctr">
                      <a:solidFill>
                        <a:schemeClr val="tx1"/>
                      </a:solidFill>
                      <a:prstDash val="dot"/>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nSpc>
                          <a:spcPts val="1600"/>
                        </a:lnSpc>
                      </a:pPr>
                      <a:endParaRPr lang="en-US"/>
                    </a:p>
                  </a:txBody>
                  <a:tcPr marL="45720" marR="45720">
                    <a:lnL w="3175" cap="flat" cmpd="sng" algn="ctr">
                      <a:solidFill>
                        <a:schemeClr val="tx1"/>
                      </a:solidFill>
                      <a:prstDash val="dot"/>
                      <a:round/>
                      <a:headEnd type="none" w="med" len="med"/>
                      <a:tailEnd type="none" w="med" len="med"/>
                    </a:lnL>
                    <a:lnR w="3175" cap="flat" cmpd="sng" algn="ctr">
                      <a:solidFill>
                        <a:schemeClr val="tx1"/>
                      </a:solidFill>
                      <a:prstDash val="dot"/>
                      <a:round/>
                      <a:headEnd type="none" w="med" len="med"/>
                      <a:tailEnd type="none" w="med" len="med"/>
                    </a:lnR>
                    <a:lnT w="3175" cap="flat" cmpd="sng" algn="ctr">
                      <a:solidFill>
                        <a:schemeClr val="tx1"/>
                      </a:solidFill>
                      <a:prstDash val="dot"/>
                      <a:round/>
                      <a:headEnd type="none" w="med" len="med"/>
                      <a:tailEnd type="none" w="med" len="med"/>
                    </a:lnT>
                    <a:lnB w="3175" cap="flat" cmpd="sng" algn="ctr">
                      <a:solidFill>
                        <a:schemeClr val="tx1"/>
                      </a:solidFill>
                      <a:prstDash val="dot"/>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nSpc>
                          <a:spcPts val="1600"/>
                        </a:lnSpc>
                      </a:pPr>
                      <a:endParaRPr lang="en-US" dirty="0"/>
                    </a:p>
                  </a:txBody>
                  <a:tcPr marL="45720" marR="45720">
                    <a:lnL w="3175" cap="flat" cmpd="sng" algn="ctr">
                      <a:solidFill>
                        <a:schemeClr val="tx1"/>
                      </a:solidFill>
                      <a:prstDash val="dot"/>
                      <a:round/>
                      <a:headEnd type="none" w="med" len="med"/>
                      <a:tailEnd type="none" w="med" len="med"/>
                    </a:lnL>
                    <a:lnR w="3175" cap="flat" cmpd="sng" algn="ctr">
                      <a:solidFill>
                        <a:schemeClr val="tx1"/>
                      </a:solidFill>
                      <a:prstDash val="dot"/>
                      <a:round/>
                      <a:headEnd type="none" w="med" len="med"/>
                      <a:tailEnd type="none" w="med" len="med"/>
                    </a:lnR>
                    <a:lnT w="3175" cap="flat" cmpd="sng" algn="ctr">
                      <a:solidFill>
                        <a:schemeClr val="tx1"/>
                      </a:solidFill>
                      <a:prstDash val="dot"/>
                      <a:round/>
                      <a:headEnd type="none" w="med" len="med"/>
                      <a:tailEnd type="none" w="med" len="med"/>
                    </a:lnT>
                    <a:lnB w="3175" cap="flat" cmpd="sng" algn="ctr">
                      <a:solidFill>
                        <a:schemeClr val="tx1"/>
                      </a:solidFill>
                      <a:prstDash val="dot"/>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nSpc>
                          <a:spcPts val="1600"/>
                        </a:lnSpc>
                      </a:pPr>
                      <a:endParaRPr lang="en-US" dirty="0"/>
                    </a:p>
                  </a:txBody>
                  <a:tcPr marL="45720" marR="45720">
                    <a:lnL w="3175" cap="flat" cmpd="sng" algn="ctr">
                      <a:solidFill>
                        <a:schemeClr val="tx1"/>
                      </a:solidFill>
                      <a:prstDash val="dot"/>
                      <a:round/>
                      <a:headEnd type="none" w="med" len="med"/>
                      <a:tailEnd type="none" w="med" len="med"/>
                    </a:lnL>
                    <a:lnR w="3175" cap="flat" cmpd="sng" algn="ctr">
                      <a:solidFill>
                        <a:schemeClr val="tx1"/>
                      </a:solidFill>
                      <a:prstDash val="dot"/>
                      <a:round/>
                      <a:headEnd type="none" w="med" len="med"/>
                      <a:tailEnd type="none" w="med" len="med"/>
                    </a:lnR>
                    <a:lnT w="3175" cap="flat" cmpd="sng" algn="ctr">
                      <a:solidFill>
                        <a:schemeClr val="tx1"/>
                      </a:solidFill>
                      <a:prstDash val="dot"/>
                      <a:round/>
                      <a:headEnd type="none" w="med" len="med"/>
                      <a:tailEnd type="none" w="med" len="med"/>
                    </a:lnT>
                    <a:lnB w="3175" cap="flat" cmpd="sng" algn="ctr">
                      <a:solidFill>
                        <a:schemeClr val="tx1"/>
                      </a:solidFill>
                      <a:prstDash val="dot"/>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nSpc>
                          <a:spcPts val="1600"/>
                        </a:lnSpc>
                      </a:pPr>
                      <a:endParaRPr lang="en-US" dirty="0"/>
                    </a:p>
                  </a:txBody>
                  <a:tcPr marL="45720" marR="45720">
                    <a:lnL w="3175" cap="flat" cmpd="sng" algn="ctr">
                      <a:solidFill>
                        <a:schemeClr val="tx1"/>
                      </a:solidFill>
                      <a:prstDash val="dot"/>
                      <a:round/>
                      <a:headEnd type="none" w="med" len="med"/>
                      <a:tailEnd type="none" w="med" len="med"/>
                    </a:lnL>
                    <a:lnR w="3175" cap="flat" cmpd="sng" algn="ctr">
                      <a:solidFill>
                        <a:schemeClr val="tx1"/>
                      </a:solidFill>
                      <a:prstDash val="dot"/>
                      <a:round/>
                      <a:headEnd type="none" w="med" len="med"/>
                      <a:tailEnd type="none" w="med" len="med"/>
                    </a:lnR>
                    <a:lnT w="3175" cap="flat" cmpd="sng" algn="ctr">
                      <a:solidFill>
                        <a:schemeClr val="tx1"/>
                      </a:solidFill>
                      <a:prstDash val="dot"/>
                      <a:round/>
                      <a:headEnd type="none" w="med" len="med"/>
                      <a:tailEnd type="none" w="med" len="med"/>
                    </a:lnT>
                    <a:lnB w="3175" cap="flat" cmpd="sng" algn="ctr">
                      <a:solidFill>
                        <a:schemeClr val="tx1"/>
                      </a:solidFill>
                      <a:prstDash val="dot"/>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nSpc>
                          <a:spcPts val="1600"/>
                        </a:lnSpc>
                      </a:pPr>
                      <a:endParaRPr lang="en-US" dirty="0"/>
                    </a:p>
                  </a:txBody>
                  <a:tcPr marL="45720" marR="45720">
                    <a:lnL w="3175" cap="flat" cmpd="sng" algn="ctr">
                      <a:solidFill>
                        <a:schemeClr val="tx1"/>
                      </a:solidFill>
                      <a:prstDash val="dot"/>
                      <a:round/>
                      <a:headEnd type="none" w="med" len="med"/>
                      <a:tailEnd type="none" w="med" len="med"/>
                    </a:lnL>
                    <a:lnR w="3175" cap="flat" cmpd="sng" algn="ctr">
                      <a:solidFill>
                        <a:schemeClr val="tx1"/>
                      </a:solidFill>
                      <a:prstDash val="dot"/>
                      <a:round/>
                      <a:headEnd type="none" w="med" len="med"/>
                      <a:tailEnd type="none" w="med" len="med"/>
                    </a:lnR>
                    <a:lnT w="3175" cap="flat" cmpd="sng" algn="ctr">
                      <a:solidFill>
                        <a:schemeClr val="tx1"/>
                      </a:solidFill>
                      <a:prstDash val="dot"/>
                      <a:round/>
                      <a:headEnd type="none" w="med" len="med"/>
                      <a:tailEnd type="none" w="med" len="med"/>
                    </a:lnT>
                    <a:lnB w="3175" cap="flat" cmpd="sng" algn="ctr">
                      <a:solidFill>
                        <a:schemeClr val="tx1"/>
                      </a:solidFill>
                      <a:prstDash val="dot"/>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nSpc>
                          <a:spcPts val="1600"/>
                        </a:lnSpc>
                      </a:pPr>
                      <a:endParaRPr lang="en-US" dirty="0"/>
                    </a:p>
                  </a:txBody>
                  <a:tcPr marL="45720" marR="45720">
                    <a:lnL w="3175" cap="flat" cmpd="sng" algn="ctr">
                      <a:solidFill>
                        <a:schemeClr val="tx1"/>
                      </a:solidFill>
                      <a:prstDash val="dot"/>
                      <a:round/>
                      <a:headEnd type="none" w="med" len="med"/>
                      <a:tailEnd type="none" w="med" len="med"/>
                    </a:lnL>
                    <a:lnR w="12700" cmpd="sng">
                      <a:noFill/>
                    </a:lnR>
                    <a:lnT w="3175" cap="flat" cmpd="sng" algn="ctr">
                      <a:solidFill>
                        <a:schemeClr val="tx1"/>
                      </a:solidFill>
                      <a:prstDash val="dot"/>
                      <a:round/>
                      <a:headEnd type="none" w="med" len="med"/>
                      <a:tailEnd type="none" w="med" len="med"/>
                    </a:lnT>
                    <a:lnB w="3175" cap="flat" cmpd="sng" algn="ctr">
                      <a:solidFill>
                        <a:schemeClr val="tx1"/>
                      </a:solidFill>
                      <a:prstDash val="dot"/>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extLst>
                  <a:ext uri="{0D108BD9-81ED-4DB2-BD59-A6C34878D82A}">
                    <a16:rowId xmlns:a16="http://schemas.microsoft.com/office/drawing/2014/main" val="2407275547"/>
                  </a:ext>
                </a:extLst>
              </a:tr>
              <a:tr h="259093">
                <a:tc>
                  <a:txBody>
                    <a:bodyPr/>
                    <a:lstStyle/>
                    <a:p>
                      <a:pPr>
                        <a:lnSpc>
                          <a:spcPts val="1600"/>
                        </a:lnSpc>
                      </a:pPr>
                      <a:r>
                        <a:rPr lang="en-US" sz="1400" dirty="0" smtClean="0"/>
                        <a:t>Research Plan</a:t>
                      </a:r>
                      <a:endParaRPr lang="en-US" sz="1400" dirty="0"/>
                    </a:p>
                  </a:txBody>
                  <a:tcPr marL="45720" marR="45720">
                    <a:lnL w="12700" cmpd="sng">
                      <a:noFill/>
                    </a:lnL>
                    <a:lnR w="3175" cap="flat" cmpd="sng" algn="ctr">
                      <a:solidFill>
                        <a:schemeClr val="tx1"/>
                      </a:solidFill>
                      <a:prstDash val="dot"/>
                      <a:round/>
                      <a:headEnd type="none" w="med" len="med"/>
                      <a:tailEnd type="none" w="med" len="med"/>
                    </a:lnR>
                    <a:lnT w="3175" cap="flat" cmpd="sng" algn="ctr">
                      <a:solidFill>
                        <a:schemeClr val="tx1"/>
                      </a:solidFill>
                      <a:prstDash val="dot"/>
                      <a:round/>
                      <a:headEnd type="none" w="med" len="med"/>
                      <a:tailEnd type="none" w="med" len="med"/>
                    </a:lnT>
                    <a:lnB w="3175" cap="flat" cmpd="sng" algn="ctr">
                      <a:solidFill>
                        <a:schemeClr val="tx1"/>
                      </a:solidFill>
                      <a:prstDash val="dot"/>
                      <a:round/>
                      <a:headEnd type="none" w="med" len="med"/>
                      <a:tailEnd type="none" w="med" len="med"/>
                    </a:lnB>
                    <a:lnTlToBr w="12700" cmpd="sng">
                      <a:noFill/>
                      <a:prstDash val="solid"/>
                    </a:lnTlToBr>
                    <a:lnBlToTr w="12700" cmpd="sng">
                      <a:noFill/>
                      <a:prstDash val="solid"/>
                    </a:lnBlToTr>
                  </a:tcPr>
                </a:tc>
                <a:tc>
                  <a:txBody>
                    <a:bodyPr/>
                    <a:lstStyle/>
                    <a:p>
                      <a:pPr>
                        <a:lnSpc>
                          <a:spcPts val="1600"/>
                        </a:lnSpc>
                      </a:pPr>
                      <a:endParaRPr lang="en-US"/>
                    </a:p>
                  </a:txBody>
                  <a:tcPr marL="45720" marR="45720">
                    <a:lnL w="3175" cap="flat" cmpd="sng" algn="ctr">
                      <a:solidFill>
                        <a:schemeClr val="tx1"/>
                      </a:solidFill>
                      <a:prstDash val="dot"/>
                      <a:round/>
                      <a:headEnd type="none" w="med" len="med"/>
                      <a:tailEnd type="none" w="med" len="med"/>
                    </a:lnL>
                    <a:lnR w="3175" cap="flat" cmpd="sng" algn="ctr">
                      <a:solidFill>
                        <a:schemeClr val="tx1"/>
                      </a:solidFill>
                      <a:prstDash val="dot"/>
                      <a:round/>
                      <a:headEnd type="none" w="med" len="med"/>
                      <a:tailEnd type="none" w="med" len="med"/>
                    </a:lnR>
                    <a:lnT w="3175" cap="flat" cmpd="sng" algn="ctr">
                      <a:solidFill>
                        <a:schemeClr val="tx1"/>
                      </a:solidFill>
                      <a:prstDash val="dot"/>
                      <a:round/>
                      <a:headEnd type="none" w="med" len="med"/>
                      <a:tailEnd type="none" w="med" len="med"/>
                    </a:lnT>
                    <a:lnB w="3175" cap="flat" cmpd="sng" algn="ctr">
                      <a:solidFill>
                        <a:schemeClr val="tx1"/>
                      </a:solidFill>
                      <a:prstDash val="dot"/>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nSpc>
                          <a:spcPts val="1600"/>
                        </a:lnSpc>
                      </a:pPr>
                      <a:endParaRPr lang="en-US" dirty="0"/>
                    </a:p>
                  </a:txBody>
                  <a:tcPr marL="45720" marR="45720">
                    <a:lnL w="3175" cap="flat" cmpd="sng" algn="ctr">
                      <a:solidFill>
                        <a:schemeClr val="tx1"/>
                      </a:solidFill>
                      <a:prstDash val="dot"/>
                      <a:round/>
                      <a:headEnd type="none" w="med" len="med"/>
                      <a:tailEnd type="none" w="med" len="med"/>
                    </a:lnL>
                    <a:lnR w="3175" cap="flat" cmpd="sng" algn="ctr">
                      <a:solidFill>
                        <a:schemeClr val="tx1"/>
                      </a:solidFill>
                      <a:prstDash val="dot"/>
                      <a:round/>
                      <a:headEnd type="none" w="med" len="med"/>
                      <a:tailEnd type="none" w="med" len="med"/>
                    </a:lnR>
                    <a:lnT w="3175" cap="flat" cmpd="sng" algn="ctr">
                      <a:solidFill>
                        <a:schemeClr val="tx1"/>
                      </a:solidFill>
                      <a:prstDash val="dot"/>
                      <a:round/>
                      <a:headEnd type="none" w="med" len="med"/>
                      <a:tailEnd type="none" w="med" len="med"/>
                    </a:lnT>
                    <a:lnB w="3175" cap="flat" cmpd="sng" algn="ctr">
                      <a:solidFill>
                        <a:schemeClr val="tx1"/>
                      </a:solidFill>
                      <a:prstDash val="dot"/>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nSpc>
                          <a:spcPts val="1600"/>
                        </a:lnSpc>
                      </a:pPr>
                      <a:endParaRPr lang="en-US"/>
                    </a:p>
                  </a:txBody>
                  <a:tcPr marL="45720" marR="45720">
                    <a:lnL w="3175" cap="flat" cmpd="sng" algn="ctr">
                      <a:solidFill>
                        <a:schemeClr val="tx1"/>
                      </a:solidFill>
                      <a:prstDash val="dot"/>
                      <a:round/>
                      <a:headEnd type="none" w="med" len="med"/>
                      <a:tailEnd type="none" w="med" len="med"/>
                    </a:lnL>
                    <a:lnR w="3175" cap="flat" cmpd="sng" algn="ctr">
                      <a:solidFill>
                        <a:schemeClr val="tx1"/>
                      </a:solidFill>
                      <a:prstDash val="dot"/>
                      <a:round/>
                      <a:headEnd type="none" w="med" len="med"/>
                      <a:tailEnd type="none" w="med" len="med"/>
                    </a:lnR>
                    <a:lnT w="3175" cap="flat" cmpd="sng" algn="ctr">
                      <a:solidFill>
                        <a:schemeClr val="tx1"/>
                      </a:solidFill>
                      <a:prstDash val="dot"/>
                      <a:round/>
                      <a:headEnd type="none" w="med" len="med"/>
                      <a:tailEnd type="none" w="med" len="med"/>
                    </a:lnT>
                    <a:lnB w="3175" cap="flat" cmpd="sng" algn="ctr">
                      <a:solidFill>
                        <a:schemeClr val="tx1"/>
                      </a:solidFill>
                      <a:prstDash val="dot"/>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nSpc>
                          <a:spcPts val="1600"/>
                        </a:lnSpc>
                      </a:pPr>
                      <a:endParaRPr lang="en-US"/>
                    </a:p>
                  </a:txBody>
                  <a:tcPr marL="45720" marR="45720">
                    <a:lnL w="3175" cap="flat" cmpd="sng" algn="ctr">
                      <a:solidFill>
                        <a:schemeClr val="tx1"/>
                      </a:solidFill>
                      <a:prstDash val="dot"/>
                      <a:round/>
                      <a:headEnd type="none" w="med" len="med"/>
                      <a:tailEnd type="none" w="med" len="med"/>
                    </a:lnL>
                    <a:lnR w="3175" cap="flat" cmpd="sng" algn="ctr">
                      <a:solidFill>
                        <a:schemeClr val="tx1"/>
                      </a:solidFill>
                      <a:prstDash val="dot"/>
                      <a:round/>
                      <a:headEnd type="none" w="med" len="med"/>
                      <a:tailEnd type="none" w="med" len="med"/>
                    </a:lnR>
                    <a:lnT w="3175" cap="flat" cmpd="sng" algn="ctr">
                      <a:solidFill>
                        <a:schemeClr val="tx1"/>
                      </a:solidFill>
                      <a:prstDash val="dot"/>
                      <a:round/>
                      <a:headEnd type="none" w="med" len="med"/>
                      <a:tailEnd type="none" w="med" len="med"/>
                    </a:lnT>
                    <a:lnB w="3175" cap="flat" cmpd="sng" algn="ctr">
                      <a:solidFill>
                        <a:schemeClr val="tx1"/>
                      </a:solidFill>
                      <a:prstDash val="dot"/>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nSpc>
                          <a:spcPts val="1600"/>
                        </a:lnSpc>
                      </a:pPr>
                      <a:endParaRPr lang="en-US" dirty="0"/>
                    </a:p>
                  </a:txBody>
                  <a:tcPr marL="45720" marR="45720">
                    <a:lnL w="3175" cap="flat" cmpd="sng" algn="ctr">
                      <a:solidFill>
                        <a:schemeClr val="tx1"/>
                      </a:solidFill>
                      <a:prstDash val="dot"/>
                      <a:round/>
                      <a:headEnd type="none" w="med" len="med"/>
                      <a:tailEnd type="none" w="med" len="med"/>
                    </a:lnL>
                    <a:lnR w="3175" cap="flat" cmpd="sng" algn="ctr">
                      <a:solidFill>
                        <a:schemeClr val="tx1"/>
                      </a:solidFill>
                      <a:prstDash val="dot"/>
                      <a:round/>
                      <a:headEnd type="none" w="med" len="med"/>
                      <a:tailEnd type="none" w="med" len="med"/>
                    </a:lnR>
                    <a:lnT w="3175" cap="flat" cmpd="sng" algn="ctr">
                      <a:solidFill>
                        <a:schemeClr val="tx1"/>
                      </a:solidFill>
                      <a:prstDash val="dot"/>
                      <a:round/>
                      <a:headEnd type="none" w="med" len="med"/>
                      <a:tailEnd type="none" w="med" len="med"/>
                    </a:lnT>
                    <a:lnB w="3175" cap="flat" cmpd="sng" algn="ctr">
                      <a:solidFill>
                        <a:schemeClr val="tx1"/>
                      </a:solidFill>
                      <a:prstDash val="dot"/>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nSpc>
                          <a:spcPts val="1600"/>
                        </a:lnSpc>
                      </a:pPr>
                      <a:endParaRPr lang="en-US"/>
                    </a:p>
                  </a:txBody>
                  <a:tcPr marL="45720" marR="45720">
                    <a:lnL w="3175" cap="flat" cmpd="sng" algn="ctr">
                      <a:solidFill>
                        <a:schemeClr val="tx1"/>
                      </a:solidFill>
                      <a:prstDash val="dot"/>
                      <a:round/>
                      <a:headEnd type="none" w="med" len="med"/>
                      <a:tailEnd type="none" w="med" len="med"/>
                    </a:lnL>
                    <a:lnR w="3175" cap="flat" cmpd="sng" algn="ctr">
                      <a:solidFill>
                        <a:schemeClr val="tx1"/>
                      </a:solidFill>
                      <a:prstDash val="dot"/>
                      <a:round/>
                      <a:headEnd type="none" w="med" len="med"/>
                      <a:tailEnd type="none" w="med" len="med"/>
                    </a:lnR>
                    <a:lnT w="3175" cap="flat" cmpd="sng" algn="ctr">
                      <a:solidFill>
                        <a:schemeClr val="tx1"/>
                      </a:solidFill>
                      <a:prstDash val="dot"/>
                      <a:round/>
                      <a:headEnd type="none" w="med" len="med"/>
                      <a:tailEnd type="none" w="med" len="med"/>
                    </a:lnT>
                    <a:lnB w="3175" cap="flat" cmpd="sng" algn="ctr">
                      <a:solidFill>
                        <a:schemeClr val="tx1"/>
                      </a:solidFill>
                      <a:prstDash val="dot"/>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nSpc>
                          <a:spcPts val="1600"/>
                        </a:lnSpc>
                      </a:pPr>
                      <a:endParaRPr lang="en-US" dirty="0"/>
                    </a:p>
                  </a:txBody>
                  <a:tcPr marL="45720" marR="45720">
                    <a:lnL w="3175" cap="flat" cmpd="sng" algn="ctr">
                      <a:solidFill>
                        <a:schemeClr val="tx1"/>
                      </a:solidFill>
                      <a:prstDash val="dot"/>
                      <a:round/>
                      <a:headEnd type="none" w="med" len="med"/>
                      <a:tailEnd type="none" w="med" len="med"/>
                    </a:lnL>
                    <a:lnR w="3175" cap="flat" cmpd="sng" algn="ctr">
                      <a:solidFill>
                        <a:schemeClr val="tx1"/>
                      </a:solidFill>
                      <a:prstDash val="dot"/>
                      <a:round/>
                      <a:headEnd type="none" w="med" len="med"/>
                      <a:tailEnd type="none" w="med" len="med"/>
                    </a:lnR>
                    <a:lnT w="3175" cap="flat" cmpd="sng" algn="ctr">
                      <a:solidFill>
                        <a:schemeClr val="tx1"/>
                      </a:solidFill>
                      <a:prstDash val="dot"/>
                      <a:round/>
                      <a:headEnd type="none" w="med" len="med"/>
                      <a:tailEnd type="none" w="med" len="med"/>
                    </a:lnT>
                    <a:lnB w="3175" cap="flat" cmpd="sng" algn="ctr">
                      <a:solidFill>
                        <a:schemeClr val="tx1"/>
                      </a:solidFill>
                      <a:prstDash val="dot"/>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nSpc>
                          <a:spcPts val="1600"/>
                        </a:lnSpc>
                      </a:pPr>
                      <a:endParaRPr lang="en-US" dirty="0"/>
                    </a:p>
                  </a:txBody>
                  <a:tcPr marL="45720" marR="45720">
                    <a:lnL w="3175" cap="flat" cmpd="sng" algn="ctr">
                      <a:solidFill>
                        <a:schemeClr val="tx1"/>
                      </a:solidFill>
                      <a:prstDash val="dot"/>
                      <a:round/>
                      <a:headEnd type="none" w="med" len="med"/>
                      <a:tailEnd type="none" w="med" len="med"/>
                    </a:lnL>
                    <a:lnR w="3175" cap="flat" cmpd="sng" algn="ctr">
                      <a:solidFill>
                        <a:schemeClr val="tx1"/>
                      </a:solidFill>
                      <a:prstDash val="dot"/>
                      <a:round/>
                      <a:headEnd type="none" w="med" len="med"/>
                      <a:tailEnd type="none" w="med" len="med"/>
                    </a:lnR>
                    <a:lnT w="3175" cap="flat" cmpd="sng" algn="ctr">
                      <a:solidFill>
                        <a:schemeClr val="tx1"/>
                      </a:solidFill>
                      <a:prstDash val="dot"/>
                      <a:round/>
                      <a:headEnd type="none" w="med" len="med"/>
                      <a:tailEnd type="none" w="med" len="med"/>
                    </a:lnT>
                    <a:lnB w="3175" cap="flat" cmpd="sng" algn="ctr">
                      <a:solidFill>
                        <a:schemeClr val="tx1"/>
                      </a:solidFill>
                      <a:prstDash val="dot"/>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nSpc>
                          <a:spcPts val="1600"/>
                        </a:lnSpc>
                      </a:pPr>
                      <a:endParaRPr lang="en-US" dirty="0"/>
                    </a:p>
                  </a:txBody>
                  <a:tcPr marL="45720" marR="45720">
                    <a:lnL w="3175" cap="flat" cmpd="sng" algn="ctr">
                      <a:solidFill>
                        <a:schemeClr val="tx1"/>
                      </a:solidFill>
                      <a:prstDash val="dot"/>
                      <a:round/>
                      <a:headEnd type="none" w="med" len="med"/>
                      <a:tailEnd type="none" w="med" len="med"/>
                    </a:lnL>
                    <a:lnR w="12700" cmpd="sng">
                      <a:noFill/>
                    </a:lnR>
                    <a:lnT w="3175" cap="flat" cmpd="sng" algn="ctr">
                      <a:solidFill>
                        <a:schemeClr val="tx1"/>
                      </a:solidFill>
                      <a:prstDash val="dot"/>
                      <a:round/>
                      <a:headEnd type="none" w="med" len="med"/>
                      <a:tailEnd type="none" w="med" len="med"/>
                    </a:lnT>
                    <a:lnB w="3175" cap="flat" cmpd="sng" algn="ctr">
                      <a:solidFill>
                        <a:schemeClr val="tx1"/>
                      </a:solidFill>
                      <a:prstDash val="dot"/>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extLst>
                  <a:ext uri="{0D108BD9-81ED-4DB2-BD59-A6C34878D82A}">
                    <a16:rowId xmlns:a16="http://schemas.microsoft.com/office/drawing/2014/main" val="3783901632"/>
                  </a:ext>
                </a:extLst>
              </a:tr>
              <a:tr h="240349">
                <a:tc>
                  <a:txBody>
                    <a:bodyPr/>
                    <a:lstStyle/>
                    <a:p>
                      <a:pPr>
                        <a:lnSpc>
                          <a:spcPts val="1600"/>
                        </a:lnSpc>
                      </a:pPr>
                      <a:r>
                        <a:rPr lang="en-US" sz="1400" dirty="0" smtClean="0"/>
                        <a:t>Strategic</a:t>
                      </a:r>
                      <a:r>
                        <a:rPr lang="en-US" sz="1400" baseline="0" dirty="0" smtClean="0"/>
                        <a:t> Enrollment Plan</a:t>
                      </a:r>
                      <a:endParaRPr lang="en-US" sz="1400" dirty="0"/>
                    </a:p>
                  </a:txBody>
                  <a:tcPr marL="45720" marR="45720">
                    <a:lnL w="12700" cmpd="sng">
                      <a:noFill/>
                    </a:lnL>
                    <a:lnR w="3175" cap="flat" cmpd="sng" algn="ctr">
                      <a:solidFill>
                        <a:schemeClr val="tx1"/>
                      </a:solidFill>
                      <a:prstDash val="dot"/>
                      <a:round/>
                      <a:headEnd type="none" w="med" len="med"/>
                      <a:tailEnd type="none" w="med" len="med"/>
                    </a:lnR>
                    <a:lnT w="3175" cap="flat" cmpd="sng" algn="ctr">
                      <a:solidFill>
                        <a:schemeClr val="tx1"/>
                      </a:solidFill>
                      <a:prstDash val="dot"/>
                      <a:round/>
                      <a:headEnd type="none" w="med" len="med"/>
                      <a:tailEnd type="none" w="med" len="med"/>
                    </a:lnT>
                    <a:lnB w="3175" cap="flat" cmpd="sng" algn="ctr">
                      <a:solidFill>
                        <a:schemeClr val="tx1"/>
                      </a:solidFill>
                      <a:prstDash val="dot"/>
                      <a:round/>
                      <a:headEnd type="none" w="med" len="med"/>
                      <a:tailEnd type="none" w="med" len="med"/>
                    </a:lnB>
                    <a:lnTlToBr w="12700" cmpd="sng">
                      <a:noFill/>
                      <a:prstDash val="solid"/>
                    </a:lnTlToBr>
                    <a:lnBlToTr w="12700" cmpd="sng">
                      <a:noFill/>
                      <a:prstDash val="solid"/>
                    </a:lnBlToTr>
                  </a:tcPr>
                </a:tc>
                <a:tc>
                  <a:txBody>
                    <a:bodyPr/>
                    <a:lstStyle/>
                    <a:p>
                      <a:pPr>
                        <a:lnSpc>
                          <a:spcPts val="1600"/>
                        </a:lnSpc>
                      </a:pPr>
                      <a:endParaRPr lang="en-US"/>
                    </a:p>
                  </a:txBody>
                  <a:tcPr marL="45720" marR="45720">
                    <a:lnL w="3175" cap="flat" cmpd="sng" algn="ctr">
                      <a:solidFill>
                        <a:schemeClr val="tx1"/>
                      </a:solidFill>
                      <a:prstDash val="dot"/>
                      <a:round/>
                      <a:headEnd type="none" w="med" len="med"/>
                      <a:tailEnd type="none" w="med" len="med"/>
                    </a:lnL>
                    <a:lnR w="3175" cap="flat" cmpd="sng" algn="ctr">
                      <a:solidFill>
                        <a:schemeClr val="tx1"/>
                      </a:solidFill>
                      <a:prstDash val="dot"/>
                      <a:round/>
                      <a:headEnd type="none" w="med" len="med"/>
                      <a:tailEnd type="none" w="med" len="med"/>
                    </a:lnR>
                    <a:lnT w="3175" cap="flat" cmpd="sng" algn="ctr">
                      <a:solidFill>
                        <a:schemeClr val="tx1"/>
                      </a:solidFill>
                      <a:prstDash val="dot"/>
                      <a:round/>
                      <a:headEnd type="none" w="med" len="med"/>
                      <a:tailEnd type="none" w="med" len="med"/>
                    </a:lnT>
                    <a:lnB w="3175" cap="flat" cmpd="sng" algn="ctr">
                      <a:solidFill>
                        <a:schemeClr val="tx1"/>
                      </a:solidFill>
                      <a:prstDash val="dot"/>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nSpc>
                          <a:spcPts val="1600"/>
                        </a:lnSpc>
                      </a:pPr>
                      <a:endParaRPr lang="en-US" dirty="0"/>
                    </a:p>
                  </a:txBody>
                  <a:tcPr marL="45720" marR="45720">
                    <a:lnL w="3175" cap="flat" cmpd="sng" algn="ctr">
                      <a:solidFill>
                        <a:schemeClr val="tx1"/>
                      </a:solidFill>
                      <a:prstDash val="dot"/>
                      <a:round/>
                      <a:headEnd type="none" w="med" len="med"/>
                      <a:tailEnd type="none" w="med" len="med"/>
                    </a:lnL>
                    <a:lnR w="3175" cap="flat" cmpd="sng" algn="ctr">
                      <a:solidFill>
                        <a:schemeClr val="tx1"/>
                      </a:solidFill>
                      <a:prstDash val="dot"/>
                      <a:round/>
                      <a:headEnd type="none" w="med" len="med"/>
                      <a:tailEnd type="none" w="med" len="med"/>
                    </a:lnR>
                    <a:lnT w="3175" cap="flat" cmpd="sng" algn="ctr">
                      <a:solidFill>
                        <a:schemeClr val="tx1"/>
                      </a:solidFill>
                      <a:prstDash val="dot"/>
                      <a:round/>
                      <a:headEnd type="none" w="med" len="med"/>
                      <a:tailEnd type="none" w="med" len="med"/>
                    </a:lnT>
                    <a:lnB w="3175" cap="flat" cmpd="sng" algn="ctr">
                      <a:solidFill>
                        <a:schemeClr val="tx1"/>
                      </a:solidFill>
                      <a:prstDash val="dot"/>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nSpc>
                          <a:spcPts val="1600"/>
                        </a:lnSpc>
                      </a:pPr>
                      <a:endParaRPr lang="en-US"/>
                    </a:p>
                  </a:txBody>
                  <a:tcPr marL="45720" marR="45720">
                    <a:lnL w="3175" cap="flat" cmpd="sng" algn="ctr">
                      <a:solidFill>
                        <a:schemeClr val="tx1"/>
                      </a:solidFill>
                      <a:prstDash val="dot"/>
                      <a:round/>
                      <a:headEnd type="none" w="med" len="med"/>
                      <a:tailEnd type="none" w="med" len="med"/>
                    </a:lnL>
                    <a:lnR w="3175" cap="flat" cmpd="sng" algn="ctr">
                      <a:solidFill>
                        <a:schemeClr val="tx1"/>
                      </a:solidFill>
                      <a:prstDash val="dot"/>
                      <a:round/>
                      <a:headEnd type="none" w="med" len="med"/>
                      <a:tailEnd type="none" w="med" len="med"/>
                    </a:lnR>
                    <a:lnT w="3175" cap="flat" cmpd="sng" algn="ctr">
                      <a:solidFill>
                        <a:schemeClr val="tx1"/>
                      </a:solidFill>
                      <a:prstDash val="dot"/>
                      <a:round/>
                      <a:headEnd type="none" w="med" len="med"/>
                      <a:tailEnd type="none" w="med" len="med"/>
                    </a:lnT>
                    <a:lnB w="3175" cap="flat" cmpd="sng" algn="ctr">
                      <a:solidFill>
                        <a:schemeClr val="tx1"/>
                      </a:solidFill>
                      <a:prstDash val="dot"/>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nSpc>
                          <a:spcPts val="1600"/>
                        </a:lnSpc>
                      </a:pPr>
                      <a:endParaRPr lang="en-US" dirty="0"/>
                    </a:p>
                  </a:txBody>
                  <a:tcPr marL="45720" marR="45720">
                    <a:lnL w="3175" cap="flat" cmpd="sng" algn="ctr">
                      <a:solidFill>
                        <a:schemeClr val="tx1"/>
                      </a:solidFill>
                      <a:prstDash val="dot"/>
                      <a:round/>
                      <a:headEnd type="none" w="med" len="med"/>
                      <a:tailEnd type="none" w="med" len="med"/>
                    </a:lnL>
                    <a:lnR w="3175" cap="flat" cmpd="sng" algn="ctr">
                      <a:solidFill>
                        <a:schemeClr val="tx1"/>
                      </a:solidFill>
                      <a:prstDash val="dot"/>
                      <a:round/>
                      <a:headEnd type="none" w="med" len="med"/>
                      <a:tailEnd type="none" w="med" len="med"/>
                    </a:lnR>
                    <a:lnT w="3175" cap="flat" cmpd="sng" algn="ctr">
                      <a:solidFill>
                        <a:schemeClr val="tx1"/>
                      </a:solidFill>
                      <a:prstDash val="dot"/>
                      <a:round/>
                      <a:headEnd type="none" w="med" len="med"/>
                      <a:tailEnd type="none" w="med" len="med"/>
                    </a:lnT>
                    <a:lnB w="3175" cap="flat" cmpd="sng" algn="ctr">
                      <a:solidFill>
                        <a:schemeClr val="tx1"/>
                      </a:solidFill>
                      <a:prstDash val="dot"/>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nSpc>
                          <a:spcPts val="1600"/>
                        </a:lnSpc>
                      </a:pPr>
                      <a:endParaRPr lang="en-US" dirty="0"/>
                    </a:p>
                  </a:txBody>
                  <a:tcPr marL="45720" marR="45720">
                    <a:lnL w="3175" cap="flat" cmpd="sng" algn="ctr">
                      <a:solidFill>
                        <a:schemeClr val="tx1"/>
                      </a:solidFill>
                      <a:prstDash val="dot"/>
                      <a:round/>
                      <a:headEnd type="none" w="med" len="med"/>
                      <a:tailEnd type="none" w="med" len="med"/>
                    </a:lnL>
                    <a:lnR w="3175" cap="flat" cmpd="sng" algn="ctr">
                      <a:solidFill>
                        <a:schemeClr val="tx1"/>
                      </a:solidFill>
                      <a:prstDash val="dot"/>
                      <a:round/>
                      <a:headEnd type="none" w="med" len="med"/>
                      <a:tailEnd type="none" w="med" len="med"/>
                    </a:lnR>
                    <a:lnT w="3175" cap="flat" cmpd="sng" algn="ctr">
                      <a:solidFill>
                        <a:schemeClr val="tx1"/>
                      </a:solidFill>
                      <a:prstDash val="dot"/>
                      <a:round/>
                      <a:headEnd type="none" w="med" len="med"/>
                      <a:tailEnd type="none" w="med" len="med"/>
                    </a:lnT>
                    <a:lnB w="3175" cap="flat" cmpd="sng" algn="ctr">
                      <a:solidFill>
                        <a:schemeClr val="tx1"/>
                      </a:solidFill>
                      <a:prstDash val="dot"/>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nSpc>
                          <a:spcPts val="1600"/>
                        </a:lnSpc>
                      </a:pPr>
                      <a:endParaRPr lang="en-US" dirty="0"/>
                    </a:p>
                  </a:txBody>
                  <a:tcPr marL="45720" marR="45720">
                    <a:lnL w="3175" cap="flat" cmpd="sng" algn="ctr">
                      <a:solidFill>
                        <a:schemeClr val="tx1"/>
                      </a:solidFill>
                      <a:prstDash val="dot"/>
                      <a:round/>
                      <a:headEnd type="none" w="med" len="med"/>
                      <a:tailEnd type="none" w="med" len="med"/>
                    </a:lnL>
                    <a:lnR w="3175" cap="flat" cmpd="sng" algn="ctr">
                      <a:solidFill>
                        <a:schemeClr val="tx1"/>
                      </a:solidFill>
                      <a:prstDash val="dot"/>
                      <a:round/>
                      <a:headEnd type="none" w="med" len="med"/>
                      <a:tailEnd type="none" w="med" len="med"/>
                    </a:lnR>
                    <a:lnT w="3175" cap="flat" cmpd="sng" algn="ctr">
                      <a:solidFill>
                        <a:schemeClr val="tx1"/>
                      </a:solidFill>
                      <a:prstDash val="dot"/>
                      <a:round/>
                      <a:headEnd type="none" w="med" len="med"/>
                      <a:tailEnd type="none" w="med" len="med"/>
                    </a:lnT>
                    <a:lnB w="3175" cap="flat" cmpd="sng" algn="ctr">
                      <a:solidFill>
                        <a:schemeClr val="tx1"/>
                      </a:solidFill>
                      <a:prstDash val="dot"/>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nSpc>
                          <a:spcPts val="1600"/>
                        </a:lnSpc>
                      </a:pPr>
                      <a:endParaRPr lang="en-US"/>
                    </a:p>
                  </a:txBody>
                  <a:tcPr marL="45720" marR="45720">
                    <a:lnL w="3175" cap="flat" cmpd="sng" algn="ctr">
                      <a:solidFill>
                        <a:schemeClr val="tx1"/>
                      </a:solidFill>
                      <a:prstDash val="dot"/>
                      <a:round/>
                      <a:headEnd type="none" w="med" len="med"/>
                      <a:tailEnd type="none" w="med" len="med"/>
                    </a:lnL>
                    <a:lnR w="3175" cap="flat" cmpd="sng" algn="ctr">
                      <a:solidFill>
                        <a:schemeClr val="tx1"/>
                      </a:solidFill>
                      <a:prstDash val="dot"/>
                      <a:round/>
                      <a:headEnd type="none" w="med" len="med"/>
                      <a:tailEnd type="none" w="med" len="med"/>
                    </a:lnR>
                    <a:lnT w="3175" cap="flat" cmpd="sng" algn="ctr">
                      <a:solidFill>
                        <a:schemeClr val="tx1"/>
                      </a:solidFill>
                      <a:prstDash val="dot"/>
                      <a:round/>
                      <a:headEnd type="none" w="med" len="med"/>
                      <a:tailEnd type="none" w="med" len="med"/>
                    </a:lnT>
                    <a:lnB w="3175" cap="flat" cmpd="sng" algn="ctr">
                      <a:solidFill>
                        <a:schemeClr val="tx1"/>
                      </a:solidFill>
                      <a:prstDash val="dot"/>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nSpc>
                          <a:spcPts val="1600"/>
                        </a:lnSpc>
                      </a:pPr>
                      <a:endParaRPr lang="en-US" dirty="0"/>
                    </a:p>
                  </a:txBody>
                  <a:tcPr marL="45720" marR="45720">
                    <a:lnL w="3175" cap="flat" cmpd="sng" algn="ctr">
                      <a:solidFill>
                        <a:schemeClr val="tx1"/>
                      </a:solidFill>
                      <a:prstDash val="dot"/>
                      <a:round/>
                      <a:headEnd type="none" w="med" len="med"/>
                      <a:tailEnd type="none" w="med" len="med"/>
                    </a:lnL>
                    <a:lnR w="3175" cap="flat" cmpd="sng" algn="ctr">
                      <a:solidFill>
                        <a:schemeClr val="tx1"/>
                      </a:solidFill>
                      <a:prstDash val="dot"/>
                      <a:round/>
                      <a:headEnd type="none" w="med" len="med"/>
                      <a:tailEnd type="none" w="med" len="med"/>
                    </a:lnR>
                    <a:lnT w="3175" cap="flat" cmpd="sng" algn="ctr">
                      <a:solidFill>
                        <a:schemeClr val="tx1"/>
                      </a:solidFill>
                      <a:prstDash val="dot"/>
                      <a:round/>
                      <a:headEnd type="none" w="med" len="med"/>
                      <a:tailEnd type="none" w="med" len="med"/>
                    </a:lnT>
                    <a:lnB w="3175" cap="flat" cmpd="sng" algn="ctr">
                      <a:solidFill>
                        <a:schemeClr val="tx1"/>
                      </a:solidFill>
                      <a:prstDash val="dot"/>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nSpc>
                          <a:spcPts val="1600"/>
                        </a:lnSpc>
                      </a:pPr>
                      <a:endParaRPr lang="en-US" dirty="0"/>
                    </a:p>
                  </a:txBody>
                  <a:tcPr marL="45720" marR="45720">
                    <a:lnL w="3175" cap="flat" cmpd="sng" algn="ctr">
                      <a:solidFill>
                        <a:schemeClr val="tx1"/>
                      </a:solidFill>
                      <a:prstDash val="dot"/>
                      <a:round/>
                      <a:headEnd type="none" w="med" len="med"/>
                      <a:tailEnd type="none" w="med" len="med"/>
                    </a:lnL>
                    <a:lnR w="12700" cmpd="sng">
                      <a:noFill/>
                    </a:lnR>
                    <a:lnT w="3175" cap="flat" cmpd="sng" algn="ctr">
                      <a:solidFill>
                        <a:schemeClr val="tx1"/>
                      </a:solidFill>
                      <a:prstDash val="dot"/>
                      <a:round/>
                      <a:headEnd type="none" w="med" len="med"/>
                      <a:tailEnd type="none" w="med" len="med"/>
                    </a:lnT>
                    <a:lnB w="3175" cap="flat" cmpd="sng" algn="ctr">
                      <a:solidFill>
                        <a:schemeClr val="tx1"/>
                      </a:solidFill>
                      <a:prstDash val="dot"/>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extLst>
                  <a:ext uri="{0D108BD9-81ED-4DB2-BD59-A6C34878D82A}">
                    <a16:rowId xmlns:a16="http://schemas.microsoft.com/office/drawing/2014/main" val="3452370380"/>
                  </a:ext>
                </a:extLst>
              </a:tr>
              <a:tr h="253137">
                <a:tc>
                  <a:txBody>
                    <a:bodyPr/>
                    <a:lstStyle/>
                    <a:p>
                      <a:pPr>
                        <a:lnSpc>
                          <a:spcPts val="1600"/>
                        </a:lnSpc>
                      </a:pPr>
                      <a:r>
                        <a:rPr lang="en-US" sz="1400" dirty="0" smtClean="0"/>
                        <a:t>Strong Workforce Plan</a:t>
                      </a:r>
                      <a:endParaRPr lang="en-US" sz="1400" dirty="0"/>
                    </a:p>
                  </a:txBody>
                  <a:tcPr marL="45720" marR="45720">
                    <a:lnL w="12700" cmpd="sng">
                      <a:noFill/>
                    </a:lnL>
                    <a:lnR w="3175" cap="flat" cmpd="sng" algn="ctr">
                      <a:solidFill>
                        <a:schemeClr val="tx1"/>
                      </a:solidFill>
                      <a:prstDash val="dot"/>
                      <a:round/>
                      <a:headEnd type="none" w="med" len="med"/>
                      <a:tailEnd type="none" w="med" len="med"/>
                    </a:lnR>
                    <a:lnT w="3175" cap="flat" cmpd="sng" algn="ctr">
                      <a:solidFill>
                        <a:schemeClr val="tx1"/>
                      </a:solidFill>
                      <a:prstDash val="dot"/>
                      <a:round/>
                      <a:headEnd type="none" w="med" len="med"/>
                      <a:tailEnd type="none" w="med" len="med"/>
                    </a:lnT>
                    <a:lnB w="3175" cap="flat" cmpd="sng" algn="ctr">
                      <a:solidFill>
                        <a:schemeClr val="tx1"/>
                      </a:solidFill>
                      <a:prstDash val="dot"/>
                      <a:round/>
                      <a:headEnd type="none" w="med" len="med"/>
                      <a:tailEnd type="none" w="med" len="med"/>
                    </a:lnB>
                    <a:lnTlToBr w="12700" cmpd="sng">
                      <a:noFill/>
                      <a:prstDash val="solid"/>
                    </a:lnTlToBr>
                    <a:lnBlToTr w="12700" cmpd="sng">
                      <a:noFill/>
                      <a:prstDash val="solid"/>
                    </a:lnBlToTr>
                  </a:tcPr>
                </a:tc>
                <a:tc>
                  <a:txBody>
                    <a:bodyPr/>
                    <a:lstStyle/>
                    <a:p>
                      <a:pPr>
                        <a:lnSpc>
                          <a:spcPts val="1600"/>
                        </a:lnSpc>
                      </a:pPr>
                      <a:endParaRPr lang="en-US" dirty="0"/>
                    </a:p>
                  </a:txBody>
                  <a:tcPr marL="45720" marR="45720">
                    <a:lnL w="3175" cap="flat" cmpd="sng" algn="ctr">
                      <a:solidFill>
                        <a:schemeClr val="tx1"/>
                      </a:solidFill>
                      <a:prstDash val="dot"/>
                      <a:round/>
                      <a:headEnd type="none" w="med" len="med"/>
                      <a:tailEnd type="none" w="med" len="med"/>
                    </a:lnL>
                    <a:lnR w="3175" cap="flat" cmpd="sng" algn="ctr">
                      <a:solidFill>
                        <a:schemeClr val="tx1"/>
                      </a:solidFill>
                      <a:prstDash val="dot"/>
                      <a:round/>
                      <a:headEnd type="none" w="med" len="med"/>
                      <a:tailEnd type="none" w="med" len="med"/>
                    </a:lnR>
                    <a:lnT w="3175" cap="flat" cmpd="sng" algn="ctr">
                      <a:solidFill>
                        <a:schemeClr val="tx1"/>
                      </a:solidFill>
                      <a:prstDash val="dot"/>
                      <a:round/>
                      <a:headEnd type="none" w="med" len="med"/>
                      <a:tailEnd type="none" w="med" len="med"/>
                    </a:lnT>
                    <a:lnB w="3175" cap="flat" cmpd="sng" algn="ctr">
                      <a:solidFill>
                        <a:schemeClr val="tx1"/>
                      </a:solidFill>
                      <a:prstDash val="dot"/>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nSpc>
                          <a:spcPts val="1600"/>
                        </a:lnSpc>
                      </a:pPr>
                      <a:endParaRPr lang="en-US" dirty="0"/>
                    </a:p>
                  </a:txBody>
                  <a:tcPr marL="45720" marR="45720">
                    <a:lnL w="3175" cap="flat" cmpd="sng" algn="ctr">
                      <a:solidFill>
                        <a:schemeClr val="tx1"/>
                      </a:solidFill>
                      <a:prstDash val="dot"/>
                      <a:round/>
                      <a:headEnd type="none" w="med" len="med"/>
                      <a:tailEnd type="none" w="med" len="med"/>
                    </a:lnL>
                    <a:lnR w="3175" cap="flat" cmpd="sng" algn="ctr">
                      <a:solidFill>
                        <a:schemeClr val="tx1"/>
                      </a:solidFill>
                      <a:prstDash val="dot"/>
                      <a:round/>
                      <a:headEnd type="none" w="med" len="med"/>
                      <a:tailEnd type="none" w="med" len="med"/>
                    </a:lnR>
                    <a:lnT w="3175" cap="flat" cmpd="sng" algn="ctr">
                      <a:solidFill>
                        <a:schemeClr val="tx1"/>
                      </a:solidFill>
                      <a:prstDash val="dot"/>
                      <a:round/>
                      <a:headEnd type="none" w="med" len="med"/>
                      <a:tailEnd type="none" w="med" len="med"/>
                    </a:lnT>
                    <a:lnB w="3175" cap="flat" cmpd="sng" algn="ctr">
                      <a:solidFill>
                        <a:schemeClr val="tx1"/>
                      </a:solidFill>
                      <a:prstDash val="dot"/>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nSpc>
                          <a:spcPts val="1600"/>
                        </a:lnSpc>
                      </a:pPr>
                      <a:endParaRPr lang="en-US" dirty="0"/>
                    </a:p>
                  </a:txBody>
                  <a:tcPr marL="45720" marR="45720">
                    <a:lnL w="3175" cap="flat" cmpd="sng" algn="ctr">
                      <a:solidFill>
                        <a:schemeClr val="tx1"/>
                      </a:solidFill>
                      <a:prstDash val="dot"/>
                      <a:round/>
                      <a:headEnd type="none" w="med" len="med"/>
                      <a:tailEnd type="none" w="med" len="med"/>
                    </a:lnL>
                    <a:lnR w="3175" cap="flat" cmpd="sng" algn="ctr">
                      <a:solidFill>
                        <a:schemeClr val="tx1"/>
                      </a:solidFill>
                      <a:prstDash val="dot"/>
                      <a:round/>
                      <a:headEnd type="none" w="med" len="med"/>
                      <a:tailEnd type="none" w="med" len="med"/>
                    </a:lnR>
                    <a:lnT w="3175" cap="flat" cmpd="sng" algn="ctr">
                      <a:solidFill>
                        <a:schemeClr val="tx1"/>
                      </a:solidFill>
                      <a:prstDash val="dot"/>
                      <a:round/>
                      <a:headEnd type="none" w="med" len="med"/>
                      <a:tailEnd type="none" w="med" len="med"/>
                    </a:lnT>
                    <a:lnB w="3175" cap="flat" cmpd="sng" algn="ctr">
                      <a:solidFill>
                        <a:schemeClr val="tx1"/>
                      </a:solidFill>
                      <a:prstDash val="dot"/>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nSpc>
                          <a:spcPts val="1600"/>
                        </a:lnSpc>
                      </a:pPr>
                      <a:endParaRPr lang="en-US"/>
                    </a:p>
                  </a:txBody>
                  <a:tcPr marL="45720" marR="45720">
                    <a:lnL w="3175" cap="flat" cmpd="sng" algn="ctr">
                      <a:solidFill>
                        <a:schemeClr val="tx1"/>
                      </a:solidFill>
                      <a:prstDash val="dot"/>
                      <a:round/>
                      <a:headEnd type="none" w="med" len="med"/>
                      <a:tailEnd type="none" w="med" len="med"/>
                    </a:lnL>
                    <a:lnR w="3175" cap="flat" cmpd="sng" algn="ctr">
                      <a:solidFill>
                        <a:schemeClr val="tx1"/>
                      </a:solidFill>
                      <a:prstDash val="dot"/>
                      <a:round/>
                      <a:headEnd type="none" w="med" len="med"/>
                      <a:tailEnd type="none" w="med" len="med"/>
                    </a:lnR>
                    <a:lnT w="3175" cap="flat" cmpd="sng" algn="ctr">
                      <a:solidFill>
                        <a:schemeClr val="tx1"/>
                      </a:solidFill>
                      <a:prstDash val="dot"/>
                      <a:round/>
                      <a:headEnd type="none" w="med" len="med"/>
                      <a:tailEnd type="none" w="med" len="med"/>
                    </a:lnT>
                    <a:lnB w="3175" cap="flat" cmpd="sng" algn="ctr">
                      <a:solidFill>
                        <a:schemeClr val="tx1"/>
                      </a:solidFill>
                      <a:prstDash val="dot"/>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nSpc>
                          <a:spcPts val="1600"/>
                        </a:lnSpc>
                      </a:pPr>
                      <a:endParaRPr lang="en-US" dirty="0"/>
                    </a:p>
                  </a:txBody>
                  <a:tcPr marL="45720" marR="45720">
                    <a:lnL w="3175" cap="flat" cmpd="sng" algn="ctr">
                      <a:solidFill>
                        <a:schemeClr val="tx1"/>
                      </a:solidFill>
                      <a:prstDash val="dot"/>
                      <a:round/>
                      <a:headEnd type="none" w="med" len="med"/>
                      <a:tailEnd type="none" w="med" len="med"/>
                    </a:lnL>
                    <a:lnR w="3175" cap="flat" cmpd="sng" algn="ctr">
                      <a:solidFill>
                        <a:schemeClr val="tx1"/>
                      </a:solidFill>
                      <a:prstDash val="dot"/>
                      <a:round/>
                      <a:headEnd type="none" w="med" len="med"/>
                      <a:tailEnd type="none" w="med" len="med"/>
                    </a:lnR>
                    <a:lnT w="3175" cap="flat" cmpd="sng" algn="ctr">
                      <a:solidFill>
                        <a:schemeClr val="tx1"/>
                      </a:solidFill>
                      <a:prstDash val="dot"/>
                      <a:round/>
                      <a:headEnd type="none" w="med" len="med"/>
                      <a:tailEnd type="none" w="med" len="med"/>
                    </a:lnT>
                    <a:lnB w="3175" cap="flat" cmpd="sng" algn="ctr">
                      <a:solidFill>
                        <a:schemeClr val="tx1"/>
                      </a:solidFill>
                      <a:prstDash val="dot"/>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nSpc>
                          <a:spcPts val="1600"/>
                        </a:lnSpc>
                      </a:pPr>
                      <a:endParaRPr lang="en-US" dirty="0"/>
                    </a:p>
                  </a:txBody>
                  <a:tcPr marL="45720" marR="45720">
                    <a:lnL w="3175" cap="flat" cmpd="sng" algn="ctr">
                      <a:solidFill>
                        <a:schemeClr val="tx1"/>
                      </a:solidFill>
                      <a:prstDash val="dot"/>
                      <a:round/>
                      <a:headEnd type="none" w="med" len="med"/>
                      <a:tailEnd type="none" w="med" len="med"/>
                    </a:lnL>
                    <a:lnR w="3175" cap="flat" cmpd="sng" algn="ctr">
                      <a:solidFill>
                        <a:schemeClr val="tx1"/>
                      </a:solidFill>
                      <a:prstDash val="dot"/>
                      <a:round/>
                      <a:headEnd type="none" w="med" len="med"/>
                      <a:tailEnd type="none" w="med" len="med"/>
                    </a:lnR>
                    <a:lnT w="3175" cap="flat" cmpd="sng" algn="ctr">
                      <a:solidFill>
                        <a:schemeClr val="tx1"/>
                      </a:solidFill>
                      <a:prstDash val="dot"/>
                      <a:round/>
                      <a:headEnd type="none" w="med" len="med"/>
                      <a:tailEnd type="none" w="med" len="med"/>
                    </a:lnT>
                    <a:lnB w="3175" cap="flat" cmpd="sng" algn="ctr">
                      <a:solidFill>
                        <a:schemeClr val="tx1"/>
                      </a:solidFill>
                      <a:prstDash val="dot"/>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nSpc>
                          <a:spcPts val="1600"/>
                        </a:lnSpc>
                      </a:pPr>
                      <a:endParaRPr lang="en-US" dirty="0"/>
                    </a:p>
                  </a:txBody>
                  <a:tcPr marL="45720" marR="45720">
                    <a:lnL w="3175" cap="flat" cmpd="sng" algn="ctr">
                      <a:solidFill>
                        <a:schemeClr val="tx1"/>
                      </a:solidFill>
                      <a:prstDash val="dot"/>
                      <a:round/>
                      <a:headEnd type="none" w="med" len="med"/>
                      <a:tailEnd type="none" w="med" len="med"/>
                    </a:lnL>
                    <a:lnR w="3175" cap="flat" cmpd="sng" algn="ctr">
                      <a:solidFill>
                        <a:schemeClr val="tx1"/>
                      </a:solidFill>
                      <a:prstDash val="dot"/>
                      <a:round/>
                      <a:headEnd type="none" w="med" len="med"/>
                      <a:tailEnd type="none" w="med" len="med"/>
                    </a:lnR>
                    <a:lnT w="3175" cap="flat" cmpd="sng" algn="ctr">
                      <a:solidFill>
                        <a:schemeClr val="tx1"/>
                      </a:solidFill>
                      <a:prstDash val="dot"/>
                      <a:round/>
                      <a:headEnd type="none" w="med" len="med"/>
                      <a:tailEnd type="none" w="med" len="med"/>
                    </a:lnT>
                    <a:lnB w="3175" cap="flat" cmpd="sng" algn="ctr">
                      <a:solidFill>
                        <a:schemeClr val="tx1"/>
                      </a:solidFill>
                      <a:prstDash val="dot"/>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nSpc>
                          <a:spcPts val="1600"/>
                        </a:lnSpc>
                      </a:pPr>
                      <a:endParaRPr lang="en-US" dirty="0"/>
                    </a:p>
                  </a:txBody>
                  <a:tcPr marL="45720" marR="45720">
                    <a:lnL w="3175" cap="flat" cmpd="sng" algn="ctr">
                      <a:solidFill>
                        <a:schemeClr val="tx1"/>
                      </a:solidFill>
                      <a:prstDash val="dot"/>
                      <a:round/>
                      <a:headEnd type="none" w="med" len="med"/>
                      <a:tailEnd type="none" w="med" len="med"/>
                    </a:lnL>
                    <a:lnR w="3175" cap="flat" cmpd="sng" algn="ctr">
                      <a:solidFill>
                        <a:schemeClr val="tx1"/>
                      </a:solidFill>
                      <a:prstDash val="dot"/>
                      <a:round/>
                      <a:headEnd type="none" w="med" len="med"/>
                      <a:tailEnd type="none" w="med" len="med"/>
                    </a:lnR>
                    <a:lnT w="3175" cap="flat" cmpd="sng" algn="ctr">
                      <a:solidFill>
                        <a:schemeClr val="tx1"/>
                      </a:solidFill>
                      <a:prstDash val="dot"/>
                      <a:round/>
                      <a:headEnd type="none" w="med" len="med"/>
                      <a:tailEnd type="none" w="med" len="med"/>
                    </a:lnT>
                    <a:lnB w="3175" cap="flat" cmpd="sng" algn="ctr">
                      <a:solidFill>
                        <a:schemeClr val="tx1"/>
                      </a:solidFill>
                      <a:prstDash val="dot"/>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nSpc>
                          <a:spcPts val="1600"/>
                        </a:lnSpc>
                      </a:pPr>
                      <a:endParaRPr lang="en-US" dirty="0"/>
                    </a:p>
                  </a:txBody>
                  <a:tcPr marL="45720" marR="45720">
                    <a:lnL w="3175" cap="flat" cmpd="sng" algn="ctr">
                      <a:solidFill>
                        <a:schemeClr val="tx1"/>
                      </a:solidFill>
                      <a:prstDash val="dot"/>
                      <a:round/>
                      <a:headEnd type="none" w="med" len="med"/>
                      <a:tailEnd type="none" w="med" len="med"/>
                    </a:lnL>
                    <a:lnR w="12700" cmpd="sng">
                      <a:noFill/>
                    </a:lnR>
                    <a:lnT w="3175" cap="flat" cmpd="sng" algn="ctr">
                      <a:solidFill>
                        <a:schemeClr val="tx1"/>
                      </a:solidFill>
                      <a:prstDash val="dot"/>
                      <a:round/>
                      <a:headEnd type="none" w="med" len="med"/>
                      <a:tailEnd type="none" w="med" len="med"/>
                    </a:lnT>
                    <a:lnB w="3175" cap="flat" cmpd="sng" algn="ctr">
                      <a:solidFill>
                        <a:schemeClr val="tx1"/>
                      </a:solidFill>
                      <a:prstDash val="dot"/>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extLst>
                  <a:ext uri="{0D108BD9-81ED-4DB2-BD59-A6C34878D82A}">
                    <a16:rowId xmlns:a16="http://schemas.microsoft.com/office/drawing/2014/main" val="3888213409"/>
                  </a:ext>
                </a:extLst>
              </a:tr>
              <a:tr h="242276">
                <a:tc>
                  <a:txBody>
                    <a:bodyPr/>
                    <a:lstStyle/>
                    <a:p>
                      <a:pPr>
                        <a:lnSpc>
                          <a:spcPts val="1600"/>
                        </a:lnSpc>
                      </a:pPr>
                      <a:r>
                        <a:rPr lang="en-US" sz="1400" dirty="0" smtClean="0"/>
                        <a:t>Sustainability</a:t>
                      </a:r>
                      <a:r>
                        <a:rPr lang="en-US" sz="1400" baseline="0" dirty="0" smtClean="0"/>
                        <a:t> Plan</a:t>
                      </a:r>
                      <a:endParaRPr lang="en-US" sz="1400" dirty="0"/>
                    </a:p>
                  </a:txBody>
                  <a:tcPr marL="45720" marR="45720">
                    <a:lnL w="12700" cmpd="sng">
                      <a:noFill/>
                    </a:lnL>
                    <a:lnR w="3175" cap="flat" cmpd="sng" algn="ctr">
                      <a:solidFill>
                        <a:schemeClr val="tx1"/>
                      </a:solidFill>
                      <a:prstDash val="dot"/>
                      <a:round/>
                      <a:headEnd type="none" w="med" len="med"/>
                      <a:tailEnd type="none" w="med" len="med"/>
                    </a:lnR>
                    <a:lnT w="3175" cap="flat" cmpd="sng" algn="ctr">
                      <a:solidFill>
                        <a:schemeClr val="tx1"/>
                      </a:solidFill>
                      <a:prstDash val="dot"/>
                      <a:round/>
                      <a:headEnd type="none" w="med" len="med"/>
                      <a:tailEnd type="none" w="med" len="med"/>
                    </a:lnT>
                    <a:lnB w="3175" cap="flat" cmpd="sng" algn="ctr">
                      <a:solidFill>
                        <a:schemeClr val="tx1"/>
                      </a:solidFill>
                      <a:prstDash val="dot"/>
                      <a:round/>
                      <a:headEnd type="none" w="med" len="med"/>
                      <a:tailEnd type="none" w="med" len="med"/>
                    </a:lnB>
                    <a:lnTlToBr w="12700" cmpd="sng">
                      <a:noFill/>
                      <a:prstDash val="solid"/>
                    </a:lnTlToBr>
                    <a:lnBlToTr w="12700" cmpd="sng">
                      <a:noFill/>
                      <a:prstDash val="solid"/>
                    </a:lnBlToTr>
                  </a:tcPr>
                </a:tc>
                <a:tc>
                  <a:txBody>
                    <a:bodyPr/>
                    <a:lstStyle/>
                    <a:p>
                      <a:pPr>
                        <a:lnSpc>
                          <a:spcPts val="1600"/>
                        </a:lnSpc>
                      </a:pPr>
                      <a:endParaRPr lang="en-US" dirty="0"/>
                    </a:p>
                  </a:txBody>
                  <a:tcPr marL="45720" marR="45720">
                    <a:lnL w="3175" cap="flat" cmpd="sng" algn="ctr">
                      <a:solidFill>
                        <a:schemeClr val="tx1"/>
                      </a:solidFill>
                      <a:prstDash val="dot"/>
                      <a:round/>
                      <a:headEnd type="none" w="med" len="med"/>
                      <a:tailEnd type="none" w="med" len="med"/>
                    </a:lnL>
                    <a:lnR w="3175" cap="flat" cmpd="sng" algn="ctr">
                      <a:solidFill>
                        <a:schemeClr val="tx1"/>
                      </a:solidFill>
                      <a:prstDash val="dot"/>
                      <a:round/>
                      <a:headEnd type="none" w="med" len="med"/>
                      <a:tailEnd type="none" w="med" len="med"/>
                    </a:lnR>
                    <a:lnT w="3175" cap="flat" cmpd="sng" algn="ctr">
                      <a:solidFill>
                        <a:schemeClr val="tx1"/>
                      </a:solidFill>
                      <a:prstDash val="dot"/>
                      <a:round/>
                      <a:headEnd type="none" w="med" len="med"/>
                      <a:tailEnd type="none" w="med" len="med"/>
                    </a:lnT>
                    <a:lnB w="3175" cap="flat" cmpd="sng" algn="ctr">
                      <a:solidFill>
                        <a:schemeClr val="tx1"/>
                      </a:solidFill>
                      <a:prstDash val="dot"/>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nSpc>
                          <a:spcPts val="1600"/>
                        </a:lnSpc>
                      </a:pPr>
                      <a:endParaRPr lang="en-US" dirty="0"/>
                    </a:p>
                  </a:txBody>
                  <a:tcPr marL="45720" marR="45720">
                    <a:lnL w="3175" cap="flat" cmpd="sng" algn="ctr">
                      <a:solidFill>
                        <a:schemeClr val="tx1"/>
                      </a:solidFill>
                      <a:prstDash val="dot"/>
                      <a:round/>
                      <a:headEnd type="none" w="med" len="med"/>
                      <a:tailEnd type="none" w="med" len="med"/>
                    </a:lnL>
                    <a:lnR w="3175" cap="flat" cmpd="sng" algn="ctr">
                      <a:solidFill>
                        <a:schemeClr val="tx1"/>
                      </a:solidFill>
                      <a:prstDash val="dot"/>
                      <a:round/>
                      <a:headEnd type="none" w="med" len="med"/>
                      <a:tailEnd type="none" w="med" len="med"/>
                    </a:lnR>
                    <a:lnT w="3175" cap="flat" cmpd="sng" algn="ctr">
                      <a:solidFill>
                        <a:schemeClr val="tx1"/>
                      </a:solidFill>
                      <a:prstDash val="dot"/>
                      <a:round/>
                      <a:headEnd type="none" w="med" len="med"/>
                      <a:tailEnd type="none" w="med" len="med"/>
                    </a:lnT>
                    <a:lnB w="3175" cap="flat" cmpd="sng" algn="ctr">
                      <a:solidFill>
                        <a:schemeClr val="tx1"/>
                      </a:solidFill>
                      <a:prstDash val="dot"/>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nSpc>
                          <a:spcPts val="1600"/>
                        </a:lnSpc>
                      </a:pPr>
                      <a:endParaRPr lang="en-US" dirty="0"/>
                    </a:p>
                  </a:txBody>
                  <a:tcPr marL="45720" marR="45720">
                    <a:lnL w="3175" cap="flat" cmpd="sng" algn="ctr">
                      <a:solidFill>
                        <a:schemeClr val="tx1"/>
                      </a:solidFill>
                      <a:prstDash val="dot"/>
                      <a:round/>
                      <a:headEnd type="none" w="med" len="med"/>
                      <a:tailEnd type="none" w="med" len="med"/>
                    </a:lnL>
                    <a:lnR w="3175" cap="flat" cmpd="sng" algn="ctr">
                      <a:solidFill>
                        <a:schemeClr val="tx1"/>
                      </a:solidFill>
                      <a:prstDash val="dot"/>
                      <a:round/>
                      <a:headEnd type="none" w="med" len="med"/>
                      <a:tailEnd type="none" w="med" len="med"/>
                    </a:lnR>
                    <a:lnT w="3175" cap="flat" cmpd="sng" algn="ctr">
                      <a:solidFill>
                        <a:schemeClr val="tx1"/>
                      </a:solidFill>
                      <a:prstDash val="dot"/>
                      <a:round/>
                      <a:headEnd type="none" w="med" len="med"/>
                      <a:tailEnd type="none" w="med" len="med"/>
                    </a:lnT>
                    <a:lnB w="3175" cap="flat" cmpd="sng" algn="ctr">
                      <a:solidFill>
                        <a:schemeClr val="tx1"/>
                      </a:solidFill>
                      <a:prstDash val="dot"/>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nSpc>
                          <a:spcPts val="1600"/>
                        </a:lnSpc>
                      </a:pPr>
                      <a:endParaRPr lang="en-US"/>
                    </a:p>
                  </a:txBody>
                  <a:tcPr marL="45720" marR="45720">
                    <a:lnL w="3175" cap="flat" cmpd="sng" algn="ctr">
                      <a:solidFill>
                        <a:schemeClr val="tx1"/>
                      </a:solidFill>
                      <a:prstDash val="dot"/>
                      <a:round/>
                      <a:headEnd type="none" w="med" len="med"/>
                      <a:tailEnd type="none" w="med" len="med"/>
                    </a:lnL>
                    <a:lnR w="3175" cap="flat" cmpd="sng" algn="ctr">
                      <a:solidFill>
                        <a:schemeClr val="tx1"/>
                      </a:solidFill>
                      <a:prstDash val="dot"/>
                      <a:round/>
                      <a:headEnd type="none" w="med" len="med"/>
                      <a:tailEnd type="none" w="med" len="med"/>
                    </a:lnR>
                    <a:lnT w="3175" cap="flat" cmpd="sng" algn="ctr">
                      <a:solidFill>
                        <a:schemeClr val="tx1"/>
                      </a:solidFill>
                      <a:prstDash val="dot"/>
                      <a:round/>
                      <a:headEnd type="none" w="med" len="med"/>
                      <a:tailEnd type="none" w="med" len="med"/>
                    </a:lnT>
                    <a:lnB w="3175" cap="flat" cmpd="sng" algn="ctr">
                      <a:solidFill>
                        <a:schemeClr val="tx1"/>
                      </a:solidFill>
                      <a:prstDash val="dot"/>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nSpc>
                          <a:spcPts val="1600"/>
                        </a:lnSpc>
                      </a:pPr>
                      <a:endParaRPr lang="en-US" dirty="0"/>
                    </a:p>
                  </a:txBody>
                  <a:tcPr marL="45720" marR="45720">
                    <a:lnL w="3175" cap="flat" cmpd="sng" algn="ctr">
                      <a:solidFill>
                        <a:schemeClr val="tx1"/>
                      </a:solidFill>
                      <a:prstDash val="dot"/>
                      <a:round/>
                      <a:headEnd type="none" w="med" len="med"/>
                      <a:tailEnd type="none" w="med" len="med"/>
                    </a:lnL>
                    <a:lnR w="3175" cap="flat" cmpd="sng" algn="ctr">
                      <a:solidFill>
                        <a:schemeClr val="tx1"/>
                      </a:solidFill>
                      <a:prstDash val="dot"/>
                      <a:round/>
                      <a:headEnd type="none" w="med" len="med"/>
                      <a:tailEnd type="none" w="med" len="med"/>
                    </a:lnR>
                    <a:lnT w="3175" cap="flat" cmpd="sng" algn="ctr">
                      <a:solidFill>
                        <a:schemeClr val="tx1"/>
                      </a:solidFill>
                      <a:prstDash val="dot"/>
                      <a:round/>
                      <a:headEnd type="none" w="med" len="med"/>
                      <a:tailEnd type="none" w="med" len="med"/>
                    </a:lnT>
                    <a:lnB w="3175" cap="flat" cmpd="sng" algn="ctr">
                      <a:solidFill>
                        <a:schemeClr val="tx1"/>
                      </a:solidFill>
                      <a:prstDash val="dot"/>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nSpc>
                          <a:spcPts val="1600"/>
                        </a:lnSpc>
                      </a:pPr>
                      <a:endParaRPr lang="en-US"/>
                    </a:p>
                  </a:txBody>
                  <a:tcPr marL="45720" marR="45720">
                    <a:lnL w="3175" cap="flat" cmpd="sng" algn="ctr">
                      <a:solidFill>
                        <a:schemeClr val="tx1"/>
                      </a:solidFill>
                      <a:prstDash val="dot"/>
                      <a:round/>
                      <a:headEnd type="none" w="med" len="med"/>
                      <a:tailEnd type="none" w="med" len="med"/>
                    </a:lnL>
                    <a:lnR w="3175" cap="flat" cmpd="sng" algn="ctr">
                      <a:solidFill>
                        <a:schemeClr val="tx1"/>
                      </a:solidFill>
                      <a:prstDash val="dot"/>
                      <a:round/>
                      <a:headEnd type="none" w="med" len="med"/>
                      <a:tailEnd type="none" w="med" len="med"/>
                    </a:lnR>
                    <a:lnT w="3175" cap="flat" cmpd="sng" algn="ctr">
                      <a:solidFill>
                        <a:schemeClr val="tx1"/>
                      </a:solidFill>
                      <a:prstDash val="dot"/>
                      <a:round/>
                      <a:headEnd type="none" w="med" len="med"/>
                      <a:tailEnd type="none" w="med" len="med"/>
                    </a:lnT>
                    <a:lnB w="3175" cap="flat" cmpd="sng" algn="ctr">
                      <a:solidFill>
                        <a:schemeClr val="tx1"/>
                      </a:solidFill>
                      <a:prstDash val="dot"/>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nSpc>
                          <a:spcPts val="1600"/>
                        </a:lnSpc>
                      </a:pPr>
                      <a:endParaRPr lang="en-US"/>
                    </a:p>
                  </a:txBody>
                  <a:tcPr marL="45720" marR="45720">
                    <a:lnL w="3175" cap="flat" cmpd="sng" algn="ctr">
                      <a:solidFill>
                        <a:schemeClr val="tx1"/>
                      </a:solidFill>
                      <a:prstDash val="dot"/>
                      <a:round/>
                      <a:headEnd type="none" w="med" len="med"/>
                      <a:tailEnd type="none" w="med" len="med"/>
                    </a:lnL>
                    <a:lnR w="3175" cap="flat" cmpd="sng" algn="ctr">
                      <a:solidFill>
                        <a:schemeClr val="tx1"/>
                      </a:solidFill>
                      <a:prstDash val="dot"/>
                      <a:round/>
                      <a:headEnd type="none" w="med" len="med"/>
                      <a:tailEnd type="none" w="med" len="med"/>
                    </a:lnR>
                    <a:lnT w="3175" cap="flat" cmpd="sng" algn="ctr">
                      <a:solidFill>
                        <a:schemeClr val="tx1"/>
                      </a:solidFill>
                      <a:prstDash val="dot"/>
                      <a:round/>
                      <a:headEnd type="none" w="med" len="med"/>
                      <a:tailEnd type="none" w="med" len="med"/>
                    </a:lnT>
                    <a:lnB w="3175" cap="flat" cmpd="sng" algn="ctr">
                      <a:solidFill>
                        <a:schemeClr val="tx1"/>
                      </a:solidFill>
                      <a:prstDash val="dot"/>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nSpc>
                          <a:spcPts val="1600"/>
                        </a:lnSpc>
                      </a:pPr>
                      <a:endParaRPr lang="en-US" dirty="0"/>
                    </a:p>
                  </a:txBody>
                  <a:tcPr marL="45720" marR="45720">
                    <a:lnL w="3175" cap="flat" cmpd="sng" algn="ctr">
                      <a:solidFill>
                        <a:schemeClr val="tx1"/>
                      </a:solidFill>
                      <a:prstDash val="dot"/>
                      <a:round/>
                      <a:headEnd type="none" w="med" len="med"/>
                      <a:tailEnd type="none" w="med" len="med"/>
                    </a:lnL>
                    <a:lnR w="3175" cap="flat" cmpd="sng" algn="ctr">
                      <a:solidFill>
                        <a:schemeClr val="tx1"/>
                      </a:solidFill>
                      <a:prstDash val="dot"/>
                      <a:round/>
                      <a:headEnd type="none" w="med" len="med"/>
                      <a:tailEnd type="none" w="med" len="med"/>
                    </a:lnR>
                    <a:lnT w="3175" cap="flat" cmpd="sng" algn="ctr">
                      <a:solidFill>
                        <a:schemeClr val="tx1"/>
                      </a:solidFill>
                      <a:prstDash val="dot"/>
                      <a:round/>
                      <a:headEnd type="none" w="med" len="med"/>
                      <a:tailEnd type="none" w="med" len="med"/>
                    </a:lnT>
                    <a:lnB w="3175" cap="flat" cmpd="sng" algn="ctr">
                      <a:solidFill>
                        <a:schemeClr val="tx1"/>
                      </a:solidFill>
                      <a:prstDash val="dot"/>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nSpc>
                          <a:spcPts val="1600"/>
                        </a:lnSpc>
                      </a:pPr>
                      <a:endParaRPr lang="en-US" dirty="0"/>
                    </a:p>
                  </a:txBody>
                  <a:tcPr marL="45720" marR="45720">
                    <a:lnL w="3175" cap="flat" cmpd="sng" algn="ctr">
                      <a:solidFill>
                        <a:schemeClr val="tx1"/>
                      </a:solidFill>
                      <a:prstDash val="dot"/>
                      <a:round/>
                      <a:headEnd type="none" w="med" len="med"/>
                      <a:tailEnd type="none" w="med" len="med"/>
                    </a:lnL>
                    <a:lnR w="12700" cmpd="sng">
                      <a:noFill/>
                    </a:lnR>
                    <a:lnT w="3175" cap="flat" cmpd="sng" algn="ctr">
                      <a:solidFill>
                        <a:schemeClr val="tx1"/>
                      </a:solidFill>
                      <a:prstDash val="dot"/>
                      <a:round/>
                      <a:headEnd type="none" w="med" len="med"/>
                      <a:tailEnd type="none" w="med" len="med"/>
                    </a:lnT>
                    <a:lnB w="3175" cap="flat" cmpd="sng" algn="ctr">
                      <a:solidFill>
                        <a:schemeClr val="tx1"/>
                      </a:solidFill>
                      <a:prstDash val="dot"/>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extLst>
                  <a:ext uri="{0D108BD9-81ED-4DB2-BD59-A6C34878D82A}">
                    <a16:rowId xmlns:a16="http://schemas.microsoft.com/office/drawing/2014/main" val="1621316784"/>
                  </a:ext>
                </a:extLst>
              </a:tr>
              <a:tr h="270829">
                <a:tc>
                  <a:txBody>
                    <a:bodyPr/>
                    <a:lstStyle/>
                    <a:p>
                      <a:pPr>
                        <a:lnSpc>
                          <a:spcPts val="1600"/>
                        </a:lnSpc>
                      </a:pPr>
                      <a:r>
                        <a:rPr lang="en-US" sz="1400" dirty="0" smtClean="0"/>
                        <a:t>Technology Plan</a:t>
                      </a:r>
                      <a:endParaRPr lang="en-US" sz="1400" dirty="0"/>
                    </a:p>
                  </a:txBody>
                  <a:tcPr marL="45720" marR="45720">
                    <a:lnL w="12700" cmpd="sng">
                      <a:noFill/>
                    </a:lnL>
                    <a:lnR w="3175" cap="flat" cmpd="sng" algn="ctr">
                      <a:solidFill>
                        <a:schemeClr val="tx1"/>
                      </a:solidFill>
                      <a:prstDash val="dot"/>
                      <a:round/>
                      <a:headEnd type="none" w="med" len="med"/>
                      <a:tailEnd type="none" w="med" len="med"/>
                    </a:lnR>
                    <a:lnT w="3175" cap="flat" cmpd="sng" algn="ctr">
                      <a:solidFill>
                        <a:schemeClr val="tx1"/>
                      </a:solidFill>
                      <a:prstDash val="dot"/>
                      <a:round/>
                      <a:headEnd type="none" w="med" len="med"/>
                      <a:tailEnd type="none" w="med" len="med"/>
                    </a:lnT>
                    <a:lnB w="12700" cmpd="sng">
                      <a:noFill/>
                    </a:lnB>
                    <a:lnTlToBr w="12700" cmpd="sng">
                      <a:noFill/>
                      <a:prstDash val="solid"/>
                    </a:lnTlToBr>
                    <a:lnBlToTr w="12700" cmpd="sng">
                      <a:noFill/>
                      <a:prstDash val="solid"/>
                    </a:lnBlToTr>
                  </a:tcPr>
                </a:tc>
                <a:tc>
                  <a:txBody>
                    <a:bodyPr/>
                    <a:lstStyle/>
                    <a:p>
                      <a:pPr>
                        <a:lnSpc>
                          <a:spcPts val="1600"/>
                        </a:lnSpc>
                      </a:pPr>
                      <a:endParaRPr lang="en-US" dirty="0"/>
                    </a:p>
                  </a:txBody>
                  <a:tcPr marL="45720" marR="45720">
                    <a:lnL w="3175" cap="flat" cmpd="sng" algn="ctr">
                      <a:solidFill>
                        <a:schemeClr val="tx1"/>
                      </a:solidFill>
                      <a:prstDash val="dot"/>
                      <a:round/>
                      <a:headEnd type="none" w="med" len="med"/>
                      <a:tailEnd type="none" w="med" len="med"/>
                    </a:lnL>
                    <a:lnR w="3175" cap="flat" cmpd="sng" algn="ctr">
                      <a:solidFill>
                        <a:schemeClr val="tx1"/>
                      </a:solidFill>
                      <a:prstDash val="dot"/>
                      <a:round/>
                      <a:headEnd type="none" w="med" len="med"/>
                      <a:tailEnd type="none" w="med" len="med"/>
                    </a:lnR>
                    <a:lnT w="3175" cap="flat" cmpd="sng" algn="ctr">
                      <a:solidFill>
                        <a:schemeClr val="tx1"/>
                      </a:solidFill>
                      <a:prstDash val="dot"/>
                      <a:round/>
                      <a:headEnd type="none" w="med" len="med"/>
                      <a:tailEnd type="none" w="med" len="med"/>
                    </a:lnT>
                    <a:lnB w="12700" cmpd="sng">
                      <a:noFill/>
                    </a:lnB>
                    <a:lnTlToBr w="12700" cmpd="sng">
                      <a:noFill/>
                      <a:prstDash val="solid"/>
                    </a:lnTlToBr>
                    <a:lnBlToTr w="12700" cmpd="sng">
                      <a:noFill/>
                      <a:prstDash val="solid"/>
                    </a:lnBlToTr>
                    <a:solidFill>
                      <a:schemeClr val="accent6">
                        <a:lumMod val="20000"/>
                        <a:lumOff val="80000"/>
                      </a:schemeClr>
                    </a:solidFill>
                  </a:tcPr>
                </a:tc>
                <a:tc>
                  <a:txBody>
                    <a:bodyPr/>
                    <a:lstStyle/>
                    <a:p>
                      <a:pPr>
                        <a:lnSpc>
                          <a:spcPts val="1600"/>
                        </a:lnSpc>
                      </a:pPr>
                      <a:endParaRPr lang="en-US" dirty="0"/>
                    </a:p>
                  </a:txBody>
                  <a:tcPr marL="45720" marR="45720">
                    <a:lnL w="3175" cap="flat" cmpd="sng" algn="ctr">
                      <a:solidFill>
                        <a:schemeClr val="tx1"/>
                      </a:solidFill>
                      <a:prstDash val="dot"/>
                      <a:round/>
                      <a:headEnd type="none" w="med" len="med"/>
                      <a:tailEnd type="none" w="med" len="med"/>
                    </a:lnL>
                    <a:lnR w="3175" cap="flat" cmpd="sng" algn="ctr">
                      <a:solidFill>
                        <a:schemeClr val="tx1"/>
                      </a:solidFill>
                      <a:prstDash val="dot"/>
                      <a:round/>
                      <a:headEnd type="none" w="med" len="med"/>
                      <a:tailEnd type="none" w="med" len="med"/>
                    </a:lnR>
                    <a:lnT w="3175" cap="flat" cmpd="sng" algn="ctr">
                      <a:solidFill>
                        <a:schemeClr val="tx1"/>
                      </a:solidFill>
                      <a:prstDash val="dot"/>
                      <a:round/>
                      <a:headEnd type="none" w="med" len="med"/>
                      <a:tailEnd type="none" w="med" len="med"/>
                    </a:lnT>
                    <a:lnB w="12700" cmpd="sng">
                      <a:noFill/>
                    </a:lnB>
                    <a:lnTlToBr w="12700" cmpd="sng">
                      <a:noFill/>
                      <a:prstDash val="solid"/>
                    </a:lnTlToBr>
                    <a:lnBlToTr w="12700" cmpd="sng">
                      <a:noFill/>
                      <a:prstDash val="solid"/>
                    </a:lnBlToTr>
                    <a:solidFill>
                      <a:schemeClr val="accent6">
                        <a:lumMod val="20000"/>
                        <a:lumOff val="80000"/>
                      </a:schemeClr>
                    </a:solidFill>
                  </a:tcPr>
                </a:tc>
                <a:tc>
                  <a:txBody>
                    <a:bodyPr/>
                    <a:lstStyle/>
                    <a:p>
                      <a:pPr>
                        <a:lnSpc>
                          <a:spcPts val="1600"/>
                        </a:lnSpc>
                      </a:pPr>
                      <a:endParaRPr lang="en-US" dirty="0"/>
                    </a:p>
                  </a:txBody>
                  <a:tcPr marL="45720" marR="45720">
                    <a:lnL w="3175" cap="flat" cmpd="sng" algn="ctr">
                      <a:solidFill>
                        <a:schemeClr val="tx1"/>
                      </a:solidFill>
                      <a:prstDash val="dot"/>
                      <a:round/>
                      <a:headEnd type="none" w="med" len="med"/>
                      <a:tailEnd type="none" w="med" len="med"/>
                    </a:lnL>
                    <a:lnR w="3175" cap="flat" cmpd="sng" algn="ctr">
                      <a:solidFill>
                        <a:schemeClr val="tx1"/>
                      </a:solidFill>
                      <a:prstDash val="dot"/>
                      <a:round/>
                      <a:headEnd type="none" w="med" len="med"/>
                      <a:tailEnd type="none" w="med" len="med"/>
                    </a:lnR>
                    <a:lnT w="3175" cap="flat" cmpd="sng" algn="ctr">
                      <a:solidFill>
                        <a:schemeClr val="tx1"/>
                      </a:solidFill>
                      <a:prstDash val="dot"/>
                      <a:round/>
                      <a:headEnd type="none" w="med" len="med"/>
                      <a:tailEnd type="none" w="med" len="med"/>
                    </a:lnT>
                    <a:lnB w="12700" cmpd="sng">
                      <a:noFill/>
                    </a:lnB>
                    <a:lnTlToBr w="12700" cmpd="sng">
                      <a:noFill/>
                      <a:prstDash val="solid"/>
                    </a:lnTlToBr>
                    <a:lnBlToTr w="12700" cmpd="sng">
                      <a:noFill/>
                      <a:prstDash val="solid"/>
                    </a:lnBlToTr>
                    <a:solidFill>
                      <a:schemeClr val="accent6">
                        <a:lumMod val="20000"/>
                        <a:lumOff val="80000"/>
                      </a:schemeClr>
                    </a:solidFill>
                  </a:tcPr>
                </a:tc>
                <a:tc>
                  <a:txBody>
                    <a:bodyPr/>
                    <a:lstStyle/>
                    <a:p>
                      <a:pPr>
                        <a:lnSpc>
                          <a:spcPts val="1600"/>
                        </a:lnSpc>
                      </a:pPr>
                      <a:endParaRPr lang="en-US" dirty="0"/>
                    </a:p>
                  </a:txBody>
                  <a:tcPr marL="45720" marR="45720">
                    <a:lnL w="3175" cap="flat" cmpd="sng" algn="ctr">
                      <a:solidFill>
                        <a:schemeClr val="tx1"/>
                      </a:solidFill>
                      <a:prstDash val="dot"/>
                      <a:round/>
                      <a:headEnd type="none" w="med" len="med"/>
                      <a:tailEnd type="none" w="med" len="med"/>
                    </a:lnL>
                    <a:lnR w="3175" cap="flat" cmpd="sng" algn="ctr">
                      <a:solidFill>
                        <a:schemeClr val="tx1"/>
                      </a:solidFill>
                      <a:prstDash val="dot"/>
                      <a:round/>
                      <a:headEnd type="none" w="med" len="med"/>
                      <a:tailEnd type="none" w="med" len="med"/>
                    </a:lnR>
                    <a:lnT w="3175" cap="flat" cmpd="sng" algn="ctr">
                      <a:solidFill>
                        <a:schemeClr val="tx1"/>
                      </a:solidFill>
                      <a:prstDash val="dot"/>
                      <a:round/>
                      <a:headEnd type="none" w="med" len="med"/>
                      <a:tailEnd type="none" w="med" len="med"/>
                    </a:lnT>
                    <a:lnB w="12700" cmpd="sng">
                      <a:noFill/>
                    </a:lnB>
                    <a:lnTlToBr w="12700" cmpd="sng">
                      <a:noFill/>
                      <a:prstDash val="solid"/>
                    </a:lnTlToBr>
                    <a:lnBlToTr w="12700" cmpd="sng">
                      <a:noFill/>
                      <a:prstDash val="solid"/>
                    </a:lnBlToTr>
                    <a:solidFill>
                      <a:schemeClr val="accent6">
                        <a:lumMod val="20000"/>
                        <a:lumOff val="80000"/>
                      </a:schemeClr>
                    </a:solidFill>
                  </a:tcPr>
                </a:tc>
                <a:tc>
                  <a:txBody>
                    <a:bodyPr/>
                    <a:lstStyle/>
                    <a:p>
                      <a:pPr>
                        <a:lnSpc>
                          <a:spcPts val="1600"/>
                        </a:lnSpc>
                      </a:pPr>
                      <a:endParaRPr lang="en-US" dirty="0"/>
                    </a:p>
                  </a:txBody>
                  <a:tcPr marL="45720" marR="45720">
                    <a:lnL w="3175" cap="flat" cmpd="sng" algn="ctr">
                      <a:solidFill>
                        <a:schemeClr val="tx1"/>
                      </a:solidFill>
                      <a:prstDash val="dot"/>
                      <a:round/>
                      <a:headEnd type="none" w="med" len="med"/>
                      <a:tailEnd type="none" w="med" len="med"/>
                    </a:lnL>
                    <a:lnR w="3175" cap="flat" cmpd="sng" algn="ctr">
                      <a:solidFill>
                        <a:schemeClr val="tx1"/>
                      </a:solidFill>
                      <a:prstDash val="dot"/>
                      <a:round/>
                      <a:headEnd type="none" w="med" len="med"/>
                      <a:tailEnd type="none" w="med" len="med"/>
                    </a:lnR>
                    <a:lnT w="3175" cap="flat" cmpd="sng" algn="ctr">
                      <a:solidFill>
                        <a:schemeClr val="tx1"/>
                      </a:solidFill>
                      <a:prstDash val="dot"/>
                      <a:round/>
                      <a:headEnd type="none" w="med" len="med"/>
                      <a:tailEnd type="none" w="med" len="med"/>
                    </a:lnT>
                    <a:lnB w="12700" cmpd="sng">
                      <a:noFill/>
                    </a:lnB>
                    <a:lnTlToBr w="12700" cmpd="sng">
                      <a:noFill/>
                      <a:prstDash val="solid"/>
                    </a:lnTlToBr>
                    <a:lnBlToTr w="12700" cmpd="sng">
                      <a:noFill/>
                      <a:prstDash val="solid"/>
                    </a:lnBlToTr>
                    <a:solidFill>
                      <a:schemeClr val="accent6">
                        <a:lumMod val="20000"/>
                        <a:lumOff val="80000"/>
                      </a:schemeClr>
                    </a:solidFill>
                  </a:tcPr>
                </a:tc>
                <a:tc>
                  <a:txBody>
                    <a:bodyPr/>
                    <a:lstStyle/>
                    <a:p>
                      <a:pPr>
                        <a:lnSpc>
                          <a:spcPts val="1600"/>
                        </a:lnSpc>
                      </a:pPr>
                      <a:endParaRPr lang="en-US" dirty="0"/>
                    </a:p>
                  </a:txBody>
                  <a:tcPr marL="45720" marR="45720">
                    <a:lnL w="3175" cap="flat" cmpd="sng" algn="ctr">
                      <a:solidFill>
                        <a:schemeClr val="tx1"/>
                      </a:solidFill>
                      <a:prstDash val="dot"/>
                      <a:round/>
                      <a:headEnd type="none" w="med" len="med"/>
                      <a:tailEnd type="none" w="med" len="med"/>
                    </a:lnL>
                    <a:lnR w="3175" cap="flat" cmpd="sng" algn="ctr">
                      <a:solidFill>
                        <a:schemeClr val="tx1"/>
                      </a:solidFill>
                      <a:prstDash val="dot"/>
                      <a:round/>
                      <a:headEnd type="none" w="med" len="med"/>
                      <a:tailEnd type="none" w="med" len="med"/>
                    </a:lnR>
                    <a:lnT w="3175" cap="flat" cmpd="sng" algn="ctr">
                      <a:solidFill>
                        <a:schemeClr val="tx1"/>
                      </a:solidFill>
                      <a:prstDash val="dot"/>
                      <a:round/>
                      <a:headEnd type="none" w="med" len="med"/>
                      <a:tailEnd type="none" w="med" len="med"/>
                    </a:lnT>
                    <a:lnB w="12700" cmpd="sng">
                      <a:noFill/>
                    </a:lnB>
                    <a:lnTlToBr w="12700" cmpd="sng">
                      <a:noFill/>
                      <a:prstDash val="solid"/>
                    </a:lnTlToBr>
                    <a:lnBlToTr w="12700" cmpd="sng">
                      <a:noFill/>
                      <a:prstDash val="solid"/>
                    </a:lnBlToTr>
                    <a:solidFill>
                      <a:schemeClr val="accent6">
                        <a:lumMod val="20000"/>
                        <a:lumOff val="80000"/>
                      </a:schemeClr>
                    </a:solidFill>
                  </a:tcPr>
                </a:tc>
                <a:tc>
                  <a:txBody>
                    <a:bodyPr/>
                    <a:lstStyle/>
                    <a:p>
                      <a:pPr>
                        <a:lnSpc>
                          <a:spcPts val="1600"/>
                        </a:lnSpc>
                      </a:pPr>
                      <a:endParaRPr lang="en-US" dirty="0"/>
                    </a:p>
                  </a:txBody>
                  <a:tcPr marL="45720" marR="45720">
                    <a:lnL w="3175" cap="flat" cmpd="sng" algn="ctr">
                      <a:solidFill>
                        <a:schemeClr val="tx1"/>
                      </a:solidFill>
                      <a:prstDash val="dot"/>
                      <a:round/>
                      <a:headEnd type="none" w="med" len="med"/>
                      <a:tailEnd type="none" w="med" len="med"/>
                    </a:lnL>
                    <a:lnR w="3175" cap="flat" cmpd="sng" algn="ctr">
                      <a:solidFill>
                        <a:schemeClr val="tx1"/>
                      </a:solidFill>
                      <a:prstDash val="dot"/>
                      <a:round/>
                      <a:headEnd type="none" w="med" len="med"/>
                      <a:tailEnd type="none" w="med" len="med"/>
                    </a:lnR>
                    <a:lnT w="3175" cap="flat" cmpd="sng" algn="ctr">
                      <a:solidFill>
                        <a:schemeClr val="tx1"/>
                      </a:solidFill>
                      <a:prstDash val="dot"/>
                      <a:round/>
                      <a:headEnd type="none" w="med" len="med"/>
                      <a:tailEnd type="none" w="med" len="med"/>
                    </a:lnT>
                    <a:lnB w="12700" cmpd="sng">
                      <a:noFill/>
                    </a:lnB>
                    <a:lnTlToBr w="12700" cmpd="sng">
                      <a:noFill/>
                      <a:prstDash val="solid"/>
                    </a:lnTlToBr>
                    <a:lnBlToTr w="12700" cmpd="sng">
                      <a:noFill/>
                      <a:prstDash val="solid"/>
                    </a:lnBlToTr>
                    <a:solidFill>
                      <a:schemeClr val="accent6">
                        <a:lumMod val="20000"/>
                        <a:lumOff val="80000"/>
                      </a:schemeClr>
                    </a:solidFill>
                  </a:tcPr>
                </a:tc>
                <a:tc>
                  <a:txBody>
                    <a:bodyPr/>
                    <a:lstStyle/>
                    <a:p>
                      <a:pPr>
                        <a:lnSpc>
                          <a:spcPts val="1600"/>
                        </a:lnSpc>
                      </a:pPr>
                      <a:endParaRPr lang="en-US" dirty="0"/>
                    </a:p>
                  </a:txBody>
                  <a:tcPr marL="45720" marR="45720">
                    <a:lnL w="3175" cap="flat" cmpd="sng" algn="ctr">
                      <a:solidFill>
                        <a:schemeClr val="tx1"/>
                      </a:solidFill>
                      <a:prstDash val="dot"/>
                      <a:round/>
                      <a:headEnd type="none" w="med" len="med"/>
                      <a:tailEnd type="none" w="med" len="med"/>
                    </a:lnL>
                    <a:lnR w="3175" cap="flat" cmpd="sng" algn="ctr">
                      <a:solidFill>
                        <a:schemeClr val="tx1"/>
                      </a:solidFill>
                      <a:prstDash val="dot"/>
                      <a:round/>
                      <a:headEnd type="none" w="med" len="med"/>
                      <a:tailEnd type="none" w="med" len="med"/>
                    </a:lnR>
                    <a:lnT w="3175" cap="flat" cmpd="sng" algn="ctr">
                      <a:solidFill>
                        <a:schemeClr val="tx1"/>
                      </a:solidFill>
                      <a:prstDash val="dot"/>
                      <a:round/>
                      <a:headEnd type="none" w="med" len="med"/>
                      <a:tailEnd type="none" w="med" len="med"/>
                    </a:lnT>
                    <a:lnB w="12700" cmpd="sng">
                      <a:noFill/>
                    </a:lnB>
                    <a:lnTlToBr w="12700" cmpd="sng">
                      <a:noFill/>
                      <a:prstDash val="solid"/>
                    </a:lnTlToBr>
                    <a:lnBlToTr w="12700" cmpd="sng">
                      <a:noFill/>
                      <a:prstDash val="solid"/>
                    </a:lnBlToTr>
                    <a:solidFill>
                      <a:schemeClr val="accent6">
                        <a:lumMod val="20000"/>
                        <a:lumOff val="80000"/>
                      </a:schemeClr>
                    </a:solidFill>
                  </a:tcPr>
                </a:tc>
                <a:tc>
                  <a:txBody>
                    <a:bodyPr/>
                    <a:lstStyle/>
                    <a:p>
                      <a:pPr>
                        <a:lnSpc>
                          <a:spcPts val="1600"/>
                        </a:lnSpc>
                      </a:pPr>
                      <a:endParaRPr lang="en-US" dirty="0"/>
                    </a:p>
                  </a:txBody>
                  <a:tcPr marL="45720" marR="45720">
                    <a:lnL w="3175" cap="flat" cmpd="sng" algn="ctr">
                      <a:solidFill>
                        <a:schemeClr val="tx1"/>
                      </a:solidFill>
                      <a:prstDash val="dot"/>
                      <a:round/>
                      <a:headEnd type="none" w="med" len="med"/>
                      <a:tailEnd type="none" w="med" len="med"/>
                    </a:lnL>
                    <a:lnR w="12700" cmpd="sng">
                      <a:noFill/>
                    </a:lnR>
                    <a:lnT w="3175" cap="flat" cmpd="sng" algn="ctr">
                      <a:solidFill>
                        <a:schemeClr val="tx1"/>
                      </a:solidFill>
                      <a:prstDash val="dot"/>
                      <a:round/>
                      <a:headEnd type="none" w="med" len="med"/>
                      <a:tailEnd type="none" w="med" len="med"/>
                    </a:lnT>
                    <a:lnB w="12700" cmpd="sng">
                      <a:noFill/>
                    </a:lnB>
                    <a:lnTlToBr w="12700" cmpd="sng">
                      <a:noFill/>
                      <a:prstDash val="solid"/>
                    </a:lnTlToBr>
                    <a:lnBlToTr w="12700" cmpd="sng">
                      <a:noFill/>
                      <a:prstDash val="solid"/>
                    </a:lnBlToTr>
                    <a:solidFill>
                      <a:schemeClr val="accent6">
                        <a:lumMod val="20000"/>
                        <a:lumOff val="80000"/>
                      </a:schemeClr>
                    </a:solidFill>
                  </a:tcPr>
                </a:tc>
                <a:extLst>
                  <a:ext uri="{0D108BD9-81ED-4DB2-BD59-A6C34878D82A}">
                    <a16:rowId xmlns:a16="http://schemas.microsoft.com/office/drawing/2014/main" val="1320337220"/>
                  </a:ext>
                </a:extLst>
              </a:tr>
            </a:tbl>
          </a:graphicData>
        </a:graphic>
      </p:graphicFrame>
      <p:sp>
        <p:nvSpPr>
          <p:cNvPr id="19" name="Oval 18"/>
          <p:cNvSpPr/>
          <p:nvPr/>
        </p:nvSpPr>
        <p:spPr>
          <a:xfrm>
            <a:off x="2455383" y="4573694"/>
            <a:ext cx="177504" cy="146307"/>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1" name="Oval 100"/>
          <p:cNvSpPr/>
          <p:nvPr/>
        </p:nvSpPr>
        <p:spPr>
          <a:xfrm>
            <a:off x="2454026" y="6070034"/>
            <a:ext cx="177504" cy="146307"/>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2" name="Oval 101"/>
          <p:cNvSpPr/>
          <p:nvPr/>
        </p:nvSpPr>
        <p:spPr>
          <a:xfrm>
            <a:off x="2455383" y="5453204"/>
            <a:ext cx="177504" cy="146307"/>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3" name="Oval 102"/>
          <p:cNvSpPr/>
          <p:nvPr/>
        </p:nvSpPr>
        <p:spPr>
          <a:xfrm>
            <a:off x="3505857" y="4037461"/>
            <a:ext cx="177504" cy="146307"/>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4" name="Oval 103"/>
          <p:cNvSpPr/>
          <p:nvPr/>
        </p:nvSpPr>
        <p:spPr>
          <a:xfrm>
            <a:off x="3505857" y="4556048"/>
            <a:ext cx="177504" cy="146307"/>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Oval 104"/>
          <p:cNvSpPr/>
          <p:nvPr/>
        </p:nvSpPr>
        <p:spPr>
          <a:xfrm>
            <a:off x="3505857" y="4878039"/>
            <a:ext cx="177504" cy="146307"/>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6" name="Oval 105"/>
          <p:cNvSpPr/>
          <p:nvPr/>
        </p:nvSpPr>
        <p:spPr>
          <a:xfrm>
            <a:off x="3505857" y="5481436"/>
            <a:ext cx="177504" cy="146307"/>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7" name="Oval 106"/>
          <p:cNvSpPr/>
          <p:nvPr/>
        </p:nvSpPr>
        <p:spPr>
          <a:xfrm>
            <a:off x="3505857" y="6084833"/>
            <a:ext cx="177504" cy="146307"/>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8" name="Oval 107"/>
          <p:cNvSpPr/>
          <p:nvPr/>
        </p:nvSpPr>
        <p:spPr>
          <a:xfrm>
            <a:off x="4539780" y="4556048"/>
            <a:ext cx="177504" cy="146307"/>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9" name="Oval 108"/>
          <p:cNvSpPr/>
          <p:nvPr/>
        </p:nvSpPr>
        <p:spPr>
          <a:xfrm>
            <a:off x="4529353" y="5477918"/>
            <a:ext cx="177504" cy="146307"/>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0" name="Oval 109"/>
          <p:cNvSpPr/>
          <p:nvPr/>
        </p:nvSpPr>
        <p:spPr>
          <a:xfrm>
            <a:off x="4530186" y="5784798"/>
            <a:ext cx="177504" cy="146307"/>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1" name="Oval 110"/>
          <p:cNvSpPr/>
          <p:nvPr/>
        </p:nvSpPr>
        <p:spPr>
          <a:xfrm>
            <a:off x="4533118" y="6068804"/>
            <a:ext cx="177504" cy="146307"/>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2" name="Oval 111"/>
          <p:cNvSpPr/>
          <p:nvPr/>
        </p:nvSpPr>
        <p:spPr>
          <a:xfrm>
            <a:off x="4539780" y="6671976"/>
            <a:ext cx="177504" cy="146307"/>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3" name="Oval 112"/>
          <p:cNvSpPr/>
          <p:nvPr/>
        </p:nvSpPr>
        <p:spPr>
          <a:xfrm>
            <a:off x="5577061" y="6084832"/>
            <a:ext cx="177504" cy="146307"/>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Oval 113"/>
          <p:cNvSpPr/>
          <p:nvPr/>
        </p:nvSpPr>
        <p:spPr>
          <a:xfrm>
            <a:off x="5597665" y="5484102"/>
            <a:ext cx="177504" cy="146307"/>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5" name="Oval 114"/>
          <p:cNvSpPr/>
          <p:nvPr/>
        </p:nvSpPr>
        <p:spPr>
          <a:xfrm>
            <a:off x="5597665" y="5183010"/>
            <a:ext cx="177504" cy="146307"/>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6" name="Oval 115"/>
          <p:cNvSpPr/>
          <p:nvPr/>
        </p:nvSpPr>
        <p:spPr>
          <a:xfrm>
            <a:off x="5585308" y="4908559"/>
            <a:ext cx="177504" cy="146307"/>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7" name="Oval 116"/>
          <p:cNvSpPr/>
          <p:nvPr/>
        </p:nvSpPr>
        <p:spPr>
          <a:xfrm>
            <a:off x="5597665" y="4608194"/>
            <a:ext cx="177504" cy="146307"/>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8" name="Oval 117"/>
          <p:cNvSpPr/>
          <p:nvPr/>
        </p:nvSpPr>
        <p:spPr>
          <a:xfrm>
            <a:off x="5580297" y="4015621"/>
            <a:ext cx="177504" cy="146307"/>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9" name="Oval 118"/>
          <p:cNvSpPr/>
          <p:nvPr/>
        </p:nvSpPr>
        <p:spPr>
          <a:xfrm>
            <a:off x="5585308" y="6385924"/>
            <a:ext cx="177504" cy="146307"/>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0" name="Oval 119"/>
          <p:cNvSpPr/>
          <p:nvPr/>
        </p:nvSpPr>
        <p:spPr>
          <a:xfrm>
            <a:off x="2459501" y="5751703"/>
            <a:ext cx="177504" cy="146307"/>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1" name="Oval 120"/>
          <p:cNvSpPr/>
          <p:nvPr/>
        </p:nvSpPr>
        <p:spPr>
          <a:xfrm>
            <a:off x="6671813" y="4291589"/>
            <a:ext cx="177504" cy="146307"/>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2" name="Oval 121"/>
          <p:cNvSpPr/>
          <p:nvPr/>
        </p:nvSpPr>
        <p:spPr>
          <a:xfrm>
            <a:off x="6659454" y="5477839"/>
            <a:ext cx="177504" cy="146307"/>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3" name="Oval 122"/>
          <p:cNvSpPr/>
          <p:nvPr/>
        </p:nvSpPr>
        <p:spPr>
          <a:xfrm>
            <a:off x="7722138" y="4019737"/>
            <a:ext cx="177504" cy="146307"/>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4" name="Oval 123"/>
          <p:cNvSpPr/>
          <p:nvPr/>
        </p:nvSpPr>
        <p:spPr>
          <a:xfrm>
            <a:off x="7722141" y="4884720"/>
            <a:ext cx="177504" cy="146307"/>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5" name="Oval 124"/>
          <p:cNvSpPr/>
          <p:nvPr/>
        </p:nvSpPr>
        <p:spPr>
          <a:xfrm>
            <a:off x="7711287" y="5473195"/>
            <a:ext cx="177504" cy="146307"/>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6" name="Oval 125"/>
          <p:cNvSpPr/>
          <p:nvPr/>
        </p:nvSpPr>
        <p:spPr>
          <a:xfrm>
            <a:off x="8734783" y="5469677"/>
            <a:ext cx="177504" cy="146307"/>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7" name="Oval 126"/>
          <p:cNvSpPr/>
          <p:nvPr/>
        </p:nvSpPr>
        <p:spPr>
          <a:xfrm>
            <a:off x="9803095" y="5475861"/>
            <a:ext cx="177504" cy="146307"/>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8" name="Oval 127"/>
          <p:cNvSpPr/>
          <p:nvPr/>
        </p:nvSpPr>
        <p:spPr>
          <a:xfrm>
            <a:off x="10827813" y="5469598"/>
            <a:ext cx="177504" cy="146307"/>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9" name="Oval 128"/>
          <p:cNvSpPr/>
          <p:nvPr/>
        </p:nvSpPr>
        <p:spPr>
          <a:xfrm>
            <a:off x="8734783" y="6369568"/>
            <a:ext cx="177504" cy="146307"/>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0" name="Oval 129"/>
          <p:cNvSpPr/>
          <p:nvPr/>
        </p:nvSpPr>
        <p:spPr>
          <a:xfrm>
            <a:off x="7711287" y="6621599"/>
            <a:ext cx="177504" cy="146307"/>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1" name="Oval 130"/>
          <p:cNvSpPr/>
          <p:nvPr/>
        </p:nvSpPr>
        <p:spPr>
          <a:xfrm>
            <a:off x="7729058" y="5810108"/>
            <a:ext cx="177504" cy="146307"/>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2" name="Oval 131"/>
          <p:cNvSpPr/>
          <p:nvPr/>
        </p:nvSpPr>
        <p:spPr>
          <a:xfrm>
            <a:off x="8741584" y="5145095"/>
            <a:ext cx="177504" cy="146307"/>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3" name="Oval 132"/>
          <p:cNvSpPr/>
          <p:nvPr/>
        </p:nvSpPr>
        <p:spPr>
          <a:xfrm>
            <a:off x="10819626" y="4276072"/>
            <a:ext cx="177504" cy="146307"/>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4" name="Oval 133"/>
          <p:cNvSpPr/>
          <p:nvPr/>
        </p:nvSpPr>
        <p:spPr>
          <a:xfrm>
            <a:off x="9770222" y="4889558"/>
            <a:ext cx="177504" cy="146307"/>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5" name="Oval 134"/>
          <p:cNvSpPr/>
          <p:nvPr/>
        </p:nvSpPr>
        <p:spPr>
          <a:xfrm>
            <a:off x="9781532" y="4019737"/>
            <a:ext cx="177504" cy="146307"/>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6" name="Oval 135"/>
          <p:cNvSpPr/>
          <p:nvPr/>
        </p:nvSpPr>
        <p:spPr>
          <a:xfrm>
            <a:off x="10819576" y="5745568"/>
            <a:ext cx="177504" cy="146307"/>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7" name="Oval 136"/>
          <p:cNvSpPr/>
          <p:nvPr/>
        </p:nvSpPr>
        <p:spPr>
          <a:xfrm>
            <a:off x="10819574" y="6647614"/>
            <a:ext cx="177504" cy="146307"/>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Oval 76"/>
          <p:cNvSpPr/>
          <p:nvPr/>
        </p:nvSpPr>
        <p:spPr>
          <a:xfrm>
            <a:off x="2455383" y="5163644"/>
            <a:ext cx="177504" cy="146307"/>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8" name="Oval 77"/>
          <p:cNvSpPr/>
          <p:nvPr/>
        </p:nvSpPr>
        <p:spPr>
          <a:xfrm>
            <a:off x="2455383" y="6337124"/>
            <a:ext cx="177504" cy="146307"/>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06937823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p:cNvPicPr>
            <a:picLocks noChangeAspect="1"/>
          </p:cNvPicPr>
          <p:nvPr/>
        </p:nvPicPr>
        <p:blipFill>
          <a:blip r:embed="rId2"/>
          <a:stretch>
            <a:fillRect/>
          </a:stretch>
        </p:blipFill>
        <p:spPr>
          <a:xfrm>
            <a:off x="1082040" y="47935"/>
            <a:ext cx="10003431" cy="7069145"/>
          </a:xfrm>
          <a:prstGeom prst="rect">
            <a:avLst/>
          </a:prstGeom>
        </p:spPr>
      </p:pic>
    </p:spTree>
    <p:extLst>
      <p:ext uri="{BB962C8B-B14F-4D97-AF65-F5344CB8AC3E}">
        <p14:creationId xmlns:p14="http://schemas.microsoft.com/office/powerpoint/2010/main" val="78607484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Appendix A:</a:t>
            </a:r>
            <a:br>
              <a:rPr lang="en-US" dirty="0" smtClean="0"/>
            </a:br>
            <a:r>
              <a:rPr lang="en-US" dirty="0" smtClean="0"/>
              <a:t>Program Goals &amp; Objectives</a:t>
            </a:r>
            <a:endParaRPr lang="en-US" dirty="0"/>
          </a:p>
        </p:txBody>
      </p:sp>
      <p:sp>
        <p:nvSpPr>
          <p:cNvPr id="5" name="Text Placeholder 4"/>
          <p:cNvSpPr>
            <a:spLocks noGrp="1"/>
          </p:cNvSpPr>
          <p:nvPr>
            <p:ph type="body" idx="1"/>
          </p:nvPr>
        </p:nvSpPr>
        <p:spPr/>
        <p:txBody>
          <a:bodyPr/>
          <a:lstStyle/>
          <a:p>
            <a:r>
              <a:rPr lang="en-US" dirty="0" smtClean="0"/>
              <a:t>2017-18 Program Review</a:t>
            </a:r>
            <a:endParaRPr lang="en-US" dirty="0"/>
          </a:p>
        </p:txBody>
      </p:sp>
    </p:spTree>
    <p:extLst>
      <p:ext uri="{BB962C8B-B14F-4D97-AF65-F5344CB8AC3E}">
        <p14:creationId xmlns:p14="http://schemas.microsoft.com/office/powerpoint/2010/main" val="185669451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p:cNvGraphicFramePr>
            <a:graphicFrameLocks noGrp="1"/>
          </p:cNvGraphicFramePr>
          <p:nvPr>
            <p:extLst/>
          </p:nvPr>
        </p:nvGraphicFramePr>
        <p:xfrm>
          <a:off x="0" y="-1"/>
          <a:ext cx="12191999" cy="7257539"/>
        </p:xfrm>
        <a:graphic>
          <a:graphicData uri="http://schemas.openxmlformats.org/drawingml/2006/table">
            <a:tbl>
              <a:tblPr firstRow="1" firstCol="1" bandRow="1">
                <a:tableStyleId>{5C22544A-7EE6-4342-B048-85BDC9FD1C3A}</a:tableStyleId>
              </a:tblPr>
              <a:tblGrid>
                <a:gridCol w="1897075">
                  <a:extLst>
                    <a:ext uri="{9D8B030D-6E8A-4147-A177-3AD203B41FA5}">
                      <a16:colId xmlns:a16="http://schemas.microsoft.com/office/drawing/2014/main" val="3735262056"/>
                    </a:ext>
                  </a:extLst>
                </a:gridCol>
                <a:gridCol w="4747565">
                  <a:extLst>
                    <a:ext uri="{9D8B030D-6E8A-4147-A177-3AD203B41FA5}">
                      <a16:colId xmlns:a16="http://schemas.microsoft.com/office/drawing/2014/main" val="881351427"/>
                    </a:ext>
                  </a:extLst>
                </a:gridCol>
                <a:gridCol w="2114091">
                  <a:extLst>
                    <a:ext uri="{9D8B030D-6E8A-4147-A177-3AD203B41FA5}">
                      <a16:colId xmlns:a16="http://schemas.microsoft.com/office/drawing/2014/main" val="924810705"/>
                    </a:ext>
                  </a:extLst>
                </a:gridCol>
                <a:gridCol w="3433268">
                  <a:extLst>
                    <a:ext uri="{9D8B030D-6E8A-4147-A177-3AD203B41FA5}">
                      <a16:colId xmlns:a16="http://schemas.microsoft.com/office/drawing/2014/main" val="3850978223"/>
                    </a:ext>
                  </a:extLst>
                </a:gridCol>
              </a:tblGrid>
              <a:tr h="453885">
                <a:tc>
                  <a:txBody>
                    <a:bodyPr/>
                    <a:lstStyle/>
                    <a:p>
                      <a:pPr marL="0" marR="0" algn="ctr">
                        <a:lnSpc>
                          <a:spcPct val="107000"/>
                        </a:lnSpc>
                        <a:spcBef>
                          <a:spcPts val="0"/>
                        </a:spcBef>
                        <a:spcAft>
                          <a:spcPts val="0"/>
                        </a:spcAft>
                      </a:pPr>
                      <a:r>
                        <a:rPr lang="en-US" sz="1200">
                          <a:effectLst/>
                        </a:rPr>
                        <a:t>Program</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42386" marR="42386" marT="0" marB="0" anchor="ctr"/>
                </a:tc>
                <a:tc>
                  <a:txBody>
                    <a:bodyPr/>
                    <a:lstStyle/>
                    <a:p>
                      <a:pPr marL="0" marR="0" algn="ctr">
                        <a:lnSpc>
                          <a:spcPct val="107000"/>
                        </a:lnSpc>
                        <a:spcBef>
                          <a:spcPts val="0"/>
                        </a:spcBef>
                        <a:spcAft>
                          <a:spcPts val="0"/>
                        </a:spcAft>
                      </a:pPr>
                      <a:r>
                        <a:rPr lang="en-US" sz="1200">
                          <a:effectLst/>
                        </a:rPr>
                        <a:t>College Goal 1</a:t>
                      </a:r>
                    </a:p>
                    <a:p>
                      <a:pPr marL="0" marR="0" algn="ctr">
                        <a:lnSpc>
                          <a:spcPct val="107000"/>
                        </a:lnSpc>
                        <a:spcBef>
                          <a:spcPts val="0"/>
                        </a:spcBef>
                        <a:spcAft>
                          <a:spcPts val="0"/>
                        </a:spcAft>
                      </a:pPr>
                      <a:r>
                        <a:rPr lang="en-US" sz="1200">
                          <a:effectLst/>
                        </a:rPr>
                        <a:t>Student Completion &amp; Success</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42386" marR="42386" marT="0" marB="0" anchor="ctr"/>
                </a:tc>
                <a:tc>
                  <a:txBody>
                    <a:bodyPr/>
                    <a:lstStyle/>
                    <a:p>
                      <a:pPr marL="0" marR="0" algn="ctr">
                        <a:lnSpc>
                          <a:spcPct val="107000"/>
                        </a:lnSpc>
                        <a:spcBef>
                          <a:spcPts val="0"/>
                        </a:spcBef>
                        <a:spcAft>
                          <a:spcPts val="0"/>
                        </a:spcAft>
                      </a:pPr>
                      <a:r>
                        <a:rPr lang="en-US" sz="1200" dirty="0">
                          <a:effectLst/>
                        </a:rPr>
                        <a:t>College Goal 2</a:t>
                      </a:r>
                    </a:p>
                    <a:p>
                      <a:pPr marL="0" marR="0" algn="ctr">
                        <a:lnSpc>
                          <a:spcPct val="107000"/>
                        </a:lnSpc>
                        <a:spcBef>
                          <a:spcPts val="0"/>
                        </a:spcBef>
                        <a:spcAft>
                          <a:spcPts val="0"/>
                        </a:spcAft>
                      </a:pPr>
                      <a:r>
                        <a:rPr lang="en-US" sz="1200" dirty="0">
                          <a:effectLst/>
                        </a:rPr>
                        <a:t>Community Connections</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42386" marR="42386" marT="0" marB="0" anchor="ctr"/>
                </a:tc>
                <a:tc>
                  <a:txBody>
                    <a:bodyPr/>
                    <a:lstStyle/>
                    <a:p>
                      <a:pPr marL="0" marR="0" algn="ctr">
                        <a:lnSpc>
                          <a:spcPct val="107000"/>
                        </a:lnSpc>
                        <a:spcBef>
                          <a:spcPts val="0"/>
                        </a:spcBef>
                        <a:spcAft>
                          <a:spcPts val="0"/>
                        </a:spcAft>
                      </a:pPr>
                      <a:r>
                        <a:rPr lang="en-US" sz="1200">
                          <a:effectLst/>
                        </a:rPr>
                        <a:t>College Goal 3</a:t>
                      </a:r>
                    </a:p>
                    <a:p>
                      <a:pPr marL="0" marR="0" algn="ctr">
                        <a:lnSpc>
                          <a:spcPct val="107000"/>
                        </a:lnSpc>
                        <a:spcBef>
                          <a:spcPts val="0"/>
                        </a:spcBef>
                        <a:spcAft>
                          <a:spcPts val="0"/>
                        </a:spcAft>
                      </a:pPr>
                      <a:r>
                        <a:rPr lang="en-US" sz="1200">
                          <a:effectLst/>
                        </a:rPr>
                        <a:t>Organizational Development</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42386" marR="42386" marT="0" marB="0" anchor="ctr"/>
                </a:tc>
                <a:extLst>
                  <a:ext uri="{0D108BD9-81ED-4DB2-BD59-A6C34878D82A}">
                    <a16:rowId xmlns:a16="http://schemas.microsoft.com/office/drawing/2014/main" val="1158317728"/>
                  </a:ext>
                </a:extLst>
              </a:tr>
              <a:tr h="198574">
                <a:tc gridSpan="4">
                  <a:txBody>
                    <a:bodyPr/>
                    <a:lstStyle/>
                    <a:p>
                      <a:pPr marL="0" marR="0" algn="ctr">
                        <a:lnSpc>
                          <a:spcPct val="107000"/>
                        </a:lnSpc>
                        <a:spcBef>
                          <a:spcPts val="0"/>
                        </a:spcBef>
                        <a:spcAft>
                          <a:spcPts val="0"/>
                        </a:spcAft>
                      </a:pPr>
                      <a:r>
                        <a:rPr lang="en-US" sz="1100" dirty="0">
                          <a:effectLst/>
                        </a:rPr>
                        <a:t>Academic Support &amp; Learning Technologies Division</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42386" marR="42386" marT="0" marB="0" anchor="ctr">
                    <a:solidFill>
                      <a:schemeClr val="accent4"/>
                    </a:solidFill>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4230111588"/>
                  </a:ext>
                </a:extLst>
              </a:tr>
              <a:tr h="418141">
                <a:tc>
                  <a:txBody>
                    <a:bodyPr/>
                    <a:lstStyle/>
                    <a:p>
                      <a:pPr marL="0" marR="0">
                        <a:lnSpc>
                          <a:spcPct val="107000"/>
                        </a:lnSpc>
                        <a:spcBef>
                          <a:spcPts val="0"/>
                        </a:spcBef>
                        <a:spcAft>
                          <a:spcPts val="0"/>
                        </a:spcAft>
                      </a:pPr>
                      <a:r>
                        <a:rPr lang="en-US" sz="1200" dirty="0">
                          <a:effectLst/>
                        </a:rPr>
                        <a:t>Distance Education</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42386" marR="42386" marT="0" marB="0"/>
                </a:tc>
                <a:tc>
                  <a:txBody>
                    <a:bodyPr/>
                    <a:lstStyle/>
                    <a:p>
                      <a:pPr marL="342900" marR="0" lvl="0" indent="-342900">
                        <a:lnSpc>
                          <a:spcPct val="107000"/>
                        </a:lnSpc>
                        <a:spcBef>
                          <a:spcPts val="0"/>
                        </a:spcBef>
                        <a:spcAft>
                          <a:spcPts val="0"/>
                        </a:spcAft>
                        <a:buFont typeface="Source Sans Pro Semibold"/>
                        <a:buChar char="☐"/>
                      </a:pPr>
                      <a:r>
                        <a:rPr lang="en-US" sz="1200" dirty="0">
                          <a:effectLst/>
                        </a:rPr>
                        <a:t>Enhance and expand distance education</a:t>
                      </a:r>
                      <a:endParaRPr lang="en-US" sz="1400" dirty="0">
                        <a:effectLst/>
                      </a:endParaRPr>
                    </a:p>
                    <a:p>
                      <a:pPr marL="342900" marR="0" lvl="0" indent="-342900">
                        <a:lnSpc>
                          <a:spcPct val="107000"/>
                        </a:lnSpc>
                        <a:spcBef>
                          <a:spcPts val="0"/>
                        </a:spcBef>
                        <a:spcAft>
                          <a:spcPts val="0"/>
                        </a:spcAft>
                        <a:buFont typeface="Source Sans Pro Semibold"/>
                        <a:buChar char="☐"/>
                      </a:pPr>
                      <a:r>
                        <a:rPr lang="en-US" sz="1200" dirty="0">
                          <a:effectLst/>
                        </a:rPr>
                        <a:t>Staff the ELITE program</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42386" marR="42386" marT="0" marB="0"/>
                </a:tc>
                <a:tc>
                  <a:txBody>
                    <a:bodyPr/>
                    <a:lstStyle/>
                    <a:p>
                      <a:pPr marL="276860" marR="0">
                        <a:lnSpc>
                          <a:spcPct val="107000"/>
                        </a:lnSpc>
                        <a:spcBef>
                          <a:spcPts val="0"/>
                        </a:spcBef>
                        <a:spcAft>
                          <a:spcPts val="0"/>
                        </a:spcAft>
                      </a:pPr>
                      <a:r>
                        <a:rPr lang="en-US" sz="1100" dirty="0">
                          <a:effectLst/>
                        </a:rPr>
                        <a:t> </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42386" marR="42386" marT="0" marB="0"/>
                </a:tc>
                <a:tc>
                  <a:txBody>
                    <a:bodyPr/>
                    <a:lstStyle/>
                    <a:p>
                      <a:pPr marL="342900" marR="0" lvl="0" indent="-342900">
                        <a:lnSpc>
                          <a:spcPct val="107000"/>
                        </a:lnSpc>
                        <a:spcBef>
                          <a:spcPts val="0"/>
                        </a:spcBef>
                        <a:spcAft>
                          <a:spcPts val="0"/>
                        </a:spcAft>
                        <a:buFont typeface="Source Sans Pro Semibold"/>
                        <a:buChar char="☐"/>
                      </a:pPr>
                      <a:r>
                        <a:rPr lang="en-US" sz="1100">
                          <a:effectLst/>
                        </a:rPr>
                        <a:t>Re-open CIETL</a:t>
                      </a:r>
                      <a:endParaRPr lang="en-US" sz="1200">
                        <a:effectLst/>
                      </a:endParaRPr>
                    </a:p>
                    <a:p>
                      <a:pPr marL="342900" marR="0" lvl="0" indent="-342900">
                        <a:lnSpc>
                          <a:spcPct val="107000"/>
                        </a:lnSpc>
                        <a:spcBef>
                          <a:spcPts val="0"/>
                        </a:spcBef>
                        <a:spcAft>
                          <a:spcPts val="0"/>
                        </a:spcAft>
                        <a:buFont typeface="Source Sans Pro Semibold"/>
                        <a:buChar char="☐"/>
                      </a:pPr>
                      <a:r>
                        <a:rPr lang="en-US" sz="1100">
                          <a:effectLst/>
                        </a:rPr>
                        <a:t>Train faculty to improve quality and effectiveness of SLO assessments</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42386" marR="42386" marT="0" marB="0"/>
                </a:tc>
                <a:extLst>
                  <a:ext uri="{0D108BD9-81ED-4DB2-BD59-A6C34878D82A}">
                    <a16:rowId xmlns:a16="http://schemas.microsoft.com/office/drawing/2014/main" val="3976046116"/>
                  </a:ext>
                </a:extLst>
              </a:tr>
              <a:tr h="842521">
                <a:tc>
                  <a:txBody>
                    <a:bodyPr/>
                    <a:lstStyle/>
                    <a:p>
                      <a:pPr marL="0" marR="0">
                        <a:lnSpc>
                          <a:spcPct val="107000"/>
                        </a:lnSpc>
                        <a:spcBef>
                          <a:spcPts val="0"/>
                        </a:spcBef>
                        <a:spcAft>
                          <a:spcPts val="0"/>
                        </a:spcAft>
                      </a:pPr>
                      <a:r>
                        <a:rPr lang="en-US" sz="1200" dirty="0">
                          <a:effectLst/>
                        </a:rPr>
                        <a:t>Learning Center</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42386" marR="42386" marT="0" marB="0"/>
                </a:tc>
                <a:tc>
                  <a:txBody>
                    <a:bodyPr/>
                    <a:lstStyle/>
                    <a:p>
                      <a:pPr marL="342900" marR="0" lvl="0" indent="-342900">
                        <a:lnSpc>
                          <a:spcPct val="107000"/>
                        </a:lnSpc>
                        <a:spcBef>
                          <a:spcPts val="0"/>
                        </a:spcBef>
                        <a:spcAft>
                          <a:spcPts val="0"/>
                        </a:spcAft>
                        <a:buFont typeface="Source Sans Pro Semibold"/>
                        <a:buChar char="☐"/>
                      </a:pPr>
                      <a:r>
                        <a:rPr lang="en-US" sz="1200">
                          <a:effectLst/>
                        </a:rPr>
                        <a:t>Improve online presence</a:t>
                      </a:r>
                      <a:endParaRPr lang="en-US" sz="1400">
                        <a:effectLst/>
                      </a:endParaRPr>
                    </a:p>
                    <a:p>
                      <a:pPr marL="342900" marR="0" lvl="0" indent="-342900">
                        <a:lnSpc>
                          <a:spcPct val="107000"/>
                        </a:lnSpc>
                        <a:spcBef>
                          <a:spcPts val="0"/>
                        </a:spcBef>
                        <a:spcAft>
                          <a:spcPts val="0"/>
                        </a:spcAft>
                        <a:buFont typeface="Source Sans Pro Semibold"/>
                        <a:buChar char="☐"/>
                      </a:pPr>
                      <a:r>
                        <a:rPr lang="en-US" sz="1200">
                          <a:effectLst/>
                        </a:rPr>
                        <a:t>Work collaboratively (across the college and with partners) to improve student success and retention</a:t>
                      </a:r>
                      <a:endParaRPr lang="en-US" sz="1400">
                        <a:effectLst/>
                      </a:endParaRPr>
                    </a:p>
                    <a:p>
                      <a:pPr marL="342900" marR="0" lvl="0" indent="-342900">
                        <a:lnSpc>
                          <a:spcPct val="107000"/>
                        </a:lnSpc>
                        <a:spcBef>
                          <a:spcPts val="0"/>
                        </a:spcBef>
                        <a:spcAft>
                          <a:spcPts val="0"/>
                        </a:spcAft>
                        <a:buFont typeface="Source Sans Pro Semibold"/>
                        <a:buChar char="☐"/>
                      </a:pPr>
                      <a:r>
                        <a:rPr lang="en-US" sz="1200">
                          <a:effectLst/>
                        </a:rPr>
                        <a:t>Help create a  Writing Center and support writing across the curriculum</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42386" marR="42386" marT="0" marB="0"/>
                </a:tc>
                <a:tc>
                  <a:txBody>
                    <a:bodyPr/>
                    <a:lstStyle/>
                    <a:p>
                      <a:pPr marL="276860" marR="0">
                        <a:lnSpc>
                          <a:spcPct val="107000"/>
                        </a:lnSpc>
                        <a:spcBef>
                          <a:spcPts val="0"/>
                        </a:spcBef>
                        <a:spcAft>
                          <a:spcPts val="0"/>
                        </a:spcAft>
                      </a:pPr>
                      <a:r>
                        <a:rPr lang="en-US" sz="1100">
                          <a:effectLst/>
                        </a:rPr>
                        <a:t> </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42386" marR="42386" marT="0" marB="0"/>
                </a:tc>
                <a:tc>
                  <a:txBody>
                    <a:bodyPr/>
                    <a:lstStyle/>
                    <a:p>
                      <a:pPr marL="276860" marR="0">
                        <a:lnSpc>
                          <a:spcPct val="107000"/>
                        </a:lnSpc>
                        <a:spcBef>
                          <a:spcPts val="0"/>
                        </a:spcBef>
                        <a:spcAft>
                          <a:spcPts val="0"/>
                        </a:spcAft>
                      </a:pPr>
                      <a:r>
                        <a:rPr lang="en-US" sz="1100">
                          <a:effectLst/>
                        </a:rPr>
                        <a:t> </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42386" marR="42386" marT="0" marB="0"/>
                </a:tc>
                <a:extLst>
                  <a:ext uri="{0D108BD9-81ED-4DB2-BD59-A6C34878D82A}">
                    <a16:rowId xmlns:a16="http://schemas.microsoft.com/office/drawing/2014/main" val="4255515353"/>
                  </a:ext>
                </a:extLst>
              </a:tr>
              <a:tr h="4944879">
                <a:tc>
                  <a:txBody>
                    <a:bodyPr/>
                    <a:lstStyle/>
                    <a:p>
                      <a:pPr marL="0" marR="0">
                        <a:lnSpc>
                          <a:spcPct val="107000"/>
                        </a:lnSpc>
                        <a:spcBef>
                          <a:spcPts val="0"/>
                        </a:spcBef>
                        <a:spcAft>
                          <a:spcPts val="0"/>
                        </a:spcAft>
                      </a:pPr>
                      <a:r>
                        <a:rPr lang="en-US" sz="1200" dirty="0">
                          <a:effectLst/>
                        </a:rPr>
                        <a:t>Library</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42386" marR="42386" marT="0" marB="0"/>
                </a:tc>
                <a:tc>
                  <a:txBody>
                    <a:bodyPr/>
                    <a:lstStyle/>
                    <a:p>
                      <a:pPr marL="342900" marR="0" lvl="0" indent="-342900">
                        <a:lnSpc>
                          <a:spcPct val="107000"/>
                        </a:lnSpc>
                        <a:spcBef>
                          <a:spcPts val="0"/>
                        </a:spcBef>
                        <a:spcAft>
                          <a:spcPts val="0"/>
                        </a:spcAft>
                        <a:buFont typeface="Source Sans Pro Semibold"/>
                        <a:buChar char="☐"/>
                      </a:pPr>
                      <a:r>
                        <a:rPr lang="en-US" sz="1200" dirty="0">
                          <a:effectLst/>
                        </a:rPr>
                        <a:t>Increase access to textbook reserves</a:t>
                      </a:r>
                      <a:endParaRPr lang="en-US" sz="1400" dirty="0">
                        <a:effectLst/>
                      </a:endParaRPr>
                    </a:p>
                    <a:p>
                      <a:pPr marL="342900" marR="0" lvl="0" indent="-342900">
                        <a:lnSpc>
                          <a:spcPct val="107000"/>
                        </a:lnSpc>
                        <a:spcBef>
                          <a:spcPts val="0"/>
                        </a:spcBef>
                        <a:spcAft>
                          <a:spcPts val="0"/>
                        </a:spcAft>
                        <a:buFont typeface="Source Sans Pro Semibold"/>
                        <a:buChar char="☐"/>
                      </a:pPr>
                      <a:r>
                        <a:rPr lang="en-US" sz="1200" dirty="0">
                          <a:effectLst/>
                        </a:rPr>
                        <a:t>Increase streaming films offerings to meet faculty and student demand.</a:t>
                      </a:r>
                      <a:endParaRPr lang="en-US" sz="1400" dirty="0">
                        <a:effectLst/>
                      </a:endParaRPr>
                    </a:p>
                    <a:p>
                      <a:pPr marL="342900" marR="0" lvl="0" indent="-342900">
                        <a:lnSpc>
                          <a:spcPct val="107000"/>
                        </a:lnSpc>
                        <a:spcBef>
                          <a:spcPts val="0"/>
                        </a:spcBef>
                        <a:spcAft>
                          <a:spcPts val="0"/>
                        </a:spcAft>
                        <a:buFont typeface="Source Sans Pro Semibold"/>
                        <a:buChar char="☐"/>
                      </a:pPr>
                      <a:r>
                        <a:rPr lang="en-US" sz="1200" dirty="0">
                          <a:effectLst/>
                        </a:rPr>
                        <a:t>Support equity by increasing access to the internet for students without a connection at home.</a:t>
                      </a:r>
                      <a:endParaRPr lang="en-US" sz="1400" dirty="0">
                        <a:effectLst/>
                      </a:endParaRPr>
                    </a:p>
                    <a:p>
                      <a:pPr marL="342900" marR="0" lvl="0" indent="-342900">
                        <a:lnSpc>
                          <a:spcPct val="107000"/>
                        </a:lnSpc>
                        <a:spcBef>
                          <a:spcPts val="0"/>
                        </a:spcBef>
                        <a:spcAft>
                          <a:spcPts val="0"/>
                        </a:spcAft>
                        <a:buFont typeface="Source Sans Pro Semibold"/>
                        <a:buChar char="☐"/>
                      </a:pPr>
                      <a:r>
                        <a:rPr lang="en-US" sz="1200" dirty="0">
                          <a:effectLst/>
                        </a:rPr>
                        <a:t>Meet demand for easy "all-in-one" search box for library resources and cut cost of EBSCO Discovery</a:t>
                      </a:r>
                      <a:endParaRPr lang="en-US" sz="1400" dirty="0">
                        <a:effectLst/>
                      </a:endParaRPr>
                    </a:p>
                    <a:p>
                      <a:pPr marL="342900" marR="0" lvl="0" indent="-342900">
                        <a:lnSpc>
                          <a:spcPct val="107000"/>
                        </a:lnSpc>
                        <a:spcBef>
                          <a:spcPts val="0"/>
                        </a:spcBef>
                        <a:spcAft>
                          <a:spcPts val="0"/>
                        </a:spcAft>
                        <a:buFont typeface="Source Sans Pro Semibold"/>
                        <a:buChar char="☐"/>
                      </a:pPr>
                      <a:r>
                        <a:rPr lang="en-US" sz="1200" dirty="0">
                          <a:effectLst/>
                        </a:rPr>
                        <a:t>Work with Learning Center to provide workshops on technology such as Chromebooks, Canvas, and Google Drive</a:t>
                      </a:r>
                      <a:endParaRPr lang="en-US" sz="1400" dirty="0">
                        <a:effectLst/>
                      </a:endParaRPr>
                    </a:p>
                    <a:p>
                      <a:pPr marL="342900" marR="0" lvl="0" indent="-342900">
                        <a:lnSpc>
                          <a:spcPct val="107000"/>
                        </a:lnSpc>
                        <a:spcBef>
                          <a:spcPts val="0"/>
                        </a:spcBef>
                        <a:spcAft>
                          <a:spcPts val="0"/>
                        </a:spcAft>
                        <a:buFont typeface="Source Sans Pro Semibold"/>
                        <a:buChar char="☐"/>
                      </a:pPr>
                      <a:r>
                        <a:rPr lang="en-US" sz="1200" dirty="0">
                          <a:effectLst/>
                        </a:rPr>
                        <a:t>Provide students help with sign up for, navigating, and using Canvas</a:t>
                      </a:r>
                      <a:endParaRPr lang="en-US" sz="1400" dirty="0">
                        <a:effectLst/>
                      </a:endParaRPr>
                    </a:p>
                    <a:p>
                      <a:pPr marL="342900" marR="0" lvl="0" indent="-342900">
                        <a:lnSpc>
                          <a:spcPct val="107000"/>
                        </a:lnSpc>
                        <a:spcBef>
                          <a:spcPts val="0"/>
                        </a:spcBef>
                        <a:spcAft>
                          <a:spcPts val="0"/>
                        </a:spcAft>
                        <a:buFont typeface="Source Sans Pro Semibold"/>
                        <a:buChar char="☐"/>
                      </a:pPr>
                      <a:r>
                        <a:rPr lang="en-US" sz="1200" dirty="0">
                          <a:effectLst/>
                        </a:rPr>
                        <a:t>Provide students help with using course required technology such as SNAP, Math Lab, etc.</a:t>
                      </a:r>
                      <a:endParaRPr lang="en-US" sz="1400" dirty="0">
                        <a:effectLst/>
                      </a:endParaRPr>
                    </a:p>
                    <a:p>
                      <a:pPr marL="342900" marR="0" lvl="0" indent="-342900">
                        <a:lnSpc>
                          <a:spcPct val="107000"/>
                        </a:lnSpc>
                        <a:spcBef>
                          <a:spcPts val="0"/>
                        </a:spcBef>
                        <a:spcAft>
                          <a:spcPts val="0"/>
                        </a:spcAft>
                        <a:buFont typeface="Source Sans Pro Semibold"/>
                        <a:buChar char="☐"/>
                      </a:pPr>
                      <a:r>
                        <a:rPr lang="en-US" sz="1200" dirty="0">
                          <a:effectLst/>
                        </a:rPr>
                        <a:t>Provide online reference help</a:t>
                      </a:r>
                      <a:endParaRPr lang="en-US" sz="1400" dirty="0">
                        <a:effectLst/>
                      </a:endParaRPr>
                    </a:p>
                    <a:p>
                      <a:pPr marL="342900" marR="0" lvl="0" indent="-342900">
                        <a:lnSpc>
                          <a:spcPct val="107000"/>
                        </a:lnSpc>
                        <a:spcBef>
                          <a:spcPts val="0"/>
                        </a:spcBef>
                        <a:spcAft>
                          <a:spcPts val="0"/>
                        </a:spcAft>
                        <a:buFont typeface="Source Sans Pro Semibold"/>
                        <a:buChar char="☐"/>
                      </a:pPr>
                      <a:r>
                        <a:rPr lang="en-US" sz="1200" dirty="0">
                          <a:effectLst/>
                        </a:rPr>
                        <a:t>Create self-guided Canvas modules on information competency for instructors to use in their classes.</a:t>
                      </a:r>
                      <a:endParaRPr lang="en-US" sz="1400" dirty="0">
                        <a:effectLst/>
                      </a:endParaRPr>
                    </a:p>
                    <a:p>
                      <a:pPr marL="342900" marR="0" lvl="0" indent="-342900">
                        <a:lnSpc>
                          <a:spcPct val="107000"/>
                        </a:lnSpc>
                        <a:spcBef>
                          <a:spcPts val="0"/>
                        </a:spcBef>
                        <a:spcAft>
                          <a:spcPts val="0"/>
                        </a:spcAft>
                        <a:buFont typeface="Source Sans Pro Semibold"/>
                        <a:buChar char="☐"/>
                      </a:pPr>
                      <a:r>
                        <a:rPr lang="en-US" sz="1200" dirty="0">
                          <a:effectLst/>
                        </a:rPr>
                        <a:t>Create more videos explaining information competency concepts such as in-direct quotations, finding original research in the sciences, APA citation, etc.</a:t>
                      </a:r>
                      <a:endParaRPr lang="en-US" sz="1400" dirty="0">
                        <a:effectLst/>
                      </a:endParaRPr>
                    </a:p>
                    <a:p>
                      <a:pPr marL="342900" marR="0" lvl="0" indent="-342900">
                        <a:lnSpc>
                          <a:spcPct val="107000"/>
                        </a:lnSpc>
                        <a:spcBef>
                          <a:spcPts val="0"/>
                        </a:spcBef>
                        <a:spcAft>
                          <a:spcPts val="0"/>
                        </a:spcAft>
                        <a:buFont typeface="Source Sans Pro Semibold"/>
                        <a:buChar char="☐"/>
                      </a:pPr>
                      <a:r>
                        <a:rPr lang="en-US" sz="1200" dirty="0">
                          <a:effectLst/>
                        </a:rPr>
                        <a:t>Increase student study space</a:t>
                      </a:r>
                      <a:endParaRPr lang="en-US" sz="1400" dirty="0">
                        <a:effectLst/>
                      </a:endParaRPr>
                    </a:p>
                    <a:p>
                      <a:pPr marL="342900" marR="0" lvl="0" indent="-342900">
                        <a:lnSpc>
                          <a:spcPct val="107000"/>
                        </a:lnSpc>
                        <a:spcBef>
                          <a:spcPts val="0"/>
                        </a:spcBef>
                        <a:spcAft>
                          <a:spcPts val="0"/>
                        </a:spcAft>
                        <a:buFont typeface="Source Sans Pro Semibold"/>
                        <a:buChar char="☐"/>
                      </a:pPr>
                      <a:r>
                        <a:rPr lang="en-US" sz="1200" dirty="0">
                          <a:effectLst/>
                        </a:rPr>
                        <a:t>Survey students on research habits</a:t>
                      </a:r>
                      <a:endParaRPr lang="en-US" sz="1400" dirty="0">
                        <a:effectLst/>
                      </a:endParaRPr>
                    </a:p>
                    <a:p>
                      <a:pPr marL="342900" marR="0" lvl="0" indent="-342900">
                        <a:lnSpc>
                          <a:spcPct val="107000"/>
                        </a:lnSpc>
                        <a:spcBef>
                          <a:spcPts val="0"/>
                        </a:spcBef>
                        <a:spcAft>
                          <a:spcPts val="0"/>
                        </a:spcAft>
                        <a:buFont typeface="Source Sans Pro Semibold"/>
                        <a:buChar char="☐"/>
                      </a:pPr>
                      <a:r>
                        <a:rPr lang="en-US" sz="1200" dirty="0">
                          <a:effectLst/>
                        </a:rPr>
                        <a:t>Focus group on Library Space</a:t>
                      </a:r>
                      <a:endParaRPr lang="en-US" sz="1400" dirty="0">
                        <a:effectLst/>
                      </a:endParaRPr>
                    </a:p>
                    <a:p>
                      <a:pPr marL="342900" marR="0" lvl="0" indent="-342900">
                        <a:lnSpc>
                          <a:spcPct val="107000"/>
                        </a:lnSpc>
                        <a:spcBef>
                          <a:spcPts val="0"/>
                        </a:spcBef>
                        <a:spcAft>
                          <a:spcPts val="0"/>
                        </a:spcAft>
                        <a:buFont typeface="Source Sans Pro Semibold"/>
                        <a:buChar char="☐"/>
                      </a:pPr>
                      <a:r>
                        <a:rPr lang="en-US" sz="1200" dirty="0">
                          <a:effectLst/>
                        </a:rPr>
                        <a:t>Survey instructors on usefulness of library orientations for Basic Skills and ESL.</a:t>
                      </a:r>
                      <a:endParaRPr lang="en-US" sz="1400" dirty="0">
                        <a:effectLst/>
                      </a:endParaRPr>
                    </a:p>
                    <a:p>
                      <a:pPr marL="342900" marR="0" lvl="0" indent="-342900">
                        <a:lnSpc>
                          <a:spcPct val="107000"/>
                        </a:lnSpc>
                        <a:spcBef>
                          <a:spcPts val="0"/>
                        </a:spcBef>
                        <a:spcAft>
                          <a:spcPts val="0"/>
                        </a:spcAft>
                        <a:buFont typeface="Source Sans Pro Semibold"/>
                        <a:buChar char="☐"/>
                      </a:pPr>
                      <a:r>
                        <a:rPr lang="en-US" sz="1200" dirty="0">
                          <a:effectLst/>
                        </a:rPr>
                        <a:t>Survey students on use of regular textbook reserves</a:t>
                      </a:r>
                      <a:endParaRPr lang="en-US" sz="1400" dirty="0">
                        <a:effectLst/>
                      </a:endParaRPr>
                    </a:p>
                    <a:p>
                      <a:pPr marL="342900" marR="0" lvl="0" indent="-342900">
                        <a:lnSpc>
                          <a:spcPct val="107000"/>
                        </a:lnSpc>
                        <a:spcBef>
                          <a:spcPts val="0"/>
                        </a:spcBef>
                        <a:spcAft>
                          <a:spcPts val="0"/>
                        </a:spcAft>
                        <a:buFont typeface="Source Sans Pro Semibold"/>
                        <a:buChar char="☐"/>
                      </a:pPr>
                      <a:r>
                        <a:rPr lang="en-US" sz="1200" dirty="0">
                          <a:effectLst/>
                        </a:rPr>
                        <a:t>Survey former LIBR 100 student to see if their library use increased and what research skills they sued in other classes.</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42386" marR="42386" marT="0" marB="0"/>
                </a:tc>
                <a:tc>
                  <a:txBody>
                    <a:bodyPr/>
                    <a:lstStyle/>
                    <a:p>
                      <a:pPr marL="276860" marR="0">
                        <a:lnSpc>
                          <a:spcPct val="107000"/>
                        </a:lnSpc>
                        <a:spcBef>
                          <a:spcPts val="0"/>
                        </a:spcBef>
                        <a:spcAft>
                          <a:spcPts val="0"/>
                        </a:spcAft>
                      </a:pPr>
                      <a:r>
                        <a:rPr lang="en-US" sz="1100">
                          <a:effectLst/>
                        </a:rPr>
                        <a:t> </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42386" marR="42386" marT="0" marB="0"/>
                </a:tc>
                <a:tc>
                  <a:txBody>
                    <a:bodyPr/>
                    <a:lstStyle/>
                    <a:p>
                      <a:pPr marL="276860" marR="0">
                        <a:lnSpc>
                          <a:spcPct val="107000"/>
                        </a:lnSpc>
                        <a:spcBef>
                          <a:spcPts val="0"/>
                        </a:spcBef>
                        <a:spcAft>
                          <a:spcPts val="0"/>
                        </a:spcAft>
                      </a:pPr>
                      <a:r>
                        <a:rPr lang="en-US" sz="1100" dirty="0">
                          <a:effectLst/>
                        </a:rPr>
                        <a:t> </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42386" marR="42386" marT="0" marB="0"/>
                </a:tc>
                <a:extLst>
                  <a:ext uri="{0D108BD9-81ED-4DB2-BD59-A6C34878D82A}">
                    <a16:rowId xmlns:a16="http://schemas.microsoft.com/office/drawing/2014/main" val="3691479310"/>
                  </a:ext>
                </a:extLst>
              </a:tr>
            </a:tbl>
          </a:graphicData>
        </a:graphic>
      </p:graphicFrame>
    </p:spTree>
    <p:extLst>
      <p:ext uri="{BB962C8B-B14F-4D97-AF65-F5344CB8AC3E}">
        <p14:creationId xmlns:p14="http://schemas.microsoft.com/office/powerpoint/2010/main" val="74584184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nvPr>
        </p:nvGraphicFramePr>
        <p:xfrm>
          <a:off x="0" y="0"/>
          <a:ext cx="12192000" cy="6984050"/>
        </p:xfrm>
        <a:graphic>
          <a:graphicData uri="http://schemas.openxmlformats.org/drawingml/2006/table">
            <a:tbl>
              <a:tblPr firstRow="1" firstCol="1" bandRow="1">
                <a:tableStyleId>{5C22544A-7EE6-4342-B048-85BDC9FD1C3A}</a:tableStyleId>
              </a:tblPr>
              <a:tblGrid>
                <a:gridCol w="1897074">
                  <a:extLst>
                    <a:ext uri="{9D8B030D-6E8A-4147-A177-3AD203B41FA5}">
                      <a16:colId xmlns:a16="http://schemas.microsoft.com/office/drawing/2014/main" val="505626820"/>
                    </a:ext>
                  </a:extLst>
                </a:gridCol>
                <a:gridCol w="5875326">
                  <a:extLst>
                    <a:ext uri="{9D8B030D-6E8A-4147-A177-3AD203B41FA5}">
                      <a16:colId xmlns:a16="http://schemas.microsoft.com/office/drawing/2014/main" val="3128098136"/>
                    </a:ext>
                  </a:extLst>
                </a:gridCol>
                <a:gridCol w="2910840">
                  <a:extLst>
                    <a:ext uri="{9D8B030D-6E8A-4147-A177-3AD203B41FA5}">
                      <a16:colId xmlns:a16="http://schemas.microsoft.com/office/drawing/2014/main" val="127578542"/>
                    </a:ext>
                  </a:extLst>
                </a:gridCol>
                <a:gridCol w="1508760">
                  <a:extLst>
                    <a:ext uri="{9D8B030D-6E8A-4147-A177-3AD203B41FA5}">
                      <a16:colId xmlns:a16="http://schemas.microsoft.com/office/drawing/2014/main" val="3011277835"/>
                    </a:ext>
                  </a:extLst>
                </a:gridCol>
              </a:tblGrid>
              <a:tr h="428625">
                <a:tc>
                  <a:txBody>
                    <a:bodyPr/>
                    <a:lstStyle/>
                    <a:p>
                      <a:pPr marL="0" marR="0" algn="ctr">
                        <a:lnSpc>
                          <a:spcPct val="107000"/>
                        </a:lnSpc>
                        <a:spcBef>
                          <a:spcPts val="0"/>
                        </a:spcBef>
                        <a:spcAft>
                          <a:spcPts val="0"/>
                        </a:spcAft>
                      </a:pPr>
                      <a:r>
                        <a:rPr lang="en-US" sz="1200" dirty="0">
                          <a:effectLst/>
                        </a:rPr>
                        <a:t>Program</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27264" marR="27264" marT="0" marB="0" anchor="ctr"/>
                </a:tc>
                <a:tc>
                  <a:txBody>
                    <a:bodyPr/>
                    <a:lstStyle/>
                    <a:p>
                      <a:pPr marL="0" marR="0" algn="ctr">
                        <a:lnSpc>
                          <a:spcPct val="107000"/>
                        </a:lnSpc>
                        <a:spcBef>
                          <a:spcPts val="0"/>
                        </a:spcBef>
                        <a:spcAft>
                          <a:spcPts val="0"/>
                        </a:spcAft>
                      </a:pPr>
                      <a:r>
                        <a:rPr lang="en-US" sz="1200">
                          <a:effectLst/>
                        </a:rPr>
                        <a:t>College Goal 1</a:t>
                      </a:r>
                    </a:p>
                    <a:p>
                      <a:pPr marL="0" marR="0" algn="ctr">
                        <a:lnSpc>
                          <a:spcPct val="107000"/>
                        </a:lnSpc>
                        <a:spcBef>
                          <a:spcPts val="0"/>
                        </a:spcBef>
                        <a:spcAft>
                          <a:spcPts val="0"/>
                        </a:spcAft>
                      </a:pPr>
                      <a:r>
                        <a:rPr lang="en-US" sz="1200">
                          <a:effectLst/>
                        </a:rPr>
                        <a:t>Student Completion &amp; Success</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27264" marR="27264" marT="0" marB="0" anchor="ctr"/>
                </a:tc>
                <a:tc>
                  <a:txBody>
                    <a:bodyPr/>
                    <a:lstStyle/>
                    <a:p>
                      <a:pPr marL="0" marR="0" algn="ctr">
                        <a:lnSpc>
                          <a:spcPct val="107000"/>
                        </a:lnSpc>
                        <a:spcBef>
                          <a:spcPts val="0"/>
                        </a:spcBef>
                        <a:spcAft>
                          <a:spcPts val="0"/>
                        </a:spcAft>
                      </a:pPr>
                      <a:r>
                        <a:rPr lang="en-US" sz="1200" dirty="0">
                          <a:effectLst/>
                        </a:rPr>
                        <a:t>College Goal 2</a:t>
                      </a:r>
                    </a:p>
                    <a:p>
                      <a:pPr marL="276860" marR="0">
                        <a:lnSpc>
                          <a:spcPct val="107000"/>
                        </a:lnSpc>
                        <a:spcBef>
                          <a:spcPts val="0"/>
                        </a:spcBef>
                        <a:spcAft>
                          <a:spcPts val="0"/>
                        </a:spcAft>
                      </a:pPr>
                      <a:r>
                        <a:rPr lang="en-US" sz="1200" dirty="0">
                          <a:effectLst/>
                        </a:rPr>
                        <a:t>Community Connections</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27264" marR="27264" marT="0" marB="0" anchor="ctr"/>
                </a:tc>
                <a:tc>
                  <a:txBody>
                    <a:bodyPr/>
                    <a:lstStyle/>
                    <a:p>
                      <a:pPr marL="0" marR="0" algn="ctr">
                        <a:lnSpc>
                          <a:spcPct val="107000"/>
                        </a:lnSpc>
                        <a:spcBef>
                          <a:spcPts val="0"/>
                        </a:spcBef>
                        <a:spcAft>
                          <a:spcPts val="0"/>
                        </a:spcAft>
                      </a:pPr>
                      <a:r>
                        <a:rPr lang="en-US" sz="1000" dirty="0">
                          <a:effectLst/>
                        </a:rPr>
                        <a:t>College Goal 3</a:t>
                      </a:r>
                    </a:p>
                    <a:p>
                      <a:pPr marL="276860" marR="0">
                        <a:lnSpc>
                          <a:spcPct val="107000"/>
                        </a:lnSpc>
                        <a:spcBef>
                          <a:spcPts val="0"/>
                        </a:spcBef>
                        <a:spcAft>
                          <a:spcPts val="0"/>
                        </a:spcAft>
                      </a:pPr>
                      <a:r>
                        <a:rPr lang="en-US" sz="1000" dirty="0">
                          <a:effectLst/>
                        </a:rPr>
                        <a:t>Organizational Development</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27264" marR="27264" marT="0" marB="0" anchor="ctr"/>
                </a:tc>
                <a:extLst>
                  <a:ext uri="{0D108BD9-81ED-4DB2-BD59-A6C34878D82A}">
                    <a16:rowId xmlns:a16="http://schemas.microsoft.com/office/drawing/2014/main" val="3555648734"/>
                  </a:ext>
                </a:extLst>
              </a:tr>
              <a:tr h="214313">
                <a:tc gridSpan="4">
                  <a:txBody>
                    <a:bodyPr/>
                    <a:lstStyle/>
                    <a:p>
                      <a:pPr marL="0" marR="0" algn="ctr">
                        <a:lnSpc>
                          <a:spcPct val="107000"/>
                        </a:lnSpc>
                        <a:spcBef>
                          <a:spcPts val="0"/>
                        </a:spcBef>
                        <a:spcAft>
                          <a:spcPts val="0"/>
                        </a:spcAft>
                      </a:pPr>
                      <a:r>
                        <a:rPr lang="en-US" sz="1200" dirty="0">
                          <a:effectLst/>
                        </a:rPr>
                        <a:t>Business, Design &amp; Workforce Division</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27264" marR="27264" marT="0" marB="0" anchor="ctr">
                    <a:solidFill>
                      <a:schemeClr val="accent2">
                        <a:lumMod val="60000"/>
                        <a:lumOff val="40000"/>
                      </a:schemeClr>
                    </a:solidFill>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2253788289"/>
                  </a:ext>
                </a:extLst>
              </a:tr>
              <a:tr h="428625">
                <a:tc>
                  <a:txBody>
                    <a:bodyPr/>
                    <a:lstStyle/>
                    <a:p>
                      <a:pPr marL="0" marR="0" algn="ctr">
                        <a:lnSpc>
                          <a:spcPct val="107000"/>
                        </a:lnSpc>
                        <a:spcBef>
                          <a:spcPts val="0"/>
                        </a:spcBef>
                        <a:spcAft>
                          <a:spcPts val="0"/>
                        </a:spcAft>
                      </a:pPr>
                      <a:r>
                        <a:rPr lang="en-US" sz="1200" dirty="0">
                          <a:effectLst/>
                        </a:rPr>
                        <a:t>Accounting &amp; Business Administration </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27264" marR="27264" marT="0" marB="0"/>
                </a:tc>
                <a:tc>
                  <a:txBody>
                    <a:bodyPr/>
                    <a:lstStyle/>
                    <a:p>
                      <a:pPr marL="342900" marR="0" lvl="0" indent="-342900">
                        <a:lnSpc>
                          <a:spcPct val="107000"/>
                        </a:lnSpc>
                        <a:spcBef>
                          <a:spcPts val="0"/>
                        </a:spcBef>
                        <a:spcAft>
                          <a:spcPts val="0"/>
                        </a:spcAft>
                        <a:buFont typeface="Source Sans Pro Semibold"/>
                        <a:buChar char="☐"/>
                      </a:pPr>
                      <a:r>
                        <a:rPr lang="en-US" sz="1200" dirty="0">
                          <a:effectLst/>
                        </a:rPr>
                        <a:t>Invigorate course enrollments and raise the visibility of accounting and business on campus</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27264" marR="27264" marT="0" marB="0"/>
                </a:tc>
                <a:tc>
                  <a:txBody>
                    <a:bodyPr/>
                    <a:lstStyle/>
                    <a:p>
                      <a:pPr marL="342900" marR="0" lvl="0" indent="-342900">
                        <a:lnSpc>
                          <a:spcPct val="107000"/>
                        </a:lnSpc>
                        <a:spcBef>
                          <a:spcPts val="0"/>
                        </a:spcBef>
                        <a:spcAft>
                          <a:spcPts val="0"/>
                        </a:spcAft>
                        <a:buFont typeface="Source Sans Pro Semibold"/>
                        <a:buChar char="☐"/>
                      </a:pPr>
                      <a:r>
                        <a:rPr lang="en-US" sz="1200" dirty="0">
                          <a:effectLst/>
                        </a:rPr>
                        <a:t>Offer workshops, SCORE assistances, and business start-up assistance</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27264" marR="27264" marT="0" marB="0"/>
                </a:tc>
                <a:tc>
                  <a:txBody>
                    <a:bodyPr/>
                    <a:lstStyle/>
                    <a:p>
                      <a:pPr marL="276860" marR="0">
                        <a:lnSpc>
                          <a:spcPct val="107000"/>
                        </a:lnSpc>
                        <a:spcBef>
                          <a:spcPts val="0"/>
                        </a:spcBef>
                        <a:spcAft>
                          <a:spcPts val="0"/>
                        </a:spcAft>
                      </a:pPr>
                      <a:r>
                        <a:rPr lang="en-US" sz="1000" dirty="0">
                          <a:effectLst/>
                        </a:rPr>
                        <a:t> </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27264" marR="27264" marT="0" marB="0"/>
                </a:tc>
                <a:extLst>
                  <a:ext uri="{0D108BD9-81ED-4DB2-BD59-A6C34878D82A}">
                    <a16:rowId xmlns:a16="http://schemas.microsoft.com/office/drawing/2014/main" val="540567262"/>
                  </a:ext>
                </a:extLst>
              </a:tr>
              <a:tr h="214313">
                <a:tc>
                  <a:txBody>
                    <a:bodyPr/>
                    <a:lstStyle/>
                    <a:p>
                      <a:pPr marL="0" marR="0" algn="ctr">
                        <a:lnSpc>
                          <a:spcPct val="107000"/>
                        </a:lnSpc>
                        <a:spcBef>
                          <a:spcPts val="0"/>
                        </a:spcBef>
                        <a:spcAft>
                          <a:spcPts val="0"/>
                        </a:spcAft>
                      </a:pPr>
                      <a:r>
                        <a:rPr lang="en-US" sz="1200">
                          <a:effectLst/>
                        </a:rPr>
                        <a:t>Architecture</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27264" marR="27264" marT="0" marB="0"/>
                </a:tc>
                <a:tc>
                  <a:txBody>
                    <a:bodyPr/>
                    <a:lstStyle/>
                    <a:p>
                      <a:pPr marL="0" marR="0">
                        <a:lnSpc>
                          <a:spcPct val="107000"/>
                        </a:lnSpc>
                        <a:spcBef>
                          <a:spcPts val="0"/>
                        </a:spcBef>
                        <a:spcAft>
                          <a:spcPts val="0"/>
                        </a:spcAft>
                      </a:pPr>
                      <a:r>
                        <a:rPr lang="en-US" sz="1200">
                          <a:effectLst/>
                        </a:rPr>
                        <a:t> </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27264" marR="27264" marT="0" marB="0"/>
                </a:tc>
                <a:tc>
                  <a:txBody>
                    <a:bodyPr/>
                    <a:lstStyle/>
                    <a:p>
                      <a:pPr marL="276860" marR="0">
                        <a:lnSpc>
                          <a:spcPct val="107000"/>
                        </a:lnSpc>
                        <a:spcBef>
                          <a:spcPts val="0"/>
                        </a:spcBef>
                        <a:spcAft>
                          <a:spcPts val="0"/>
                        </a:spcAft>
                      </a:pPr>
                      <a:r>
                        <a:rPr lang="en-US" sz="1200">
                          <a:effectLst/>
                        </a:rPr>
                        <a:t> </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27264" marR="27264" marT="0" marB="0"/>
                </a:tc>
                <a:tc>
                  <a:txBody>
                    <a:bodyPr/>
                    <a:lstStyle/>
                    <a:p>
                      <a:pPr marL="276860" marR="0">
                        <a:lnSpc>
                          <a:spcPct val="107000"/>
                        </a:lnSpc>
                        <a:spcBef>
                          <a:spcPts val="0"/>
                        </a:spcBef>
                        <a:spcAft>
                          <a:spcPts val="0"/>
                        </a:spcAft>
                      </a:pPr>
                      <a:r>
                        <a:rPr lang="en-US" sz="1000">
                          <a:effectLst/>
                        </a:rPr>
                        <a:t> </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27264" marR="27264" marT="0" marB="0"/>
                </a:tc>
                <a:extLst>
                  <a:ext uri="{0D108BD9-81ED-4DB2-BD59-A6C34878D82A}">
                    <a16:rowId xmlns:a16="http://schemas.microsoft.com/office/drawing/2014/main" val="4016317855"/>
                  </a:ext>
                </a:extLst>
              </a:tr>
              <a:tr h="428625">
                <a:tc>
                  <a:txBody>
                    <a:bodyPr/>
                    <a:lstStyle/>
                    <a:p>
                      <a:pPr marL="0" marR="0" algn="ctr">
                        <a:lnSpc>
                          <a:spcPct val="107000"/>
                        </a:lnSpc>
                        <a:spcBef>
                          <a:spcPts val="0"/>
                        </a:spcBef>
                        <a:spcAft>
                          <a:spcPts val="0"/>
                        </a:spcAft>
                      </a:pPr>
                      <a:r>
                        <a:rPr lang="en-US" sz="1200">
                          <a:effectLst/>
                        </a:rPr>
                        <a:t>Computer Business Office Technology</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27264" marR="27264" marT="0" marB="0"/>
                </a:tc>
                <a:tc>
                  <a:txBody>
                    <a:bodyPr/>
                    <a:lstStyle/>
                    <a:p>
                      <a:pPr marL="342900" marR="0" lvl="0" indent="-342900">
                        <a:lnSpc>
                          <a:spcPct val="107000"/>
                        </a:lnSpc>
                        <a:spcBef>
                          <a:spcPts val="0"/>
                        </a:spcBef>
                        <a:spcAft>
                          <a:spcPts val="0"/>
                        </a:spcAft>
                        <a:buFont typeface="Source Sans Pro Semibold"/>
                        <a:buChar char="☐"/>
                      </a:pPr>
                      <a:r>
                        <a:rPr lang="en-US" sz="1200">
                          <a:effectLst/>
                        </a:rPr>
                        <a:t>Part of Business Accounting Technology (BAT)</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27264" marR="27264" marT="0" marB="0"/>
                </a:tc>
                <a:tc>
                  <a:txBody>
                    <a:bodyPr/>
                    <a:lstStyle/>
                    <a:p>
                      <a:pPr marL="276860" marR="0">
                        <a:lnSpc>
                          <a:spcPct val="107000"/>
                        </a:lnSpc>
                        <a:spcBef>
                          <a:spcPts val="0"/>
                        </a:spcBef>
                        <a:spcAft>
                          <a:spcPts val="0"/>
                        </a:spcAft>
                      </a:pPr>
                      <a:r>
                        <a:rPr lang="en-US" sz="1200">
                          <a:effectLst/>
                        </a:rPr>
                        <a:t> </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27264" marR="27264" marT="0" marB="0"/>
                </a:tc>
                <a:tc>
                  <a:txBody>
                    <a:bodyPr/>
                    <a:lstStyle/>
                    <a:p>
                      <a:pPr marL="276860" marR="0">
                        <a:lnSpc>
                          <a:spcPct val="107000"/>
                        </a:lnSpc>
                        <a:spcBef>
                          <a:spcPts val="0"/>
                        </a:spcBef>
                        <a:spcAft>
                          <a:spcPts val="0"/>
                        </a:spcAft>
                      </a:pPr>
                      <a:r>
                        <a:rPr lang="en-US" sz="1000">
                          <a:effectLst/>
                        </a:rPr>
                        <a:t> </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27264" marR="27264" marT="0" marB="0"/>
                </a:tc>
                <a:extLst>
                  <a:ext uri="{0D108BD9-81ED-4DB2-BD59-A6C34878D82A}">
                    <a16:rowId xmlns:a16="http://schemas.microsoft.com/office/drawing/2014/main" val="719694611"/>
                  </a:ext>
                </a:extLst>
              </a:tr>
              <a:tr h="214313">
                <a:tc>
                  <a:txBody>
                    <a:bodyPr/>
                    <a:lstStyle/>
                    <a:p>
                      <a:pPr marL="0" marR="0" algn="ctr">
                        <a:lnSpc>
                          <a:spcPct val="107000"/>
                        </a:lnSpc>
                        <a:spcBef>
                          <a:spcPts val="0"/>
                        </a:spcBef>
                        <a:spcAft>
                          <a:spcPts val="0"/>
                        </a:spcAft>
                      </a:pPr>
                      <a:r>
                        <a:rPr lang="en-US" sz="1200">
                          <a:effectLst/>
                        </a:rPr>
                        <a:t>Cooperative Education</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27264" marR="27264" marT="0" marB="0"/>
                </a:tc>
                <a:tc>
                  <a:txBody>
                    <a:bodyPr/>
                    <a:lstStyle/>
                    <a:p>
                      <a:pPr marL="0" marR="0">
                        <a:lnSpc>
                          <a:spcPct val="107000"/>
                        </a:lnSpc>
                        <a:spcBef>
                          <a:spcPts val="0"/>
                        </a:spcBef>
                        <a:spcAft>
                          <a:spcPts val="0"/>
                        </a:spcAft>
                      </a:pPr>
                      <a:r>
                        <a:rPr lang="en-US" sz="1200">
                          <a:effectLst/>
                        </a:rPr>
                        <a:t> </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27264" marR="27264" marT="0" marB="0"/>
                </a:tc>
                <a:tc>
                  <a:txBody>
                    <a:bodyPr/>
                    <a:lstStyle/>
                    <a:p>
                      <a:pPr marL="276860" marR="0">
                        <a:lnSpc>
                          <a:spcPct val="107000"/>
                        </a:lnSpc>
                        <a:spcBef>
                          <a:spcPts val="0"/>
                        </a:spcBef>
                        <a:spcAft>
                          <a:spcPts val="0"/>
                        </a:spcAft>
                      </a:pPr>
                      <a:r>
                        <a:rPr lang="en-US" sz="1200">
                          <a:effectLst/>
                        </a:rPr>
                        <a:t> </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27264" marR="27264" marT="0" marB="0"/>
                </a:tc>
                <a:tc>
                  <a:txBody>
                    <a:bodyPr/>
                    <a:lstStyle/>
                    <a:p>
                      <a:pPr marL="276860" marR="0">
                        <a:lnSpc>
                          <a:spcPct val="107000"/>
                        </a:lnSpc>
                        <a:spcBef>
                          <a:spcPts val="0"/>
                        </a:spcBef>
                        <a:spcAft>
                          <a:spcPts val="0"/>
                        </a:spcAft>
                      </a:pPr>
                      <a:r>
                        <a:rPr lang="en-US" sz="1000">
                          <a:effectLst/>
                        </a:rPr>
                        <a:t> </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27264" marR="27264" marT="0" marB="0"/>
                </a:tc>
                <a:extLst>
                  <a:ext uri="{0D108BD9-81ED-4DB2-BD59-A6C34878D82A}">
                    <a16:rowId xmlns:a16="http://schemas.microsoft.com/office/drawing/2014/main" val="451891640"/>
                  </a:ext>
                </a:extLst>
              </a:tr>
              <a:tr h="642938">
                <a:tc>
                  <a:txBody>
                    <a:bodyPr/>
                    <a:lstStyle/>
                    <a:p>
                      <a:pPr marL="0" marR="0" algn="ctr">
                        <a:lnSpc>
                          <a:spcPct val="107000"/>
                        </a:lnSpc>
                        <a:spcBef>
                          <a:spcPts val="0"/>
                        </a:spcBef>
                        <a:spcAft>
                          <a:spcPts val="0"/>
                        </a:spcAft>
                      </a:pPr>
                      <a:r>
                        <a:rPr lang="en-US" sz="1200" dirty="0">
                          <a:effectLst/>
                        </a:rPr>
                        <a:t>Digital Art and Animation (Multimedia)</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27264" marR="27264" marT="0" marB="0"/>
                </a:tc>
                <a:tc>
                  <a:txBody>
                    <a:bodyPr/>
                    <a:lstStyle/>
                    <a:p>
                      <a:pPr marL="342900" marR="0" lvl="0" indent="-342900">
                        <a:lnSpc>
                          <a:spcPct val="107000"/>
                        </a:lnSpc>
                        <a:spcBef>
                          <a:spcPts val="0"/>
                        </a:spcBef>
                        <a:spcAft>
                          <a:spcPts val="0"/>
                        </a:spcAft>
                        <a:buFont typeface="Source Sans Pro Semibold"/>
                        <a:buChar char="☐"/>
                      </a:pPr>
                      <a:r>
                        <a:rPr lang="en-US" sz="1200">
                          <a:effectLst/>
                        </a:rPr>
                        <a:t>Adapt to industry requirements - game level design, vr design, expanding existing courses such as character animation and modeling &amp; UI/UX</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27264" marR="27264" marT="0" marB="0"/>
                </a:tc>
                <a:tc>
                  <a:txBody>
                    <a:bodyPr/>
                    <a:lstStyle/>
                    <a:p>
                      <a:pPr marL="342900" marR="0" lvl="0" indent="-342900">
                        <a:lnSpc>
                          <a:spcPct val="107000"/>
                        </a:lnSpc>
                        <a:spcBef>
                          <a:spcPts val="0"/>
                        </a:spcBef>
                        <a:spcAft>
                          <a:spcPts val="0"/>
                        </a:spcAft>
                        <a:buFont typeface="Source Sans Pro Semibold"/>
                        <a:buChar char="☐"/>
                      </a:pPr>
                      <a:r>
                        <a:rPr lang="en-US" sz="1200">
                          <a:effectLst/>
                        </a:rPr>
                        <a:t>Recruit new students with help of Marketing Department</a:t>
                      </a:r>
                    </a:p>
                    <a:p>
                      <a:pPr marL="342900" marR="0" lvl="0" indent="-342900">
                        <a:lnSpc>
                          <a:spcPct val="107000"/>
                        </a:lnSpc>
                        <a:spcBef>
                          <a:spcPts val="0"/>
                        </a:spcBef>
                        <a:spcAft>
                          <a:spcPts val="0"/>
                        </a:spcAft>
                        <a:buFont typeface="Source Sans Pro Semibold"/>
                        <a:buChar char="☐"/>
                      </a:pPr>
                      <a:r>
                        <a:rPr lang="en-US" sz="1200">
                          <a:effectLst/>
                        </a:rPr>
                        <a:t>Track alums as they work in industry</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27264" marR="27264" marT="0" marB="0"/>
                </a:tc>
                <a:tc>
                  <a:txBody>
                    <a:bodyPr/>
                    <a:lstStyle/>
                    <a:p>
                      <a:pPr marL="276860" marR="0">
                        <a:lnSpc>
                          <a:spcPct val="107000"/>
                        </a:lnSpc>
                        <a:spcBef>
                          <a:spcPts val="0"/>
                        </a:spcBef>
                        <a:spcAft>
                          <a:spcPts val="0"/>
                        </a:spcAft>
                      </a:pPr>
                      <a:r>
                        <a:rPr lang="en-US" sz="1000">
                          <a:effectLst/>
                        </a:rPr>
                        <a:t> </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27264" marR="27264" marT="0" marB="0"/>
                </a:tc>
                <a:extLst>
                  <a:ext uri="{0D108BD9-81ED-4DB2-BD59-A6C34878D82A}">
                    <a16:rowId xmlns:a16="http://schemas.microsoft.com/office/drawing/2014/main" val="4177969130"/>
                  </a:ext>
                </a:extLst>
              </a:tr>
              <a:tr h="428625">
                <a:tc>
                  <a:txBody>
                    <a:bodyPr/>
                    <a:lstStyle/>
                    <a:p>
                      <a:pPr marL="0" marR="0" algn="ctr">
                        <a:lnSpc>
                          <a:spcPct val="107000"/>
                        </a:lnSpc>
                        <a:spcBef>
                          <a:spcPts val="0"/>
                        </a:spcBef>
                        <a:spcAft>
                          <a:spcPts val="0"/>
                        </a:spcAft>
                      </a:pPr>
                      <a:r>
                        <a:rPr lang="en-US" sz="1200" dirty="0">
                          <a:effectLst/>
                        </a:rPr>
                        <a:t>Early Childhood Education/Child </a:t>
                      </a:r>
                      <a:r>
                        <a:rPr lang="en-US" sz="1200" dirty="0" smtClean="0">
                          <a:effectLst/>
                        </a:rPr>
                        <a:t>Dev.</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27264" marR="27264" marT="0" marB="0"/>
                </a:tc>
                <a:tc>
                  <a:txBody>
                    <a:bodyPr/>
                    <a:lstStyle/>
                    <a:p>
                      <a:pPr marL="0" marR="0">
                        <a:lnSpc>
                          <a:spcPct val="107000"/>
                        </a:lnSpc>
                        <a:spcBef>
                          <a:spcPts val="0"/>
                        </a:spcBef>
                        <a:spcAft>
                          <a:spcPts val="0"/>
                        </a:spcAft>
                      </a:pPr>
                      <a:r>
                        <a:rPr lang="en-US" sz="1200" dirty="0">
                          <a:effectLst/>
                        </a:rPr>
                        <a:t> </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27264" marR="27264" marT="0" marB="0"/>
                </a:tc>
                <a:tc>
                  <a:txBody>
                    <a:bodyPr/>
                    <a:lstStyle/>
                    <a:p>
                      <a:pPr marL="276860" marR="0">
                        <a:lnSpc>
                          <a:spcPct val="107000"/>
                        </a:lnSpc>
                        <a:spcBef>
                          <a:spcPts val="0"/>
                        </a:spcBef>
                        <a:spcAft>
                          <a:spcPts val="0"/>
                        </a:spcAft>
                      </a:pPr>
                      <a:r>
                        <a:rPr lang="en-US" sz="1200">
                          <a:effectLst/>
                        </a:rPr>
                        <a:t> </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27264" marR="27264" marT="0" marB="0"/>
                </a:tc>
                <a:tc>
                  <a:txBody>
                    <a:bodyPr/>
                    <a:lstStyle/>
                    <a:p>
                      <a:pPr marL="276860" marR="0">
                        <a:lnSpc>
                          <a:spcPct val="107000"/>
                        </a:lnSpc>
                        <a:spcBef>
                          <a:spcPts val="0"/>
                        </a:spcBef>
                        <a:spcAft>
                          <a:spcPts val="0"/>
                        </a:spcAft>
                      </a:pPr>
                      <a:r>
                        <a:rPr lang="en-US" sz="1000">
                          <a:effectLst/>
                        </a:rPr>
                        <a:t> </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27264" marR="27264" marT="0" marB="0"/>
                </a:tc>
                <a:extLst>
                  <a:ext uri="{0D108BD9-81ED-4DB2-BD59-A6C34878D82A}">
                    <a16:rowId xmlns:a16="http://schemas.microsoft.com/office/drawing/2014/main" val="1808509327"/>
                  </a:ext>
                </a:extLst>
              </a:tr>
              <a:tr h="214313">
                <a:tc>
                  <a:txBody>
                    <a:bodyPr/>
                    <a:lstStyle/>
                    <a:p>
                      <a:pPr marL="0" marR="0" algn="ctr">
                        <a:lnSpc>
                          <a:spcPct val="107000"/>
                        </a:lnSpc>
                        <a:spcBef>
                          <a:spcPts val="0"/>
                        </a:spcBef>
                        <a:spcAft>
                          <a:spcPts val="0"/>
                        </a:spcAft>
                      </a:pPr>
                      <a:r>
                        <a:rPr lang="en-US" sz="1200">
                          <a:effectLst/>
                        </a:rPr>
                        <a:t>Economics</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27264" marR="27264" marT="0" marB="0"/>
                </a:tc>
                <a:tc>
                  <a:txBody>
                    <a:bodyPr/>
                    <a:lstStyle/>
                    <a:p>
                      <a:pPr marL="0" marR="0">
                        <a:lnSpc>
                          <a:spcPct val="107000"/>
                        </a:lnSpc>
                        <a:spcBef>
                          <a:spcPts val="0"/>
                        </a:spcBef>
                        <a:spcAft>
                          <a:spcPts val="0"/>
                        </a:spcAft>
                      </a:pPr>
                      <a:r>
                        <a:rPr lang="en-US" sz="1200">
                          <a:effectLst/>
                        </a:rPr>
                        <a:t> </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27264" marR="27264" marT="0" marB="0"/>
                </a:tc>
                <a:tc>
                  <a:txBody>
                    <a:bodyPr/>
                    <a:lstStyle/>
                    <a:p>
                      <a:pPr marL="276860" marR="0">
                        <a:lnSpc>
                          <a:spcPct val="107000"/>
                        </a:lnSpc>
                        <a:spcBef>
                          <a:spcPts val="0"/>
                        </a:spcBef>
                        <a:spcAft>
                          <a:spcPts val="0"/>
                        </a:spcAft>
                      </a:pPr>
                      <a:r>
                        <a:rPr lang="en-US" sz="1200">
                          <a:effectLst/>
                        </a:rPr>
                        <a:t> </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27264" marR="27264" marT="0" marB="0"/>
                </a:tc>
                <a:tc>
                  <a:txBody>
                    <a:bodyPr/>
                    <a:lstStyle/>
                    <a:p>
                      <a:pPr marL="276860" marR="0">
                        <a:lnSpc>
                          <a:spcPct val="107000"/>
                        </a:lnSpc>
                        <a:spcBef>
                          <a:spcPts val="0"/>
                        </a:spcBef>
                        <a:spcAft>
                          <a:spcPts val="0"/>
                        </a:spcAft>
                      </a:pPr>
                      <a:r>
                        <a:rPr lang="en-US" sz="1000">
                          <a:effectLst/>
                        </a:rPr>
                        <a:t> </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27264" marR="27264" marT="0" marB="0"/>
                </a:tc>
                <a:extLst>
                  <a:ext uri="{0D108BD9-81ED-4DB2-BD59-A6C34878D82A}">
                    <a16:rowId xmlns:a16="http://schemas.microsoft.com/office/drawing/2014/main" val="2287363850"/>
                  </a:ext>
                </a:extLst>
              </a:tr>
              <a:tr h="1500188">
                <a:tc>
                  <a:txBody>
                    <a:bodyPr/>
                    <a:lstStyle/>
                    <a:p>
                      <a:pPr marL="0" marR="0" algn="ctr">
                        <a:lnSpc>
                          <a:spcPct val="107000"/>
                        </a:lnSpc>
                        <a:spcBef>
                          <a:spcPts val="0"/>
                        </a:spcBef>
                        <a:spcAft>
                          <a:spcPts val="0"/>
                        </a:spcAft>
                      </a:pPr>
                      <a:r>
                        <a:rPr lang="en-US" sz="1200">
                          <a:effectLst/>
                        </a:rPr>
                        <a:t>Fashion Design and Merchandising</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27264" marR="27264" marT="0" marB="0"/>
                </a:tc>
                <a:tc>
                  <a:txBody>
                    <a:bodyPr/>
                    <a:lstStyle/>
                    <a:p>
                      <a:pPr marL="342900" marR="0" lvl="0" indent="-342900">
                        <a:lnSpc>
                          <a:spcPct val="107000"/>
                        </a:lnSpc>
                        <a:spcBef>
                          <a:spcPts val="0"/>
                        </a:spcBef>
                        <a:spcAft>
                          <a:spcPts val="0"/>
                        </a:spcAft>
                        <a:buFont typeface="Source Sans Pro Semibold"/>
                        <a:buChar char="☐"/>
                      </a:pPr>
                      <a:r>
                        <a:rPr lang="en-US" sz="1200" dirty="0">
                          <a:effectLst/>
                        </a:rPr>
                        <a:t>Train new assistants that have been hired so that recruitment and retention continue in the department.</a:t>
                      </a:r>
                    </a:p>
                    <a:p>
                      <a:pPr marL="342900" marR="0" lvl="0" indent="-342900">
                        <a:lnSpc>
                          <a:spcPct val="107000"/>
                        </a:lnSpc>
                        <a:spcBef>
                          <a:spcPts val="0"/>
                        </a:spcBef>
                        <a:spcAft>
                          <a:spcPts val="0"/>
                        </a:spcAft>
                        <a:buFont typeface="Source Sans Pro Semibold"/>
                        <a:buChar char="☐"/>
                      </a:pPr>
                      <a:r>
                        <a:rPr lang="en-US" sz="1200" dirty="0">
                          <a:effectLst/>
                        </a:rPr>
                        <a:t>Continue to give as many scholarships as possible (via Artistry in Fashion).</a:t>
                      </a:r>
                    </a:p>
                    <a:p>
                      <a:pPr marL="342900" marR="0" lvl="0" indent="-342900">
                        <a:lnSpc>
                          <a:spcPct val="107000"/>
                        </a:lnSpc>
                        <a:spcBef>
                          <a:spcPts val="0"/>
                        </a:spcBef>
                        <a:spcAft>
                          <a:spcPts val="0"/>
                        </a:spcAft>
                        <a:buFont typeface="Source Sans Pro Semibold"/>
                        <a:buChar char="☐"/>
                      </a:pPr>
                      <a:r>
                        <a:rPr lang="en-US" sz="1200" dirty="0">
                          <a:effectLst/>
                        </a:rPr>
                        <a:t>Continue to offer creative contest opportunities</a:t>
                      </a:r>
                    </a:p>
                    <a:p>
                      <a:pPr marL="342900" marR="0" lvl="0" indent="-342900">
                        <a:lnSpc>
                          <a:spcPct val="107000"/>
                        </a:lnSpc>
                        <a:spcBef>
                          <a:spcPts val="0"/>
                        </a:spcBef>
                        <a:spcAft>
                          <a:spcPts val="0"/>
                        </a:spcAft>
                        <a:buFont typeface="Source Sans Pro Semibold"/>
                        <a:buChar char="☐"/>
                      </a:pPr>
                      <a:r>
                        <a:rPr lang="en-US" sz="1200" dirty="0">
                          <a:effectLst/>
                        </a:rPr>
                        <a:t>Work closely with district Study Abroad by offering a summer class in Italy</a:t>
                      </a:r>
                      <a:r>
                        <a:rPr lang="en-US" sz="1200" dirty="0" smtClean="0">
                          <a:effectLst/>
                        </a:rPr>
                        <a:t>.</a:t>
                      </a:r>
                      <a:endParaRPr lang="en-US" sz="1200" dirty="0">
                        <a:effectLst/>
                      </a:endParaRPr>
                    </a:p>
                  </a:txBody>
                  <a:tcPr marL="27264" marR="27264" marT="0" marB="0"/>
                </a:tc>
                <a:tc>
                  <a:txBody>
                    <a:bodyPr/>
                    <a:lstStyle/>
                    <a:p>
                      <a:pPr marL="342900" marR="0" lvl="0" indent="-342900">
                        <a:lnSpc>
                          <a:spcPct val="107000"/>
                        </a:lnSpc>
                        <a:spcBef>
                          <a:spcPts val="0"/>
                        </a:spcBef>
                        <a:spcAft>
                          <a:spcPts val="0"/>
                        </a:spcAft>
                        <a:buFont typeface="Source Sans Pro Semibold"/>
                        <a:buChar char="☐"/>
                      </a:pPr>
                      <a:r>
                        <a:rPr lang="en-US" sz="1200">
                          <a:effectLst/>
                        </a:rPr>
                        <a:t>Market the program in new ways especially through social media.</a:t>
                      </a:r>
                    </a:p>
                    <a:p>
                      <a:pPr marL="342900" marR="0" lvl="0" indent="-342900">
                        <a:lnSpc>
                          <a:spcPct val="107000"/>
                        </a:lnSpc>
                        <a:spcBef>
                          <a:spcPts val="0"/>
                        </a:spcBef>
                        <a:spcAft>
                          <a:spcPts val="0"/>
                        </a:spcAft>
                        <a:buFont typeface="Source Sans Pro Semibold"/>
                        <a:buChar char="☐"/>
                      </a:pPr>
                      <a:r>
                        <a:rPr lang="en-US" sz="1200">
                          <a:effectLst/>
                        </a:rPr>
                        <a:t>Offer new and diverse special events that bring students to the program.</a:t>
                      </a:r>
                    </a:p>
                    <a:p>
                      <a:pPr marL="342900" marR="0" lvl="0" indent="-342900">
                        <a:lnSpc>
                          <a:spcPct val="107000"/>
                        </a:lnSpc>
                        <a:spcBef>
                          <a:spcPts val="0"/>
                        </a:spcBef>
                        <a:spcAft>
                          <a:spcPts val="0"/>
                        </a:spcAft>
                        <a:buFont typeface="Source Sans Pro Semibold"/>
                        <a:buChar char="☐"/>
                      </a:pPr>
                      <a:r>
                        <a:rPr lang="en-US" sz="1200">
                          <a:effectLst/>
                        </a:rPr>
                        <a:t>Special speakers and luncheons offered throughout the year.</a:t>
                      </a:r>
                    </a:p>
                    <a:p>
                      <a:pPr marL="342900" marR="0" lvl="0" indent="-342900">
                        <a:lnSpc>
                          <a:spcPct val="107000"/>
                        </a:lnSpc>
                        <a:spcBef>
                          <a:spcPts val="0"/>
                        </a:spcBef>
                        <a:spcAft>
                          <a:spcPts val="0"/>
                        </a:spcAft>
                        <a:buFont typeface="Source Sans Pro Semibold"/>
                        <a:buChar char="☐"/>
                      </a:pPr>
                      <a:r>
                        <a:rPr lang="en-US" sz="1200">
                          <a:effectLst/>
                        </a:rPr>
                        <a:t>Add one new member to the Advisory Board</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27264" marR="27264" marT="0" marB="0"/>
                </a:tc>
                <a:tc>
                  <a:txBody>
                    <a:bodyPr/>
                    <a:lstStyle/>
                    <a:p>
                      <a:pPr marL="276860" marR="0">
                        <a:lnSpc>
                          <a:spcPct val="107000"/>
                        </a:lnSpc>
                        <a:spcBef>
                          <a:spcPts val="0"/>
                        </a:spcBef>
                        <a:spcAft>
                          <a:spcPts val="0"/>
                        </a:spcAft>
                      </a:pPr>
                      <a:r>
                        <a:rPr lang="en-US" sz="1000">
                          <a:effectLst/>
                        </a:rPr>
                        <a:t> </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27264" marR="27264" marT="0" marB="0"/>
                </a:tc>
                <a:extLst>
                  <a:ext uri="{0D108BD9-81ED-4DB2-BD59-A6C34878D82A}">
                    <a16:rowId xmlns:a16="http://schemas.microsoft.com/office/drawing/2014/main" val="900703380"/>
                  </a:ext>
                </a:extLst>
              </a:tr>
              <a:tr h="857250">
                <a:tc>
                  <a:txBody>
                    <a:bodyPr/>
                    <a:lstStyle/>
                    <a:p>
                      <a:pPr marL="0" marR="0" algn="ctr">
                        <a:lnSpc>
                          <a:spcPct val="107000"/>
                        </a:lnSpc>
                        <a:spcBef>
                          <a:spcPts val="0"/>
                        </a:spcBef>
                        <a:spcAft>
                          <a:spcPts val="0"/>
                        </a:spcAft>
                      </a:pPr>
                      <a:r>
                        <a:rPr lang="en-US" sz="1200">
                          <a:effectLst/>
                        </a:rPr>
                        <a:t>Human Services</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27264" marR="27264" marT="0" marB="0"/>
                </a:tc>
                <a:tc>
                  <a:txBody>
                    <a:bodyPr/>
                    <a:lstStyle/>
                    <a:p>
                      <a:pPr marL="342900" marR="0" lvl="0" indent="-342900">
                        <a:lnSpc>
                          <a:spcPct val="107000"/>
                        </a:lnSpc>
                        <a:spcBef>
                          <a:spcPts val="0"/>
                        </a:spcBef>
                        <a:spcAft>
                          <a:spcPts val="0"/>
                        </a:spcAft>
                        <a:buFont typeface="Source Sans Pro Semibold"/>
                        <a:buChar char="☐"/>
                      </a:pPr>
                      <a:r>
                        <a:rPr lang="en-US" sz="1200">
                          <a:effectLst/>
                        </a:rPr>
                        <a:t>Pursue merger with ECE program</a:t>
                      </a:r>
                    </a:p>
                    <a:p>
                      <a:pPr marL="342900" marR="0" lvl="0" indent="-342900">
                        <a:lnSpc>
                          <a:spcPct val="107000"/>
                        </a:lnSpc>
                        <a:spcBef>
                          <a:spcPts val="0"/>
                        </a:spcBef>
                        <a:spcAft>
                          <a:spcPts val="0"/>
                        </a:spcAft>
                        <a:buFont typeface="Source Sans Pro Semibold"/>
                        <a:buChar char="☐"/>
                      </a:pPr>
                      <a:r>
                        <a:rPr lang="en-US" sz="1200">
                          <a:effectLst/>
                        </a:rPr>
                        <a:t>Identify positions and skills in the Human Services field where there is increased employment demand and incorporate these skills into our course offerings.</a:t>
                      </a:r>
                    </a:p>
                    <a:p>
                      <a:pPr marL="342900" marR="0" lvl="0" indent="-342900">
                        <a:lnSpc>
                          <a:spcPct val="107000"/>
                        </a:lnSpc>
                        <a:spcBef>
                          <a:spcPts val="0"/>
                        </a:spcBef>
                        <a:spcAft>
                          <a:spcPts val="0"/>
                        </a:spcAft>
                        <a:buFont typeface="Source Sans Pro Semibold"/>
                        <a:buChar char="☐"/>
                      </a:pPr>
                      <a:r>
                        <a:rPr lang="en-US" sz="1200">
                          <a:effectLst/>
                        </a:rPr>
                        <a:t>Complete in-depth analysis of SLOs and PLOs to date to enhance course outcomes.</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27264" marR="27264" marT="0" marB="0"/>
                </a:tc>
                <a:tc>
                  <a:txBody>
                    <a:bodyPr/>
                    <a:lstStyle/>
                    <a:p>
                      <a:pPr marL="342900" marR="0" lvl="0" indent="-342900">
                        <a:lnSpc>
                          <a:spcPct val="107000"/>
                        </a:lnSpc>
                        <a:spcBef>
                          <a:spcPts val="0"/>
                        </a:spcBef>
                        <a:spcAft>
                          <a:spcPts val="0"/>
                        </a:spcAft>
                        <a:buFont typeface="Source Sans Pro Semibold"/>
                        <a:buChar char="☐"/>
                      </a:pPr>
                      <a:r>
                        <a:rPr lang="en-US" sz="1200">
                          <a:effectLst/>
                        </a:rPr>
                        <a:t>Expand and enhance HMSV Advisory Board</a:t>
                      </a:r>
                    </a:p>
                    <a:p>
                      <a:pPr marL="342900" marR="0" lvl="0" indent="-342900">
                        <a:lnSpc>
                          <a:spcPct val="107000"/>
                        </a:lnSpc>
                        <a:spcBef>
                          <a:spcPts val="0"/>
                        </a:spcBef>
                        <a:spcAft>
                          <a:spcPts val="0"/>
                        </a:spcAft>
                        <a:buFont typeface="Source Sans Pro Semibold"/>
                        <a:buChar char="☐"/>
                      </a:pPr>
                      <a:r>
                        <a:rPr lang="en-US" sz="1200">
                          <a:effectLst/>
                        </a:rPr>
                        <a:t>Pursue partnerships in the community to enhance internship offerings.</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27264" marR="27264" marT="0" marB="0"/>
                </a:tc>
                <a:tc>
                  <a:txBody>
                    <a:bodyPr/>
                    <a:lstStyle/>
                    <a:p>
                      <a:pPr marL="276860" marR="0">
                        <a:lnSpc>
                          <a:spcPct val="107000"/>
                        </a:lnSpc>
                        <a:spcBef>
                          <a:spcPts val="0"/>
                        </a:spcBef>
                        <a:spcAft>
                          <a:spcPts val="0"/>
                        </a:spcAft>
                      </a:pPr>
                      <a:r>
                        <a:rPr lang="en-US" sz="1000">
                          <a:effectLst/>
                        </a:rPr>
                        <a:t> </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27264" marR="27264" marT="0" marB="0"/>
                </a:tc>
                <a:extLst>
                  <a:ext uri="{0D108BD9-81ED-4DB2-BD59-A6C34878D82A}">
                    <a16:rowId xmlns:a16="http://schemas.microsoft.com/office/drawing/2014/main" val="3869037000"/>
                  </a:ext>
                </a:extLst>
              </a:tr>
              <a:tr h="1285875">
                <a:tc>
                  <a:txBody>
                    <a:bodyPr/>
                    <a:lstStyle/>
                    <a:p>
                      <a:pPr marL="0" marR="0" algn="ctr">
                        <a:lnSpc>
                          <a:spcPct val="107000"/>
                        </a:lnSpc>
                        <a:spcBef>
                          <a:spcPts val="0"/>
                        </a:spcBef>
                        <a:spcAft>
                          <a:spcPts val="0"/>
                        </a:spcAft>
                      </a:pPr>
                      <a:r>
                        <a:rPr lang="en-US" sz="1200">
                          <a:effectLst/>
                        </a:rPr>
                        <a:t>Interior Design</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27264" marR="27264" marT="0" marB="0"/>
                </a:tc>
                <a:tc>
                  <a:txBody>
                    <a:bodyPr/>
                    <a:lstStyle/>
                    <a:p>
                      <a:pPr marL="342900" marR="0" lvl="0" indent="-342900">
                        <a:lnSpc>
                          <a:spcPct val="107000"/>
                        </a:lnSpc>
                        <a:spcBef>
                          <a:spcPts val="0"/>
                        </a:spcBef>
                        <a:spcAft>
                          <a:spcPts val="0"/>
                        </a:spcAft>
                        <a:buFont typeface="Source Sans Pro Semibold"/>
                        <a:buChar char="☐"/>
                      </a:pPr>
                      <a:r>
                        <a:rPr lang="en-US" sz="1200" dirty="0">
                          <a:effectLst/>
                        </a:rPr>
                        <a:t>NOTE:  these are not goals or objectives:</a:t>
                      </a:r>
                    </a:p>
                    <a:p>
                      <a:pPr marL="342900" marR="0" lvl="0" indent="-342900">
                        <a:lnSpc>
                          <a:spcPct val="107000"/>
                        </a:lnSpc>
                        <a:spcBef>
                          <a:spcPts val="0"/>
                        </a:spcBef>
                        <a:spcAft>
                          <a:spcPts val="0"/>
                        </a:spcAft>
                        <a:buFont typeface="Source Sans Pro Semibold"/>
                        <a:buChar char="☐"/>
                      </a:pPr>
                      <a:r>
                        <a:rPr lang="en-US" sz="1200" dirty="0">
                          <a:effectLst/>
                        </a:rPr>
                        <a:t>Review the articulation status with SFSU</a:t>
                      </a:r>
                    </a:p>
                    <a:p>
                      <a:pPr marL="342900" marR="0" lvl="0" indent="-342900">
                        <a:lnSpc>
                          <a:spcPct val="107000"/>
                        </a:lnSpc>
                        <a:spcBef>
                          <a:spcPts val="0"/>
                        </a:spcBef>
                        <a:spcAft>
                          <a:spcPts val="0"/>
                        </a:spcAft>
                        <a:buFont typeface="Source Sans Pro Semibold"/>
                        <a:buChar char="☐"/>
                      </a:pPr>
                      <a:r>
                        <a:rPr lang="en-US" sz="1200" dirty="0">
                          <a:effectLst/>
                        </a:rPr>
                        <a:t>Continue funding for NKBA Accreditation</a:t>
                      </a:r>
                    </a:p>
                    <a:p>
                      <a:pPr marL="342900" marR="0" lvl="0" indent="-342900">
                        <a:lnSpc>
                          <a:spcPct val="107000"/>
                        </a:lnSpc>
                        <a:spcBef>
                          <a:spcPts val="0"/>
                        </a:spcBef>
                        <a:spcAft>
                          <a:spcPts val="0"/>
                        </a:spcAft>
                        <a:buFont typeface="Source Sans Pro Semibold"/>
                        <a:buChar char="☐"/>
                      </a:pPr>
                      <a:r>
                        <a:rPr lang="en-US" sz="1200" dirty="0">
                          <a:effectLst/>
                        </a:rPr>
                        <a:t>Combine the data packets for ARCH and INTD into one</a:t>
                      </a:r>
                    </a:p>
                    <a:p>
                      <a:pPr marL="342900" marR="0" lvl="0" indent="-342900">
                        <a:lnSpc>
                          <a:spcPct val="107000"/>
                        </a:lnSpc>
                        <a:spcBef>
                          <a:spcPts val="0"/>
                        </a:spcBef>
                        <a:spcAft>
                          <a:spcPts val="0"/>
                        </a:spcAft>
                        <a:buFont typeface="Source Sans Pro Semibold"/>
                        <a:buChar char="☐"/>
                      </a:pPr>
                      <a:r>
                        <a:rPr lang="en-US" sz="1200" dirty="0">
                          <a:effectLst/>
                        </a:rPr>
                        <a:t>Revision of the class size maxima.</a:t>
                      </a:r>
                    </a:p>
                    <a:p>
                      <a:pPr marL="342900" marR="0" lvl="0" indent="-342900">
                        <a:lnSpc>
                          <a:spcPct val="107000"/>
                        </a:lnSpc>
                        <a:spcBef>
                          <a:spcPts val="0"/>
                        </a:spcBef>
                        <a:spcAft>
                          <a:spcPts val="0"/>
                        </a:spcAft>
                        <a:buFont typeface="Source Sans Pro Semibold"/>
                        <a:buChar char="☐"/>
                      </a:pPr>
                      <a:r>
                        <a:rPr lang="en-US" sz="1200" dirty="0">
                          <a:effectLst/>
                        </a:rPr>
                        <a:t>Program Coordinator reassigned time</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27264" marR="27264" marT="0" marB="0"/>
                </a:tc>
                <a:tc>
                  <a:txBody>
                    <a:bodyPr/>
                    <a:lstStyle/>
                    <a:p>
                      <a:pPr marL="342900" marR="0" lvl="0" indent="-342900">
                        <a:lnSpc>
                          <a:spcPct val="107000"/>
                        </a:lnSpc>
                        <a:spcBef>
                          <a:spcPts val="0"/>
                        </a:spcBef>
                        <a:spcAft>
                          <a:spcPts val="0"/>
                        </a:spcAft>
                        <a:buFont typeface="Source Sans Pro Semibold"/>
                        <a:buChar char="☐"/>
                      </a:pPr>
                      <a:r>
                        <a:rPr lang="en-US" sz="1200">
                          <a:effectLst/>
                        </a:rPr>
                        <a:t>Work with the design community to build new partnership</a:t>
                      </a:r>
                    </a:p>
                    <a:p>
                      <a:pPr marL="342900" marR="0" lvl="0" indent="-342900">
                        <a:lnSpc>
                          <a:spcPct val="107000"/>
                        </a:lnSpc>
                        <a:spcBef>
                          <a:spcPts val="0"/>
                        </a:spcBef>
                        <a:spcAft>
                          <a:spcPts val="0"/>
                        </a:spcAft>
                        <a:buFont typeface="Source Sans Pro Semibold"/>
                        <a:buChar char="☐"/>
                      </a:pPr>
                      <a:r>
                        <a:rPr lang="en-US" sz="1200">
                          <a:effectLst/>
                        </a:rPr>
                        <a:t>Plan fundraising events to support our program</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27264" marR="27264" marT="0" marB="0"/>
                </a:tc>
                <a:tc>
                  <a:txBody>
                    <a:bodyPr/>
                    <a:lstStyle/>
                    <a:p>
                      <a:pPr marL="276860" marR="0">
                        <a:lnSpc>
                          <a:spcPct val="107000"/>
                        </a:lnSpc>
                        <a:spcBef>
                          <a:spcPts val="0"/>
                        </a:spcBef>
                        <a:spcAft>
                          <a:spcPts val="0"/>
                        </a:spcAft>
                      </a:pPr>
                      <a:r>
                        <a:rPr lang="en-US" sz="1000" dirty="0">
                          <a:effectLst/>
                        </a:rPr>
                        <a:t> </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27264" marR="27264" marT="0" marB="0"/>
                </a:tc>
                <a:extLst>
                  <a:ext uri="{0D108BD9-81ED-4DB2-BD59-A6C34878D82A}">
                    <a16:rowId xmlns:a16="http://schemas.microsoft.com/office/drawing/2014/main" val="2287249050"/>
                  </a:ext>
                </a:extLst>
              </a:tr>
            </a:tbl>
          </a:graphicData>
        </a:graphic>
      </p:graphicFrame>
    </p:spTree>
    <p:extLst>
      <p:ext uri="{BB962C8B-B14F-4D97-AF65-F5344CB8AC3E}">
        <p14:creationId xmlns:p14="http://schemas.microsoft.com/office/powerpoint/2010/main" val="30394894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nvPr>
        </p:nvGraphicFramePr>
        <p:xfrm>
          <a:off x="0" y="0"/>
          <a:ext cx="12191999" cy="6858001"/>
        </p:xfrm>
        <a:graphic>
          <a:graphicData uri="http://schemas.openxmlformats.org/drawingml/2006/table">
            <a:tbl>
              <a:tblPr firstRow="1" firstCol="1" bandRow="1">
                <a:tableStyleId>{5C22544A-7EE6-4342-B048-85BDC9FD1C3A}</a:tableStyleId>
              </a:tblPr>
              <a:tblGrid>
                <a:gridCol w="1897074">
                  <a:extLst>
                    <a:ext uri="{9D8B030D-6E8A-4147-A177-3AD203B41FA5}">
                      <a16:colId xmlns:a16="http://schemas.microsoft.com/office/drawing/2014/main" val="3516790544"/>
                    </a:ext>
                  </a:extLst>
                </a:gridCol>
                <a:gridCol w="4427526">
                  <a:extLst>
                    <a:ext uri="{9D8B030D-6E8A-4147-A177-3AD203B41FA5}">
                      <a16:colId xmlns:a16="http://schemas.microsoft.com/office/drawing/2014/main" val="4256553028"/>
                    </a:ext>
                  </a:extLst>
                </a:gridCol>
                <a:gridCol w="3048000">
                  <a:extLst>
                    <a:ext uri="{9D8B030D-6E8A-4147-A177-3AD203B41FA5}">
                      <a16:colId xmlns:a16="http://schemas.microsoft.com/office/drawing/2014/main" val="2416439077"/>
                    </a:ext>
                  </a:extLst>
                </a:gridCol>
                <a:gridCol w="2819399">
                  <a:extLst>
                    <a:ext uri="{9D8B030D-6E8A-4147-A177-3AD203B41FA5}">
                      <a16:colId xmlns:a16="http://schemas.microsoft.com/office/drawing/2014/main" val="3850936186"/>
                    </a:ext>
                  </a:extLst>
                </a:gridCol>
              </a:tblGrid>
              <a:tr h="453363">
                <a:tc>
                  <a:txBody>
                    <a:bodyPr/>
                    <a:lstStyle/>
                    <a:p>
                      <a:pPr marL="0" marR="0" algn="ctr">
                        <a:lnSpc>
                          <a:spcPct val="107000"/>
                        </a:lnSpc>
                        <a:spcBef>
                          <a:spcPts val="0"/>
                        </a:spcBef>
                        <a:spcAft>
                          <a:spcPts val="0"/>
                        </a:spcAft>
                      </a:pPr>
                      <a:r>
                        <a:rPr lang="en-US" sz="1200">
                          <a:effectLst/>
                        </a:rPr>
                        <a:t>Program</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27264" marR="27264" marT="0" marB="0" anchor="ctr"/>
                </a:tc>
                <a:tc>
                  <a:txBody>
                    <a:bodyPr/>
                    <a:lstStyle/>
                    <a:p>
                      <a:pPr marL="0" marR="0" algn="ctr">
                        <a:lnSpc>
                          <a:spcPct val="107000"/>
                        </a:lnSpc>
                        <a:spcBef>
                          <a:spcPts val="0"/>
                        </a:spcBef>
                        <a:spcAft>
                          <a:spcPts val="0"/>
                        </a:spcAft>
                      </a:pPr>
                      <a:r>
                        <a:rPr lang="en-US" sz="1200">
                          <a:effectLst/>
                        </a:rPr>
                        <a:t>College Goal 1</a:t>
                      </a:r>
                    </a:p>
                    <a:p>
                      <a:pPr marL="0" marR="0" algn="ctr">
                        <a:lnSpc>
                          <a:spcPct val="107000"/>
                        </a:lnSpc>
                        <a:spcBef>
                          <a:spcPts val="0"/>
                        </a:spcBef>
                        <a:spcAft>
                          <a:spcPts val="0"/>
                        </a:spcAft>
                      </a:pPr>
                      <a:r>
                        <a:rPr lang="en-US" sz="1200">
                          <a:effectLst/>
                        </a:rPr>
                        <a:t>Student Completion &amp; Success</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27264" marR="27264" marT="0" marB="0" anchor="ctr"/>
                </a:tc>
                <a:tc>
                  <a:txBody>
                    <a:bodyPr/>
                    <a:lstStyle/>
                    <a:p>
                      <a:pPr marL="0" marR="0" algn="ctr">
                        <a:lnSpc>
                          <a:spcPct val="107000"/>
                        </a:lnSpc>
                        <a:spcBef>
                          <a:spcPts val="0"/>
                        </a:spcBef>
                        <a:spcAft>
                          <a:spcPts val="0"/>
                        </a:spcAft>
                      </a:pPr>
                      <a:r>
                        <a:rPr lang="en-US" sz="1200" dirty="0">
                          <a:effectLst/>
                        </a:rPr>
                        <a:t>College Goal 2</a:t>
                      </a:r>
                    </a:p>
                    <a:p>
                      <a:pPr marL="276860" marR="0">
                        <a:lnSpc>
                          <a:spcPct val="107000"/>
                        </a:lnSpc>
                        <a:spcBef>
                          <a:spcPts val="0"/>
                        </a:spcBef>
                        <a:spcAft>
                          <a:spcPts val="0"/>
                        </a:spcAft>
                      </a:pPr>
                      <a:r>
                        <a:rPr lang="en-US" sz="1200" dirty="0">
                          <a:effectLst/>
                        </a:rPr>
                        <a:t>Community Connections</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27264" marR="27264" marT="0" marB="0" anchor="ctr"/>
                </a:tc>
                <a:tc>
                  <a:txBody>
                    <a:bodyPr/>
                    <a:lstStyle/>
                    <a:p>
                      <a:pPr marL="0" marR="0" algn="ctr">
                        <a:lnSpc>
                          <a:spcPct val="107000"/>
                        </a:lnSpc>
                        <a:spcBef>
                          <a:spcPts val="0"/>
                        </a:spcBef>
                        <a:spcAft>
                          <a:spcPts val="0"/>
                        </a:spcAft>
                      </a:pPr>
                      <a:r>
                        <a:rPr lang="en-US" sz="1200" dirty="0">
                          <a:effectLst/>
                        </a:rPr>
                        <a:t>College Goal 3</a:t>
                      </a:r>
                    </a:p>
                    <a:p>
                      <a:pPr marL="276860" marR="0">
                        <a:lnSpc>
                          <a:spcPct val="107000"/>
                        </a:lnSpc>
                        <a:spcBef>
                          <a:spcPts val="0"/>
                        </a:spcBef>
                        <a:spcAft>
                          <a:spcPts val="0"/>
                        </a:spcAft>
                      </a:pPr>
                      <a:r>
                        <a:rPr lang="en-US" sz="1200" dirty="0">
                          <a:effectLst/>
                        </a:rPr>
                        <a:t>Organizational Development</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27264" marR="27264" marT="0" marB="0" anchor="ctr"/>
                </a:tc>
                <a:extLst>
                  <a:ext uri="{0D108BD9-81ED-4DB2-BD59-A6C34878D82A}">
                    <a16:rowId xmlns:a16="http://schemas.microsoft.com/office/drawing/2014/main" val="2965663321"/>
                  </a:ext>
                </a:extLst>
              </a:tr>
              <a:tr h="226681">
                <a:tc gridSpan="4">
                  <a:txBody>
                    <a:bodyPr/>
                    <a:lstStyle/>
                    <a:p>
                      <a:pPr marL="0" marR="0" algn="ctr">
                        <a:lnSpc>
                          <a:spcPct val="107000"/>
                        </a:lnSpc>
                        <a:spcBef>
                          <a:spcPts val="0"/>
                        </a:spcBef>
                        <a:spcAft>
                          <a:spcPts val="0"/>
                        </a:spcAft>
                      </a:pPr>
                      <a:r>
                        <a:rPr lang="en-US" sz="1200" dirty="0">
                          <a:effectLst/>
                        </a:rPr>
                        <a:t>Business, Design &amp; Workforce Division</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27264" marR="27264" marT="0" marB="0" anchor="ctr">
                    <a:solidFill>
                      <a:schemeClr val="accent2">
                        <a:lumMod val="60000"/>
                        <a:lumOff val="40000"/>
                      </a:schemeClr>
                    </a:solidFill>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2984922262"/>
                  </a:ext>
                </a:extLst>
              </a:tr>
              <a:tr h="2009229">
                <a:tc>
                  <a:txBody>
                    <a:bodyPr/>
                    <a:lstStyle/>
                    <a:p>
                      <a:pPr marL="0" marR="0" algn="ctr">
                        <a:lnSpc>
                          <a:spcPct val="107000"/>
                        </a:lnSpc>
                        <a:spcBef>
                          <a:spcPts val="0"/>
                        </a:spcBef>
                        <a:spcAft>
                          <a:spcPts val="0"/>
                        </a:spcAft>
                      </a:pPr>
                      <a:r>
                        <a:rPr lang="en-US" sz="1200" dirty="0">
                          <a:effectLst/>
                        </a:rPr>
                        <a:t>Medical Assisting</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27264" marR="27264" marT="0" marB="0"/>
                </a:tc>
                <a:tc>
                  <a:txBody>
                    <a:bodyPr/>
                    <a:lstStyle/>
                    <a:p>
                      <a:pPr marL="342900" marR="0" lvl="0" indent="-342900">
                        <a:lnSpc>
                          <a:spcPct val="107000"/>
                        </a:lnSpc>
                        <a:spcBef>
                          <a:spcPts val="0"/>
                        </a:spcBef>
                        <a:spcAft>
                          <a:spcPts val="0"/>
                        </a:spcAft>
                        <a:buFont typeface="Source Sans Pro Semibold"/>
                        <a:buChar char="☐"/>
                      </a:pPr>
                      <a:r>
                        <a:rPr lang="en-US" sz="1200" dirty="0">
                          <a:effectLst/>
                        </a:rPr>
                        <a:t>Marketing &amp; Outreach</a:t>
                      </a:r>
                    </a:p>
                    <a:p>
                      <a:pPr marL="342900" marR="0" lvl="0" indent="-342900">
                        <a:lnSpc>
                          <a:spcPct val="107000"/>
                        </a:lnSpc>
                        <a:spcBef>
                          <a:spcPts val="0"/>
                        </a:spcBef>
                        <a:spcAft>
                          <a:spcPts val="0"/>
                        </a:spcAft>
                        <a:buFont typeface="Source Sans Pro Semibold"/>
                        <a:buChar char="☐"/>
                      </a:pPr>
                      <a:r>
                        <a:rPr lang="en-US" sz="1200" dirty="0">
                          <a:effectLst/>
                        </a:rPr>
                        <a:t>Create a physical front office simulation station</a:t>
                      </a:r>
                    </a:p>
                    <a:p>
                      <a:pPr marL="342900" marR="0" lvl="0" indent="-342900">
                        <a:lnSpc>
                          <a:spcPct val="107000"/>
                        </a:lnSpc>
                        <a:spcBef>
                          <a:spcPts val="0"/>
                        </a:spcBef>
                        <a:spcAft>
                          <a:spcPts val="0"/>
                        </a:spcAft>
                        <a:buFont typeface="Source Sans Pro Semibold"/>
                        <a:buChar char="☐"/>
                      </a:pPr>
                      <a:r>
                        <a:rPr lang="en-US" sz="1200" dirty="0">
                          <a:effectLst/>
                        </a:rPr>
                        <a:t>Updating industry standard software including </a:t>
                      </a:r>
                      <a:r>
                        <a:rPr lang="en-US" sz="1200" dirty="0" err="1">
                          <a:effectLst/>
                        </a:rPr>
                        <a:t>MediSoft</a:t>
                      </a:r>
                      <a:r>
                        <a:rPr lang="en-US" sz="1200" dirty="0">
                          <a:effectLst/>
                        </a:rPr>
                        <a:t> and  </a:t>
                      </a:r>
                      <a:r>
                        <a:rPr lang="en-US" sz="1200" dirty="0" err="1">
                          <a:effectLst/>
                        </a:rPr>
                        <a:t>ExpressScribe</a:t>
                      </a:r>
                      <a:endParaRPr lang="en-US" sz="1200" dirty="0">
                        <a:effectLst/>
                      </a:endParaRPr>
                    </a:p>
                    <a:p>
                      <a:pPr marL="342900" marR="0" lvl="0" indent="-342900">
                        <a:lnSpc>
                          <a:spcPct val="107000"/>
                        </a:lnSpc>
                        <a:spcBef>
                          <a:spcPts val="0"/>
                        </a:spcBef>
                        <a:spcAft>
                          <a:spcPts val="0"/>
                        </a:spcAft>
                        <a:buFont typeface="Source Sans Pro Semibold"/>
                        <a:buChar char="☐"/>
                      </a:pPr>
                      <a:r>
                        <a:rPr lang="en-US" sz="1200" dirty="0">
                          <a:effectLst/>
                        </a:rPr>
                        <a:t>Updating any annual code changes for medical coding and billing in existing curriculum</a:t>
                      </a:r>
                    </a:p>
                    <a:p>
                      <a:pPr marL="342900" marR="0" lvl="0" indent="-342900">
                        <a:lnSpc>
                          <a:spcPct val="107000"/>
                        </a:lnSpc>
                        <a:spcBef>
                          <a:spcPts val="0"/>
                        </a:spcBef>
                        <a:spcAft>
                          <a:spcPts val="0"/>
                        </a:spcAft>
                        <a:buFont typeface="Source Sans Pro Semibold"/>
                        <a:buChar char="☐"/>
                      </a:pPr>
                      <a:r>
                        <a:rPr lang="en-US" sz="1200" dirty="0">
                          <a:effectLst/>
                        </a:rPr>
                        <a:t>Exploring online interactive text options for students</a:t>
                      </a:r>
                    </a:p>
                    <a:p>
                      <a:pPr marL="342900" marR="0" lvl="0" indent="-342900">
                        <a:lnSpc>
                          <a:spcPct val="107000"/>
                        </a:lnSpc>
                        <a:spcBef>
                          <a:spcPts val="0"/>
                        </a:spcBef>
                        <a:spcAft>
                          <a:spcPts val="0"/>
                        </a:spcAft>
                        <a:buFont typeface="Source Sans Pro Semibold"/>
                        <a:buChar char="☐"/>
                      </a:pPr>
                      <a:r>
                        <a:rPr lang="en-US" sz="1200" dirty="0">
                          <a:effectLst/>
                        </a:rPr>
                        <a:t>Implement Electronic Scribing while Performing Clinical Skills into Curriculum</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27264" marR="27264" marT="0" marB="0"/>
                </a:tc>
                <a:tc>
                  <a:txBody>
                    <a:bodyPr/>
                    <a:lstStyle/>
                    <a:p>
                      <a:pPr marL="276860" marR="0">
                        <a:lnSpc>
                          <a:spcPct val="107000"/>
                        </a:lnSpc>
                        <a:spcBef>
                          <a:spcPts val="0"/>
                        </a:spcBef>
                        <a:spcAft>
                          <a:spcPts val="0"/>
                        </a:spcAft>
                      </a:pPr>
                      <a:r>
                        <a:rPr lang="en-US" sz="1200">
                          <a:effectLst/>
                        </a:rPr>
                        <a:t> </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27264" marR="27264" marT="0" marB="0"/>
                </a:tc>
                <a:tc>
                  <a:txBody>
                    <a:bodyPr/>
                    <a:lstStyle/>
                    <a:p>
                      <a:pPr marL="276860" marR="0">
                        <a:lnSpc>
                          <a:spcPct val="107000"/>
                        </a:lnSpc>
                        <a:spcBef>
                          <a:spcPts val="0"/>
                        </a:spcBef>
                        <a:spcAft>
                          <a:spcPts val="0"/>
                        </a:spcAft>
                      </a:pPr>
                      <a:r>
                        <a:rPr lang="en-US" sz="1200" dirty="0">
                          <a:effectLst/>
                        </a:rPr>
                        <a:t> </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27264" marR="27264" marT="0" marB="0"/>
                </a:tc>
                <a:extLst>
                  <a:ext uri="{0D108BD9-81ED-4DB2-BD59-A6C34878D82A}">
                    <a16:rowId xmlns:a16="http://schemas.microsoft.com/office/drawing/2014/main" val="3627050461"/>
                  </a:ext>
                </a:extLst>
              </a:tr>
              <a:tr h="4168728">
                <a:tc>
                  <a:txBody>
                    <a:bodyPr/>
                    <a:lstStyle/>
                    <a:p>
                      <a:pPr marL="0" marR="0" algn="ctr">
                        <a:lnSpc>
                          <a:spcPct val="107000"/>
                        </a:lnSpc>
                        <a:spcBef>
                          <a:spcPts val="0"/>
                        </a:spcBef>
                        <a:spcAft>
                          <a:spcPts val="0"/>
                        </a:spcAft>
                      </a:pPr>
                      <a:r>
                        <a:rPr lang="en-US" sz="1200">
                          <a:effectLst/>
                        </a:rPr>
                        <a:t>Paralegal</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27264" marR="27264" marT="0" marB="0"/>
                </a:tc>
                <a:tc>
                  <a:txBody>
                    <a:bodyPr/>
                    <a:lstStyle/>
                    <a:p>
                      <a:pPr marL="342900" marR="0" lvl="0" indent="-342900">
                        <a:lnSpc>
                          <a:spcPct val="107000"/>
                        </a:lnSpc>
                        <a:spcBef>
                          <a:spcPts val="0"/>
                        </a:spcBef>
                        <a:spcAft>
                          <a:spcPts val="0"/>
                        </a:spcAft>
                        <a:buFont typeface="Source Sans Pro Semibold"/>
                        <a:buChar char="☐"/>
                      </a:pPr>
                      <a:r>
                        <a:rPr lang="en-US" sz="1200" dirty="0">
                          <a:effectLst/>
                        </a:rPr>
                        <a:t>Address declining enrollments by:</a:t>
                      </a:r>
                    </a:p>
                    <a:p>
                      <a:pPr marL="342900" marR="0" lvl="0" indent="-342900">
                        <a:lnSpc>
                          <a:spcPct val="107000"/>
                        </a:lnSpc>
                        <a:spcBef>
                          <a:spcPts val="0"/>
                        </a:spcBef>
                        <a:spcAft>
                          <a:spcPts val="0"/>
                        </a:spcAft>
                        <a:buFont typeface="Source Sans Pro Semibold"/>
                        <a:buChar char="☐"/>
                      </a:pPr>
                      <a:r>
                        <a:rPr lang="en-US" sz="1200" dirty="0">
                          <a:effectLst/>
                        </a:rPr>
                        <a:t>Establish the Director of Workforce Development as the Interim Coordinator for the Paralegal program.</a:t>
                      </a:r>
                    </a:p>
                    <a:p>
                      <a:pPr marL="342900" marR="0" lvl="0" indent="-342900">
                        <a:lnSpc>
                          <a:spcPct val="107000"/>
                        </a:lnSpc>
                        <a:spcBef>
                          <a:spcPts val="0"/>
                        </a:spcBef>
                        <a:spcAft>
                          <a:spcPts val="0"/>
                        </a:spcAft>
                        <a:buFont typeface="Source Sans Pro Semibold"/>
                        <a:buChar char="☐"/>
                      </a:pPr>
                      <a:r>
                        <a:rPr lang="en-US" sz="1200" dirty="0">
                          <a:effectLst/>
                        </a:rPr>
                        <a:t>Work with the Faculty Coordinator of Skyline’s program to develop integrated scheduling that meets student needs. (One option)</a:t>
                      </a:r>
                    </a:p>
                    <a:p>
                      <a:pPr marL="342900" marR="0" lvl="0" indent="-342900">
                        <a:lnSpc>
                          <a:spcPct val="107000"/>
                        </a:lnSpc>
                        <a:spcBef>
                          <a:spcPts val="0"/>
                        </a:spcBef>
                        <a:spcAft>
                          <a:spcPts val="0"/>
                        </a:spcAft>
                        <a:buFont typeface="Source Sans Pro Semibold"/>
                        <a:buChar char="☐"/>
                      </a:pPr>
                      <a:r>
                        <a:rPr lang="en-US" sz="1200" dirty="0">
                          <a:effectLst/>
                        </a:rPr>
                        <a:t>Work with the faculty leaders in Business, Accounting and Technology to incorporate the Paralegal program as part of the BAT program. (Another option)</a:t>
                      </a:r>
                    </a:p>
                    <a:p>
                      <a:pPr marL="342900" marR="0" lvl="0" indent="-342900">
                        <a:lnSpc>
                          <a:spcPct val="107000"/>
                        </a:lnSpc>
                        <a:spcBef>
                          <a:spcPts val="0"/>
                        </a:spcBef>
                        <a:spcAft>
                          <a:spcPts val="0"/>
                        </a:spcAft>
                        <a:buFont typeface="Source Sans Pro Semibold"/>
                        <a:buChar char="☐"/>
                      </a:pPr>
                      <a:r>
                        <a:rPr lang="en-US" sz="1200" dirty="0">
                          <a:effectLst/>
                        </a:rPr>
                        <a:t>Use labor market and enrollment data to identify gaps in the market and respond to student needs.</a:t>
                      </a:r>
                    </a:p>
                    <a:p>
                      <a:pPr marL="342900" marR="0" lvl="0" indent="-342900">
                        <a:lnSpc>
                          <a:spcPct val="107000"/>
                        </a:lnSpc>
                        <a:spcBef>
                          <a:spcPts val="0"/>
                        </a:spcBef>
                        <a:spcAft>
                          <a:spcPts val="0"/>
                        </a:spcAft>
                        <a:buFont typeface="Source Sans Pro Semibold"/>
                        <a:buChar char="☐"/>
                      </a:pPr>
                      <a:r>
                        <a:rPr lang="en-US" sz="1200" dirty="0">
                          <a:effectLst/>
                        </a:rPr>
                        <a:t>Do long term schedule planning that increases access and addresses the needs of </a:t>
                      </a:r>
                      <a:r>
                        <a:rPr lang="en-US" sz="1200" dirty="0" err="1">
                          <a:effectLst/>
                        </a:rPr>
                        <a:t>JobTrain</a:t>
                      </a:r>
                      <a:r>
                        <a:rPr lang="en-US" sz="1200" dirty="0">
                          <a:effectLst/>
                        </a:rPr>
                        <a:t> and Adult School students.</a:t>
                      </a:r>
                    </a:p>
                    <a:p>
                      <a:pPr marL="342900" marR="0" lvl="0" indent="-342900">
                        <a:lnSpc>
                          <a:spcPct val="107000"/>
                        </a:lnSpc>
                        <a:spcBef>
                          <a:spcPts val="0"/>
                        </a:spcBef>
                        <a:spcAft>
                          <a:spcPts val="0"/>
                        </a:spcAft>
                        <a:buFont typeface="Source Sans Pro Semibold"/>
                        <a:buChar char="☐"/>
                      </a:pPr>
                      <a:r>
                        <a:rPr lang="en-US" sz="1200" dirty="0">
                          <a:effectLst/>
                        </a:rPr>
                        <a:t>Communicate with counselors about the program’s current and future direction.</a:t>
                      </a:r>
                    </a:p>
                    <a:p>
                      <a:pPr marL="342900" marR="0" lvl="0" indent="-342900">
                        <a:lnSpc>
                          <a:spcPct val="107000"/>
                        </a:lnSpc>
                        <a:spcBef>
                          <a:spcPts val="0"/>
                        </a:spcBef>
                        <a:spcAft>
                          <a:spcPts val="0"/>
                        </a:spcAft>
                        <a:buFont typeface="Source Sans Pro Semibold"/>
                        <a:buChar char="☐"/>
                      </a:pPr>
                      <a:r>
                        <a:rPr lang="en-US" sz="1200" dirty="0">
                          <a:effectLst/>
                        </a:rPr>
                        <a:t>Work with the Dean and the college Budget Office to ensure that Paralegal faculty schedule planning is informed by budget and resource allocations.</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27264" marR="27264" marT="0" marB="0"/>
                </a:tc>
                <a:tc>
                  <a:txBody>
                    <a:bodyPr/>
                    <a:lstStyle/>
                    <a:p>
                      <a:pPr marL="342900" marR="0" lvl="0" indent="-342900">
                        <a:lnSpc>
                          <a:spcPct val="107000"/>
                        </a:lnSpc>
                        <a:spcBef>
                          <a:spcPts val="0"/>
                        </a:spcBef>
                        <a:spcAft>
                          <a:spcPts val="0"/>
                        </a:spcAft>
                        <a:buFont typeface="Source Sans Pro Semibold"/>
                        <a:buChar char="☐"/>
                      </a:pPr>
                      <a:r>
                        <a:rPr lang="en-US" sz="1200" dirty="0">
                          <a:effectLst/>
                        </a:rPr>
                        <a:t>Establish a marketing sub-committee to design and disseminate informative marketing collateral.</a:t>
                      </a:r>
                    </a:p>
                    <a:p>
                      <a:pPr marL="342900" marR="0" lvl="0" indent="-342900">
                        <a:spcBef>
                          <a:spcPts val="0"/>
                        </a:spcBef>
                        <a:spcAft>
                          <a:spcPts val="0"/>
                        </a:spcAft>
                        <a:buFont typeface="Source Sans Pro Semibold"/>
                        <a:buChar char="☐"/>
                      </a:pPr>
                      <a:r>
                        <a:rPr lang="en-US" sz="1200" dirty="0">
                          <a:effectLst/>
                        </a:rPr>
                        <a:t>Actively engage with students, advisory board members and external partners to remain current with changing academic and career demands.</a:t>
                      </a:r>
                    </a:p>
                    <a:p>
                      <a:pPr marL="342900" marR="0" lvl="0" indent="-342900">
                        <a:spcBef>
                          <a:spcPts val="0"/>
                        </a:spcBef>
                        <a:spcAft>
                          <a:spcPts val="800"/>
                        </a:spcAft>
                        <a:buFont typeface="Source Sans Pro Semibold"/>
                        <a:buChar char="☐"/>
                      </a:pPr>
                      <a:r>
                        <a:rPr lang="en-US" sz="1200" dirty="0">
                          <a:effectLst/>
                        </a:rPr>
                        <a:t>Grow internship opportunities for students in the Paralegal program</a:t>
                      </a:r>
                      <a:endParaRPr lang="en-US"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27264" marR="27264" marT="0" marB="0"/>
                </a:tc>
                <a:tc>
                  <a:txBody>
                    <a:bodyPr/>
                    <a:lstStyle/>
                    <a:p>
                      <a:pPr marL="276860" marR="0">
                        <a:lnSpc>
                          <a:spcPct val="107000"/>
                        </a:lnSpc>
                        <a:spcBef>
                          <a:spcPts val="0"/>
                        </a:spcBef>
                        <a:spcAft>
                          <a:spcPts val="0"/>
                        </a:spcAft>
                      </a:pPr>
                      <a:r>
                        <a:rPr lang="en-US" sz="1200" dirty="0">
                          <a:effectLst/>
                        </a:rPr>
                        <a:t> </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27264" marR="27264" marT="0" marB="0"/>
                </a:tc>
                <a:extLst>
                  <a:ext uri="{0D108BD9-81ED-4DB2-BD59-A6C34878D82A}">
                    <a16:rowId xmlns:a16="http://schemas.microsoft.com/office/drawing/2014/main" val="2057699072"/>
                  </a:ext>
                </a:extLst>
              </a:tr>
            </a:tbl>
          </a:graphicData>
        </a:graphic>
      </p:graphicFrame>
    </p:spTree>
    <p:extLst>
      <p:ext uri="{BB962C8B-B14F-4D97-AF65-F5344CB8AC3E}">
        <p14:creationId xmlns:p14="http://schemas.microsoft.com/office/powerpoint/2010/main" val="135522127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nvPr>
        </p:nvGraphicFramePr>
        <p:xfrm>
          <a:off x="0" y="0"/>
          <a:ext cx="12192000" cy="6858000"/>
        </p:xfrm>
        <a:graphic>
          <a:graphicData uri="http://schemas.openxmlformats.org/drawingml/2006/table">
            <a:tbl>
              <a:tblPr firstRow="1" firstCol="1" bandRow="1">
                <a:tableStyleId>{5C22544A-7EE6-4342-B048-85BDC9FD1C3A}</a:tableStyleId>
              </a:tblPr>
              <a:tblGrid>
                <a:gridCol w="1897075">
                  <a:extLst>
                    <a:ext uri="{9D8B030D-6E8A-4147-A177-3AD203B41FA5}">
                      <a16:colId xmlns:a16="http://schemas.microsoft.com/office/drawing/2014/main" val="2952444247"/>
                    </a:ext>
                  </a:extLst>
                </a:gridCol>
                <a:gridCol w="3430829">
                  <a:extLst>
                    <a:ext uri="{9D8B030D-6E8A-4147-A177-3AD203B41FA5}">
                      <a16:colId xmlns:a16="http://schemas.microsoft.com/office/drawing/2014/main" val="4220561703"/>
                    </a:ext>
                  </a:extLst>
                </a:gridCol>
                <a:gridCol w="3430829">
                  <a:extLst>
                    <a:ext uri="{9D8B030D-6E8A-4147-A177-3AD203B41FA5}">
                      <a16:colId xmlns:a16="http://schemas.microsoft.com/office/drawing/2014/main" val="2197452554"/>
                    </a:ext>
                  </a:extLst>
                </a:gridCol>
                <a:gridCol w="3433267">
                  <a:extLst>
                    <a:ext uri="{9D8B030D-6E8A-4147-A177-3AD203B41FA5}">
                      <a16:colId xmlns:a16="http://schemas.microsoft.com/office/drawing/2014/main" val="3651920702"/>
                    </a:ext>
                  </a:extLst>
                </a:gridCol>
              </a:tblGrid>
              <a:tr h="1249436">
                <a:tc>
                  <a:txBody>
                    <a:bodyPr/>
                    <a:lstStyle/>
                    <a:p>
                      <a:pPr marL="0" marR="0" algn="ctr">
                        <a:lnSpc>
                          <a:spcPct val="107000"/>
                        </a:lnSpc>
                        <a:spcBef>
                          <a:spcPts val="0"/>
                        </a:spcBef>
                        <a:spcAft>
                          <a:spcPts val="0"/>
                        </a:spcAft>
                      </a:pPr>
                      <a:r>
                        <a:rPr lang="en-US" sz="2000">
                          <a:effectLst/>
                        </a:rPr>
                        <a:t>Program</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07000"/>
                        </a:lnSpc>
                        <a:spcBef>
                          <a:spcPts val="0"/>
                        </a:spcBef>
                        <a:spcAft>
                          <a:spcPts val="0"/>
                        </a:spcAft>
                      </a:pPr>
                      <a:r>
                        <a:rPr lang="en-US" sz="2000">
                          <a:effectLst/>
                        </a:rPr>
                        <a:t>College Goal 1</a:t>
                      </a:r>
                    </a:p>
                    <a:p>
                      <a:pPr marL="0" marR="0" algn="ctr">
                        <a:lnSpc>
                          <a:spcPct val="107000"/>
                        </a:lnSpc>
                        <a:spcBef>
                          <a:spcPts val="0"/>
                        </a:spcBef>
                        <a:spcAft>
                          <a:spcPts val="0"/>
                        </a:spcAft>
                      </a:pPr>
                      <a:r>
                        <a:rPr lang="en-US" sz="2000">
                          <a:effectLst/>
                        </a:rPr>
                        <a:t>Student Completion &amp; Success</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07000"/>
                        </a:lnSpc>
                        <a:spcBef>
                          <a:spcPts val="0"/>
                        </a:spcBef>
                        <a:spcAft>
                          <a:spcPts val="0"/>
                        </a:spcAft>
                      </a:pPr>
                      <a:r>
                        <a:rPr lang="en-US" sz="2000">
                          <a:effectLst/>
                        </a:rPr>
                        <a:t>College Goal 2</a:t>
                      </a:r>
                    </a:p>
                    <a:p>
                      <a:pPr marL="0" marR="0" algn="ctr">
                        <a:lnSpc>
                          <a:spcPct val="107000"/>
                        </a:lnSpc>
                        <a:spcBef>
                          <a:spcPts val="0"/>
                        </a:spcBef>
                        <a:spcAft>
                          <a:spcPts val="0"/>
                        </a:spcAft>
                      </a:pPr>
                      <a:r>
                        <a:rPr lang="en-US" sz="2000">
                          <a:effectLst/>
                        </a:rPr>
                        <a:t>Community Connections</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07000"/>
                        </a:lnSpc>
                        <a:spcBef>
                          <a:spcPts val="0"/>
                        </a:spcBef>
                        <a:spcAft>
                          <a:spcPts val="0"/>
                        </a:spcAft>
                      </a:pPr>
                      <a:r>
                        <a:rPr lang="en-US" sz="2000">
                          <a:effectLst/>
                        </a:rPr>
                        <a:t>College Goal 3</a:t>
                      </a:r>
                    </a:p>
                    <a:p>
                      <a:pPr marL="276860" marR="0">
                        <a:lnSpc>
                          <a:spcPct val="107000"/>
                        </a:lnSpc>
                        <a:spcBef>
                          <a:spcPts val="0"/>
                        </a:spcBef>
                        <a:spcAft>
                          <a:spcPts val="0"/>
                        </a:spcAft>
                      </a:pPr>
                      <a:r>
                        <a:rPr lang="en-US" sz="2000">
                          <a:effectLst/>
                        </a:rPr>
                        <a:t>Organizational Development</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2130485711"/>
                  </a:ext>
                </a:extLst>
              </a:tr>
              <a:tr h="653679">
                <a:tc gridSpan="4">
                  <a:txBody>
                    <a:bodyPr/>
                    <a:lstStyle/>
                    <a:p>
                      <a:pPr marL="0" marR="0" algn="ctr">
                        <a:lnSpc>
                          <a:spcPct val="107000"/>
                        </a:lnSpc>
                        <a:spcBef>
                          <a:spcPts val="0"/>
                        </a:spcBef>
                        <a:spcAft>
                          <a:spcPts val="0"/>
                        </a:spcAft>
                      </a:pPr>
                      <a:r>
                        <a:rPr lang="en-US" sz="1600" dirty="0">
                          <a:effectLst/>
                        </a:rPr>
                        <a:t>Kinesiology, Athletics &amp; Dance Division</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solidFill>
                      <a:schemeClr val="accent6">
                        <a:lumMod val="60000"/>
                        <a:lumOff val="40000"/>
                      </a:schemeClr>
                    </a:solidFill>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2568588819"/>
                  </a:ext>
                </a:extLst>
              </a:tr>
              <a:tr h="4954885">
                <a:tc>
                  <a:txBody>
                    <a:bodyPr/>
                    <a:lstStyle/>
                    <a:p>
                      <a:pPr marL="0" marR="0" algn="ctr">
                        <a:lnSpc>
                          <a:spcPct val="107000"/>
                        </a:lnSpc>
                        <a:spcBef>
                          <a:spcPts val="0"/>
                        </a:spcBef>
                        <a:spcAft>
                          <a:spcPts val="0"/>
                        </a:spcAft>
                      </a:pPr>
                      <a:r>
                        <a:rPr lang="en-US" sz="1400">
                          <a:effectLst/>
                        </a:rPr>
                        <a:t>Kinesiology, Athletics, and Dance</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342900" marR="0" lvl="0" indent="-342900">
                        <a:lnSpc>
                          <a:spcPct val="107000"/>
                        </a:lnSpc>
                        <a:spcBef>
                          <a:spcPts val="0"/>
                        </a:spcBef>
                        <a:spcAft>
                          <a:spcPts val="0"/>
                        </a:spcAft>
                        <a:buFont typeface="Source Sans Pro Semibold"/>
                        <a:buChar char="☐"/>
                      </a:pPr>
                      <a:r>
                        <a:rPr lang="en-US" sz="1400">
                          <a:effectLst/>
                        </a:rPr>
                        <a:t>Plan for program expansion in new facility (athletic, dance, and fitness)</a:t>
                      </a:r>
                      <a:endParaRPr lang="en-US" sz="2000">
                        <a:effectLst/>
                      </a:endParaRPr>
                    </a:p>
                    <a:p>
                      <a:pPr marL="342900" marR="0" lvl="0" indent="-342900">
                        <a:lnSpc>
                          <a:spcPct val="107000"/>
                        </a:lnSpc>
                        <a:spcBef>
                          <a:spcPts val="0"/>
                        </a:spcBef>
                        <a:spcAft>
                          <a:spcPts val="0"/>
                        </a:spcAft>
                        <a:buFont typeface="Source Sans Pro Semibold"/>
                        <a:buChar char="☐"/>
                      </a:pPr>
                      <a:r>
                        <a:rPr lang="en-US" sz="1400">
                          <a:effectLst/>
                        </a:rPr>
                        <a:t>Create new courses: Dance Appreciation, Swing, Tap Dance, Argentine Tango; Spinning, Survey of Sport, Aquatics, Hiking/Backpacking/Trailing Running, Badminton, Weight Training/Body Conditioning, Volleyball class, Pickleball; First Aid, CPR, AED, Sports Psychology, Sports Management, Stress Management, Lifetime Fitness and Nutrition</a:t>
                      </a:r>
                      <a:endParaRPr lang="en-US" sz="2000">
                        <a:effectLst/>
                      </a:endParaRPr>
                    </a:p>
                    <a:p>
                      <a:pPr marL="342900" marR="0" lvl="0" indent="-342900">
                        <a:lnSpc>
                          <a:spcPct val="107000"/>
                        </a:lnSpc>
                        <a:spcBef>
                          <a:spcPts val="0"/>
                        </a:spcBef>
                        <a:spcAft>
                          <a:spcPts val="0"/>
                        </a:spcAft>
                        <a:buFont typeface="Source Sans Pro Semibold"/>
                        <a:buChar char="☐"/>
                      </a:pPr>
                      <a:r>
                        <a:rPr lang="en-US" sz="1400">
                          <a:effectLst/>
                        </a:rPr>
                        <a:t>Maintain effectiveness of current courses and increase new course offerings through equipment, supply, and technology purchases.</a:t>
                      </a:r>
                      <a:endParaRPr lang="en-US" sz="2000">
                        <a:effectLst/>
                      </a:endParaRPr>
                    </a:p>
                    <a:p>
                      <a:pPr marL="0" marR="0">
                        <a:lnSpc>
                          <a:spcPct val="107000"/>
                        </a:lnSpc>
                        <a:spcBef>
                          <a:spcPts val="0"/>
                        </a:spcBef>
                        <a:spcAft>
                          <a:spcPts val="0"/>
                        </a:spcAft>
                      </a:pPr>
                      <a:r>
                        <a:rPr lang="en-US" sz="1400">
                          <a:effectLst/>
                        </a:rPr>
                        <a:t> </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342900" marR="0" lvl="0" indent="-342900">
                        <a:lnSpc>
                          <a:spcPct val="107000"/>
                        </a:lnSpc>
                        <a:spcBef>
                          <a:spcPts val="0"/>
                        </a:spcBef>
                        <a:spcAft>
                          <a:spcPts val="0"/>
                        </a:spcAft>
                        <a:buFont typeface="Source Sans Pro Semibold"/>
                        <a:buChar char="☐"/>
                      </a:pPr>
                      <a:r>
                        <a:rPr lang="en-US" sz="1400">
                          <a:effectLst/>
                        </a:rPr>
                        <a:t>Redesign program website</a:t>
                      </a:r>
                      <a:endParaRPr lang="en-US" sz="2000">
                        <a:effectLst/>
                      </a:endParaRPr>
                    </a:p>
                    <a:p>
                      <a:pPr marL="342900" marR="0" lvl="0" indent="-342900">
                        <a:lnSpc>
                          <a:spcPct val="107000"/>
                        </a:lnSpc>
                        <a:spcBef>
                          <a:spcPts val="0"/>
                        </a:spcBef>
                        <a:spcAft>
                          <a:spcPts val="0"/>
                        </a:spcAft>
                        <a:buFont typeface="Source Sans Pro Semibold"/>
                        <a:buChar char="☐"/>
                      </a:pPr>
                      <a:r>
                        <a:rPr lang="en-US" sz="1400">
                          <a:effectLst/>
                        </a:rPr>
                        <a:t>Work with California Canine for Independence to house a facility dog</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276860" marR="0">
                        <a:lnSpc>
                          <a:spcPct val="107000"/>
                        </a:lnSpc>
                        <a:spcBef>
                          <a:spcPts val="0"/>
                        </a:spcBef>
                        <a:spcAft>
                          <a:spcPts val="0"/>
                        </a:spcAft>
                      </a:pPr>
                      <a:r>
                        <a:rPr lang="en-US" sz="1400" dirty="0">
                          <a:effectLst/>
                        </a:rPr>
                        <a:t> </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993171902"/>
                  </a:ext>
                </a:extLst>
              </a:tr>
            </a:tbl>
          </a:graphicData>
        </a:graphic>
      </p:graphicFrame>
    </p:spTree>
    <p:extLst>
      <p:ext uri="{BB962C8B-B14F-4D97-AF65-F5344CB8AC3E}">
        <p14:creationId xmlns:p14="http://schemas.microsoft.com/office/powerpoint/2010/main" val="218436724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nvPr>
        </p:nvGraphicFramePr>
        <p:xfrm>
          <a:off x="0" y="0"/>
          <a:ext cx="12192000" cy="6857999"/>
        </p:xfrm>
        <a:graphic>
          <a:graphicData uri="http://schemas.openxmlformats.org/drawingml/2006/table">
            <a:tbl>
              <a:tblPr firstRow="1" firstCol="1" bandRow="1">
                <a:tableStyleId>{5C22544A-7EE6-4342-B048-85BDC9FD1C3A}</a:tableStyleId>
              </a:tblPr>
              <a:tblGrid>
                <a:gridCol w="1897075">
                  <a:extLst>
                    <a:ext uri="{9D8B030D-6E8A-4147-A177-3AD203B41FA5}">
                      <a16:colId xmlns:a16="http://schemas.microsoft.com/office/drawing/2014/main" val="1369768853"/>
                    </a:ext>
                  </a:extLst>
                </a:gridCol>
                <a:gridCol w="3939845">
                  <a:extLst>
                    <a:ext uri="{9D8B030D-6E8A-4147-A177-3AD203B41FA5}">
                      <a16:colId xmlns:a16="http://schemas.microsoft.com/office/drawing/2014/main" val="4234796459"/>
                    </a:ext>
                  </a:extLst>
                </a:gridCol>
                <a:gridCol w="2921813">
                  <a:extLst>
                    <a:ext uri="{9D8B030D-6E8A-4147-A177-3AD203B41FA5}">
                      <a16:colId xmlns:a16="http://schemas.microsoft.com/office/drawing/2014/main" val="4090299645"/>
                    </a:ext>
                  </a:extLst>
                </a:gridCol>
                <a:gridCol w="3433267">
                  <a:extLst>
                    <a:ext uri="{9D8B030D-6E8A-4147-A177-3AD203B41FA5}">
                      <a16:colId xmlns:a16="http://schemas.microsoft.com/office/drawing/2014/main" val="3804904046"/>
                    </a:ext>
                  </a:extLst>
                </a:gridCol>
              </a:tblGrid>
              <a:tr h="506903">
                <a:tc>
                  <a:txBody>
                    <a:bodyPr/>
                    <a:lstStyle/>
                    <a:p>
                      <a:pPr marL="0" marR="0" algn="ctr">
                        <a:lnSpc>
                          <a:spcPct val="107000"/>
                        </a:lnSpc>
                        <a:spcBef>
                          <a:spcPts val="0"/>
                        </a:spcBef>
                        <a:spcAft>
                          <a:spcPts val="0"/>
                        </a:spcAft>
                      </a:pPr>
                      <a:r>
                        <a:rPr lang="en-US" sz="1400">
                          <a:effectLst/>
                        </a:rPr>
                        <a:t>Program</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38326" marR="38326" marT="0" marB="0" anchor="ctr"/>
                </a:tc>
                <a:tc>
                  <a:txBody>
                    <a:bodyPr/>
                    <a:lstStyle/>
                    <a:p>
                      <a:pPr marL="0" marR="0" algn="ctr">
                        <a:lnSpc>
                          <a:spcPct val="107000"/>
                        </a:lnSpc>
                        <a:spcBef>
                          <a:spcPts val="0"/>
                        </a:spcBef>
                        <a:spcAft>
                          <a:spcPts val="0"/>
                        </a:spcAft>
                      </a:pPr>
                      <a:r>
                        <a:rPr lang="en-US" sz="1400">
                          <a:effectLst/>
                        </a:rPr>
                        <a:t>College Goal 1</a:t>
                      </a:r>
                    </a:p>
                    <a:p>
                      <a:pPr marL="0" marR="0" algn="ctr">
                        <a:lnSpc>
                          <a:spcPct val="107000"/>
                        </a:lnSpc>
                        <a:spcBef>
                          <a:spcPts val="0"/>
                        </a:spcBef>
                        <a:spcAft>
                          <a:spcPts val="0"/>
                        </a:spcAft>
                      </a:pPr>
                      <a:r>
                        <a:rPr lang="en-US" sz="1400">
                          <a:effectLst/>
                        </a:rPr>
                        <a:t>Student Completion &amp; Success</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38326" marR="38326" marT="0" marB="0" anchor="ctr"/>
                </a:tc>
                <a:tc>
                  <a:txBody>
                    <a:bodyPr/>
                    <a:lstStyle/>
                    <a:p>
                      <a:pPr marL="0" marR="0" algn="ctr">
                        <a:lnSpc>
                          <a:spcPct val="107000"/>
                        </a:lnSpc>
                        <a:spcBef>
                          <a:spcPts val="0"/>
                        </a:spcBef>
                        <a:spcAft>
                          <a:spcPts val="0"/>
                        </a:spcAft>
                      </a:pPr>
                      <a:r>
                        <a:rPr lang="en-US" sz="1400">
                          <a:effectLst/>
                        </a:rPr>
                        <a:t>College Goal 2</a:t>
                      </a:r>
                    </a:p>
                    <a:p>
                      <a:pPr marL="0" marR="0" algn="ctr">
                        <a:lnSpc>
                          <a:spcPct val="107000"/>
                        </a:lnSpc>
                        <a:spcBef>
                          <a:spcPts val="0"/>
                        </a:spcBef>
                        <a:spcAft>
                          <a:spcPts val="0"/>
                        </a:spcAft>
                      </a:pPr>
                      <a:r>
                        <a:rPr lang="en-US" sz="1400">
                          <a:effectLst/>
                        </a:rPr>
                        <a:t>Community Connections</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38326" marR="38326" marT="0" marB="0" anchor="ctr"/>
                </a:tc>
                <a:tc>
                  <a:txBody>
                    <a:bodyPr/>
                    <a:lstStyle/>
                    <a:p>
                      <a:pPr marL="0" marR="0" algn="ctr">
                        <a:lnSpc>
                          <a:spcPct val="107000"/>
                        </a:lnSpc>
                        <a:spcBef>
                          <a:spcPts val="0"/>
                        </a:spcBef>
                        <a:spcAft>
                          <a:spcPts val="0"/>
                        </a:spcAft>
                      </a:pPr>
                      <a:r>
                        <a:rPr lang="en-US" sz="1400">
                          <a:effectLst/>
                        </a:rPr>
                        <a:t>College Goal 3</a:t>
                      </a:r>
                    </a:p>
                    <a:p>
                      <a:pPr marL="0" marR="0" algn="ctr">
                        <a:lnSpc>
                          <a:spcPct val="107000"/>
                        </a:lnSpc>
                        <a:spcBef>
                          <a:spcPts val="0"/>
                        </a:spcBef>
                        <a:spcAft>
                          <a:spcPts val="0"/>
                        </a:spcAft>
                      </a:pPr>
                      <a:r>
                        <a:rPr lang="en-US" sz="1400">
                          <a:effectLst/>
                        </a:rPr>
                        <a:t>Organizational Development</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38326" marR="38326" marT="0" marB="0" anchor="ctr"/>
                </a:tc>
                <a:extLst>
                  <a:ext uri="{0D108BD9-81ED-4DB2-BD59-A6C34878D82A}">
                    <a16:rowId xmlns:a16="http://schemas.microsoft.com/office/drawing/2014/main" val="444323676"/>
                  </a:ext>
                </a:extLst>
              </a:tr>
              <a:tr h="268256">
                <a:tc gridSpan="4">
                  <a:txBody>
                    <a:bodyPr/>
                    <a:lstStyle/>
                    <a:p>
                      <a:pPr marL="0" marR="0" algn="ctr">
                        <a:lnSpc>
                          <a:spcPct val="107000"/>
                        </a:lnSpc>
                        <a:spcBef>
                          <a:spcPts val="0"/>
                        </a:spcBef>
                        <a:spcAft>
                          <a:spcPts val="0"/>
                        </a:spcAft>
                      </a:pPr>
                      <a:r>
                        <a:rPr lang="en-US" sz="1400" dirty="0">
                          <a:effectLst/>
                        </a:rPr>
                        <a:t>Humanities &amp; Social Sciences Division</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38326" marR="38326" marT="0" marB="0" anchor="ctr">
                    <a:solidFill>
                      <a:srgbClr val="FF0000"/>
                    </a:solidFill>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681097907"/>
                  </a:ext>
                </a:extLst>
              </a:tr>
              <a:tr h="506903">
                <a:tc>
                  <a:txBody>
                    <a:bodyPr/>
                    <a:lstStyle/>
                    <a:p>
                      <a:pPr marL="0" marR="0" algn="ctr">
                        <a:lnSpc>
                          <a:spcPct val="107000"/>
                        </a:lnSpc>
                        <a:spcBef>
                          <a:spcPts val="0"/>
                        </a:spcBef>
                        <a:spcAft>
                          <a:spcPts val="0"/>
                        </a:spcAft>
                      </a:pPr>
                      <a:r>
                        <a:rPr lang="en-US" sz="1400">
                          <a:effectLst/>
                        </a:rPr>
                        <a:t>Anthropology</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38326" marR="38326" marT="0" marB="0" anchor="ctr"/>
                </a:tc>
                <a:tc>
                  <a:txBody>
                    <a:bodyPr/>
                    <a:lstStyle/>
                    <a:p>
                      <a:pPr marL="342900" marR="0" lvl="0" indent="-342900">
                        <a:lnSpc>
                          <a:spcPct val="107000"/>
                        </a:lnSpc>
                        <a:spcBef>
                          <a:spcPts val="0"/>
                        </a:spcBef>
                        <a:spcAft>
                          <a:spcPts val="0"/>
                        </a:spcAft>
                        <a:buFont typeface="Source Sans Pro Semibold"/>
                        <a:buChar char="☐"/>
                      </a:pPr>
                      <a:r>
                        <a:rPr lang="en-US" sz="1400">
                          <a:effectLst/>
                        </a:rPr>
                        <a:t>Faculty to stay current (via conferences, courses, literature, travel, etc)</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38326" marR="38326" marT="0" marB="0"/>
                </a:tc>
                <a:tc>
                  <a:txBody>
                    <a:bodyPr/>
                    <a:lstStyle/>
                    <a:p>
                      <a:pPr marL="276860" marR="0">
                        <a:lnSpc>
                          <a:spcPct val="107000"/>
                        </a:lnSpc>
                        <a:spcBef>
                          <a:spcPts val="0"/>
                        </a:spcBef>
                        <a:spcAft>
                          <a:spcPts val="0"/>
                        </a:spcAft>
                      </a:pPr>
                      <a:r>
                        <a:rPr lang="en-US" sz="1400" dirty="0">
                          <a:effectLst/>
                        </a:rPr>
                        <a:t> </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38326" marR="38326" marT="0" marB="0"/>
                </a:tc>
                <a:tc>
                  <a:txBody>
                    <a:bodyPr/>
                    <a:lstStyle/>
                    <a:p>
                      <a:pPr marL="276860" marR="0">
                        <a:lnSpc>
                          <a:spcPct val="107000"/>
                        </a:lnSpc>
                        <a:spcBef>
                          <a:spcPts val="0"/>
                        </a:spcBef>
                        <a:spcAft>
                          <a:spcPts val="0"/>
                        </a:spcAft>
                      </a:pPr>
                      <a:r>
                        <a:rPr lang="en-US" sz="1400">
                          <a:effectLst/>
                        </a:rPr>
                        <a:t> </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38326" marR="38326" marT="0" marB="0"/>
                </a:tc>
                <a:extLst>
                  <a:ext uri="{0D108BD9-81ED-4DB2-BD59-A6C34878D82A}">
                    <a16:rowId xmlns:a16="http://schemas.microsoft.com/office/drawing/2014/main" val="2578062191"/>
                  </a:ext>
                </a:extLst>
              </a:tr>
              <a:tr h="506903">
                <a:tc>
                  <a:txBody>
                    <a:bodyPr/>
                    <a:lstStyle/>
                    <a:p>
                      <a:pPr marL="0" marR="0" algn="ctr">
                        <a:lnSpc>
                          <a:spcPct val="107000"/>
                        </a:lnSpc>
                        <a:spcBef>
                          <a:spcPts val="0"/>
                        </a:spcBef>
                        <a:spcAft>
                          <a:spcPts val="0"/>
                        </a:spcAft>
                      </a:pPr>
                      <a:r>
                        <a:rPr lang="en-US" sz="1400">
                          <a:effectLst/>
                        </a:rPr>
                        <a:t>Communications Studies</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38326" marR="38326" marT="0" marB="0" anchor="ctr"/>
                </a:tc>
                <a:tc>
                  <a:txBody>
                    <a:bodyPr/>
                    <a:lstStyle/>
                    <a:p>
                      <a:pPr marL="342900" marR="0" lvl="0" indent="-342900">
                        <a:lnSpc>
                          <a:spcPct val="107000"/>
                        </a:lnSpc>
                        <a:spcBef>
                          <a:spcPts val="0"/>
                        </a:spcBef>
                        <a:spcAft>
                          <a:spcPts val="0"/>
                        </a:spcAft>
                        <a:buFont typeface="Source Sans Pro Semibold"/>
                        <a:buChar char="☐"/>
                      </a:pPr>
                      <a:r>
                        <a:rPr lang="en-US" sz="1400">
                          <a:effectLst/>
                        </a:rPr>
                        <a:t>Communicate better with COMM Majors</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38326" marR="38326" marT="0" marB="0"/>
                </a:tc>
                <a:tc>
                  <a:txBody>
                    <a:bodyPr/>
                    <a:lstStyle/>
                    <a:p>
                      <a:pPr marL="276860" marR="0">
                        <a:lnSpc>
                          <a:spcPct val="107000"/>
                        </a:lnSpc>
                        <a:spcBef>
                          <a:spcPts val="0"/>
                        </a:spcBef>
                        <a:spcAft>
                          <a:spcPts val="0"/>
                        </a:spcAft>
                      </a:pPr>
                      <a:r>
                        <a:rPr lang="en-US" sz="1400">
                          <a:effectLst/>
                        </a:rPr>
                        <a:t> </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38326" marR="38326" marT="0" marB="0"/>
                </a:tc>
                <a:tc>
                  <a:txBody>
                    <a:bodyPr/>
                    <a:lstStyle/>
                    <a:p>
                      <a:pPr marL="276860" marR="0">
                        <a:lnSpc>
                          <a:spcPct val="107000"/>
                        </a:lnSpc>
                        <a:spcBef>
                          <a:spcPts val="0"/>
                        </a:spcBef>
                        <a:spcAft>
                          <a:spcPts val="0"/>
                        </a:spcAft>
                      </a:pPr>
                      <a:r>
                        <a:rPr lang="en-US" sz="1400">
                          <a:effectLst/>
                        </a:rPr>
                        <a:t> </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38326" marR="38326" marT="0" marB="0"/>
                </a:tc>
                <a:extLst>
                  <a:ext uri="{0D108BD9-81ED-4DB2-BD59-A6C34878D82A}">
                    <a16:rowId xmlns:a16="http://schemas.microsoft.com/office/drawing/2014/main" val="3698909479"/>
                  </a:ext>
                </a:extLst>
              </a:tr>
              <a:tr h="506903">
                <a:tc>
                  <a:txBody>
                    <a:bodyPr/>
                    <a:lstStyle/>
                    <a:p>
                      <a:pPr marL="0" marR="0" algn="ctr">
                        <a:lnSpc>
                          <a:spcPct val="107000"/>
                        </a:lnSpc>
                        <a:spcBef>
                          <a:spcPts val="0"/>
                        </a:spcBef>
                        <a:spcAft>
                          <a:spcPts val="0"/>
                        </a:spcAft>
                      </a:pPr>
                      <a:r>
                        <a:rPr lang="en-US" sz="1400">
                          <a:effectLst/>
                        </a:rPr>
                        <a:t>Economics</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38326" marR="38326" marT="0" marB="0" anchor="ctr"/>
                </a:tc>
                <a:tc>
                  <a:txBody>
                    <a:bodyPr/>
                    <a:lstStyle/>
                    <a:p>
                      <a:pPr marL="342900" marR="0" lvl="0" indent="-342900">
                        <a:lnSpc>
                          <a:spcPct val="107000"/>
                        </a:lnSpc>
                        <a:spcBef>
                          <a:spcPts val="0"/>
                        </a:spcBef>
                        <a:spcAft>
                          <a:spcPts val="0"/>
                        </a:spcAft>
                        <a:buFont typeface="Source Sans Pro Semibold"/>
                        <a:buChar char="☐"/>
                      </a:pPr>
                      <a:r>
                        <a:rPr lang="en-US" sz="1400">
                          <a:effectLst/>
                        </a:rPr>
                        <a:t>Faculty to stay current (via conferences, courses, literature, etc)</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38326" marR="38326" marT="0" marB="0"/>
                </a:tc>
                <a:tc>
                  <a:txBody>
                    <a:bodyPr/>
                    <a:lstStyle/>
                    <a:p>
                      <a:pPr marL="342900" marR="0" lvl="0" indent="-342900">
                        <a:lnSpc>
                          <a:spcPct val="107000"/>
                        </a:lnSpc>
                        <a:spcBef>
                          <a:spcPts val="0"/>
                        </a:spcBef>
                        <a:spcAft>
                          <a:spcPts val="0"/>
                        </a:spcAft>
                        <a:buFont typeface="Source Sans Pro Semibold"/>
                        <a:buChar char="☐"/>
                      </a:pPr>
                      <a:r>
                        <a:rPr lang="en-US" sz="1400">
                          <a:effectLst/>
                        </a:rPr>
                        <a:t>Recruit more students to the program</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38326" marR="38326" marT="0" marB="0"/>
                </a:tc>
                <a:tc>
                  <a:txBody>
                    <a:bodyPr/>
                    <a:lstStyle/>
                    <a:p>
                      <a:pPr marL="276860" marR="0">
                        <a:lnSpc>
                          <a:spcPct val="107000"/>
                        </a:lnSpc>
                        <a:spcBef>
                          <a:spcPts val="0"/>
                        </a:spcBef>
                        <a:spcAft>
                          <a:spcPts val="0"/>
                        </a:spcAft>
                      </a:pPr>
                      <a:r>
                        <a:rPr lang="en-US" sz="1400">
                          <a:effectLst/>
                        </a:rPr>
                        <a:t> </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38326" marR="38326" marT="0" marB="0"/>
                </a:tc>
                <a:extLst>
                  <a:ext uri="{0D108BD9-81ED-4DB2-BD59-A6C34878D82A}">
                    <a16:rowId xmlns:a16="http://schemas.microsoft.com/office/drawing/2014/main" val="3717656959"/>
                  </a:ext>
                </a:extLst>
              </a:tr>
              <a:tr h="506903">
                <a:tc>
                  <a:txBody>
                    <a:bodyPr/>
                    <a:lstStyle/>
                    <a:p>
                      <a:pPr marL="0" marR="0" algn="ctr">
                        <a:lnSpc>
                          <a:spcPct val="107000"/>
                        </a:lnSpc>
                        <a:spcBef>
                          <a:spcPts val="0"/>
                        </a:spcBef>
                        <a:spcAft>
                          <a:spcPts val="0"/>
                        </a:spcAft>
                      </a:pPr>
                      <a:r>
                        <a:rPr lang="en-US" sz="1400">
                          <a:effectLst/>
                        </a:rPr>
                        <a:t>History</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38326" marR="38326" marT="0" marB="0" anchor="ctr"/>
                </a:tc>
                <a:tc>
                  <a:txBody>
                    <a:bodyPr/>
                    <a:lstStyle/>
                    <a:p>
                      <a:pPr marL="342900" marR="0" lvl="0" indent="-342900">
                        <a:lnSpc>
                          <a:spcPct val="107000"/>
                        </a:lnSpc>
                        <a:spcBef>
                          <a:spcPts val="0"/>
                        </a:spcBef>
                        <a:spcAft>
                          <a:spcPts val="0"/>
                        </a:spcAft>
                        <a:buFont typeface="Source Sans Pro Semibold"/>
                        <a:buChar char="☐"/>
                      </a:pPr>
                      <a:r>
                        <a:rPr lang="en-US" sz="1400">
                          <a:effectLst/>
                        </a:rPr>
                        <a:t>Seeking institutional support for possible new classes or modalities</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38326" marR="38326" marT="0" marB="0"/>
                </a:tc>
                <a:tc>
                  <a:txBody>
                    <a:bodyPr/>
                    <a:lstStyle/>
                    <a:p>
                      <a:pPr marL="276860" marR="0">
                        <a:lnSpc>
                          <a:spcPct val="107000"/>
                        </a:lnSpc>
                        <a:spcBef>
                          <a:spcPts val="0"/>
                        </a:spcBef>
                        <a:spcAft>
                          <a:spcPts val="0"/>
                        </a:spcAft>
                      </a:pPr>
                      <a:r>
                        <a:rPr lang="en-US" sz="1400">
                          <a:effectLst/>
                        </a:rPr>
                        <a:t> </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38326" marR="38326" marT="0" marB="0"/>
                </a:tc>
                <a:tc>
                  <a:txBody>
                    <a:bodyPr/>
                    <a:lstStyle/>
                    <a:p>
                      <a:pPr marL="276860" marR="0">
                        <a:lnSpc>
                          <a:spcPct val="107000"/>
                        </a:lnSpc>
                        <a:spcBef>
                          <a:spcPts val="0"/>
                        </a:spcBef>
                        <a:spcAft>
                          <a:spcPts val="0"/>
                        </a:spcAft>
                      </a:pPr>
                      <a:r>
                        <a:rPr lang="en-US" sz="1400">
                          <a:effectLst/>
                        </a:rPr>
                        <a:t> </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38326" marR="38326" marT="0" marB="0"/>
                </a:tc>
                <a:extLst>
                  <a:ext uri="{0D108BD9-81ED-4DB2-BD59-A6C34878D82A}">
                    <a16:rowId xmlns:a16="http://schemas.microsoft.com/office/drawing/2014/main" val="1408976165"/>
                  </a:ext>
                </a:extLst>
              </a:tr>
              <a:tr h="253452">
                <a:tc>
                  <a:txBody>
                    <a:bodyPr/>
                    <a:lstStyle/>
                    <a:p>
                      <a:pPr marL="0" marR="0" algn="ctr">
                        <a:lnSpc>
                          <a:spcPct val="107000"/>
                        </a:lnSpc>
                        <a:spcBef>
                          <a:spcPts val="0"/>
                        </a:spcBef>
                        <a:spcAft>
                          <a:spcPts val="0"/>
                        </a:spcAft>
                      </a:pPr>
                      <a:r>
                        <a:rPr lang="en-US" sz="1400">
                          <a:effectLst/>
                        </a:rPr>
                        <a:t>Philosophy</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38326" marR="38326" marT="0" marB="0" anchor="ctr"/>
                </a:tc>
                <a:tc>
                  <a:txBody>
                    <a:bodyPr/>
                    <a:lstStyle/>
                    <a:p>
                      <a:pPr marL="0" marR="0">
                        <a:lnSpc>
                          <a:spcPct val="107000"/>
                        </a:lnSpc>
                        <a:spcBef>
                          <a:spcPts val="0"/>
                        </a:spcBef>
                        <a:spcAft>
                          <a:spcPts val="0"/>
                        </a:spcAft>
                      </a:pPr>
                      <a:r>
                        <a:rPr lang="en-US" sz="1400">
                          <a:effectLst/>
                        </a:rPr>
                        <a:t> </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38326" marR="38326" marT="0" marB="0"/>
                </a:tc>
                <a:tc>
                  <a:txBody>
                    <a:bodyPr/>
                    <a:lstStyle/>
                    <a:p>
                      <a:pPr marL="276860" marR="0">
                        <a:lnSpc>
                          <a:spcPct val="107000"/>
                        </a:lnSpc>
                        <a:spcBef>
                          <a:spcPts val="0"/>
                        </a:spcBef>
                        <a:spcAft>
                          <a:spcPts val="0"/>
                        </a:spcAft>
                      </a:pPr>
                      <a:r>
                        <a:rPr lang="en-US" sz="1400">
                          <a:effectLst/>
                        </a:rPr>
                        <a:t> </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38326" marR="38326" marT="0" marB="0"/>
                </a:tc>
                <a:tc>
                  <a:txBody>
                    <a:bodyPr/>
                    <a:lstStyle/>
                    <a:p>
                      <a:pPr marL="276860" marR="0">
                        <a:lnSpc>
                          <a:spcPct val="107000"/>
                        </a:lnSpc>
                        <a:spcBef>
                          <a:spcPts val="0"/>
                        </a:spcBef>
                        <a:spcAft>
                          <a:spcPts val="0"/>
                        </a:spcAft>
                      </a:pPr>
                      <a:r>
                        <a:rPr lang="en-US" sz="1400">
                          <a:effectLst/>
                        </a:rPr>
                        <a:t> </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38326" marR="38326" marT="0" marB="0"/>
                </a:tc>
                <a:extLst>
                  <a:ext uri="{0D108BD9-81ED-4DB2-BD59-A6C34878D82A}">
                    <a16:rowId xmlns:a16="http://schemas.microsoft.com/office/drawing/2014/main" val="647373545"/>
                  </a:ext>
                </a:extLst>
              </a:tr>
              <a:tr h="253452">
                <a:tc>
                  <a:txBody>
                    <a:bodyPr/>
                    <a:lstStyle/>
                    <a:p>
                      <a:pPr marL="0" marR="0" algn="ctr">
                        <a:lnSpc>
                          <a:spcPct val="107000"/>
                        </a:lnSpc>
                        <a:spcBef>
                          <a:spcPts val="0"/>
                        </a:spcBef>
                        <a:spcAft>
                          <a:spcPts val="0"/>
                        </a:spcAft>
                      </a:pPr>
                      <a:r>
                        <a:rPr lang="en-US" sz="1400">
                          <a:effectLst/>
                        </a:rPr>
                        <a:t>Political Science</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38326" marR="38326" marT="0" marB="0" anchor="ctr"/>
                </a:tc>
                <a:tc>
                  <a:txBody>
                    <a:bodyPr/>
                    <a:lstStyle/>
                    <a:p>
                      <a:pPr marL="276860" marR="0">
                        <a:lnSpc>
                          <a:spcPct val="107000"/>
                        </a:lnSpc>
                        <a:spcBef>
                          <a:spcPts val="0"/>
                        </a:spcBef>
                        <a:spcAft>
                          <a:spcPts val="0"/>
                        </a:spcAft>
                      </a:pPr>
                      <a:r>
                        <a:rPr lang="en-US" sz="1400">
                          <a:effectLst/>
                        </a:rPr>
                        <a:t> </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38326" marR="38326" marT="0" marB="0"/>
                </a:tc>
                <a:tc>
                  <a:txBody>
                    <a:bodyPr/>
                    <a:lstStyle/>
                    <a:p>
                      <a:pPr marL="276860" marR="0">
                        <a:lnSpc>
                          <a:spcPct val="107000"/>
                        </a:lnSpc>
                        <a:spcBef>
                          <a:spcPts val="0"/>
                        </a:spcBef>
                        <a:spcAft>
                          <a:spcPts val="0"/>
                        </a:spcAft>
                      </a:pPr>
                      <a:r>
                        <a:rPr lang="en-US" sz="1400">
                          <a:effectLst/>
                        </a:rPr>
                        <a:t> </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38326" marR="38326" marT="0" marB="0"/>
                </a:tc>
                <a:tc>
                  <a:txBody>
                    <a:bodyPr/>
                    <a:lstStyle/>
                    <a:p>
                      <a:pPr marL="276860" marR="0">
                        <a:lnSpc>
                          <a:spcPct val="107000"/>
                        </a:lnSpc>
                        <a:spcBef>
                          <a:spcPts val="0"/>
                        </a:spcBef>
                        <a:spcAft>
                          <a:spcPts val="0"/>
                        </a:spcAft>
                      </a:pPr>
                      <a:r>
                        <a:rPr lang="en-US" sz="1400">
                          <a:effectLst/>
                        </a:rPr>
                        <a:t> </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38326" marR="38326" marT="0" marB="0"/>
                </a:tc>
                <a:extLst>
                  <a:ext uri="{0D108BD9-81ED-4DB2-BD59-A6C34878D82A}">
                    <a16:rowId xmlns:a16="http://schemas.microsoft.com/office/drawing/2014/main" val="3996711243"/>
                  </a:ext>
                </a:extLst>
              </a:tr>
              <a:tr h="1013806">
                <a:tc>
                  <a:txBody>
                    <a:bodyPr/>
                    <a:lstStyle/>
                    <a:p>
                      <a:pPr marL="0" marR="0" algn="ctr">
                        <a:lnSpc>
                          <a:spcPct val="107000"/>
                        </a:lnSpc>
                        <a:spcBef>
                          <a:spcPts val="0"/>
                        </a:spcBef>
                        <a:spcAft>
                          <a:spcPts val="0"/>
                        </a:spcAft>
                      </a:pPr>
                      <a:r>
                        <a:rPr lang="en-US" sz="1400">
                          <a:effectLst/>
                        </a:rPr>
                        <a:t>Psychology</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38326" marR="38326" marT="0" marB="0" anchor="ctr"/>
                </a:tc>
                <a:tc>
                  <a:txBody>
                    <a:bodyPr/>
                    <a:lstStyle/>
                    <a:p>
                      <a:pPr marL="342900" marR="0" lvl="0" indent="-342900">
                        <a:lnSpc>
                          <a:spcPct val="107000"/>
                        </a:lnSpc>
                        <a:spcBef>
                          <a:spcPts val="0"/>
                        </a:spcBef>
                        <a:spcAft>
                          <a:spcPts val="0"/>
                        </a:spcAft>
                        <a:buFont typeface="Source Sans Pro Semibold"/>
                        <a:buChar char="☐"/>
                      </a:pPr>
                      <a:r>
                        <a:rPr lang="en-US" sz="1400">
                          <a:effectLst/>
                        </a:rPr>
                        <a:t>Faculty to stay current (via conferences, courses, literature, travel, etc)</a:t>
                      </a:r>
                    </a:p>
                    <a:p>
                      <a:pPr marL="342900" marR="0" lvl="0" indent="-342900">
                        <a:lnSpc>
                          <a:spcPct val="107000"/>
                        </a:lnSpc>
                        <a:spcBef>
                          <a:spcPts val="0"/>
                        </a:spcBef>
                        <a:spcAft>
                          <a:spcPts val="0"/>
                        </a:spcAft>
                        <a:buFont typeface="Source Sans Pro Semibold"/>
                        <a:buChar char="☐"/>
                      </a:pPr>
                      <a:r>
                        <a:rPr lang="en-US" sz="1400">
                          <a:effectLst/>
                        </a:rPr>
                        <a:t>Improve pedagogical effectiveness through class teaching technology</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38326" marR="38326" marT="0" marB="0"/>
                </a:tc>
                <a:tc>
                  <a:txBody>
                    <a:bodyPr/>
                    <a:lstStyle/>
                    <a:p>
                      <a:pPr marL="276860" marR="0">
                        <a:lnSpc>
                          <a:spcPct val="107000"/>
                        </a:lnSpc>
                        <a:spcBef>
                          <a:spcPts val="0"/>
                        </a:spcBef>
                        <a:spcAft>
                          <a:spcPts val="0"/>
                        </a:spcAft>
                      </a:pPr>
                      <a:r>
                        <a:rPr lang="en-US" sz="1400">
                          <a:effectLst/>
                        </a:rPr>
                        <a:t> </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38326" marR="38326" marT="0" marB="0"/>
                </a:tc>
                <a:tc>
                  <a:txBody>
                    <a:bodyPr/>
                    <a:lstStyle/>
                    <a:p>
                      <a:pPr marL="276860" marR="0">
                        <a:lnSpc>
                          <a:spcPct val="107000"/>
                        </a:lnSpc>
                        <a:spcBef>
                          <a:spcPts val="0"/>
                        </a:spcBef>
                        <a:spcAft>
                          <a:spcPts val="0"/>
                        </a:spcAft>
                      </a:pPr>
                      <a:r>
                        <a:rPr lang="en-US" sz="1400">
                          <a:effectLst/>
                        </a:rPr>
                        <a:t> </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38326" marR="38326" marT="0" marB="0"/>
                </a:tc>
                <a:extLst>
                  <a:ext uri="{0D108BD9-81ED-4DB2-BD59-A6C34878D82A}">
                    <a16:rowId xmlns:a16="http://schemas.microsoft.com/office/drawing/2014/main" val="3135014129"/>
                  </a:ext>
                </a:extLst>
              </a:tr>
              <a:tr h="1267259">
                <a:tc>
                  <a:txBody>
                    <a:bodyPr/>
                    <a:lstStyle/>
                    <a:p>
                      <a:pPr marL="0" marR="0" algn="ctr">
                        <a:lnSpc>
                          <a:spcPct val="107000"/>
                        </a:lnSpc>
                        <a:spcBef>
                          <a:spcPts val="0"/>
                        </a:spcBef>
                        <a:spcAft>
                          <a:spcPts val="0"/>
                        </a:spcAft>
                      </a:pPr>
                      <a:r>
                        <a:rPr lang="en-US" sz="1400">
                          <a:effectLst/>
                        </a:rPr>
                        <a:t>Sociology</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38326" marR="38326" marT="0" marB="0" anchor="ctr"/>
                </a:tc>
                <a:tc>
                  <a:txBody>
                    <a:bodyPr/>
                    <a:lstStyle/>
                    <a:p>
                      <a:pPr marL="342900" marR="0" lvl="0" indent="-342900">
                        <a:lnSpc>
                          <a:spcPct val="107000"/>
                        </a:lnSpc>
                        <a:spcBef>
                          <a:spcPts val="0"/>
                        </a:spcBef>
                        <a:spcAft>
                          <a:spcPts val="0"/>
                        </a:spcAft>
                        <a:buFont typeface="Source Sans Pro Semibold"/>
                        <a:buChar char="☐"/>
                      </a:pPr>
                      <a:r>
                        <a:rPr lang="en-US" sz="1400">
                          <a:effectLst/>
                        </a:rPr>
                        <a:t>Coordination time for the social sciences remains problematic.The college needs to decide if it wants finance the SSs to do things beyond teaching classes and keeping curriculum current</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38326" marR="38326" marT="0" marB="0"/>
                </a:tc>
                <a:tc>
                  <a:txBody>
                    <a:bodyPr/>
                    <a:lstStyle/>
                    <a:p>
                      <a:pPr marL="276860" marR="0">
                        <a:lnSpc>
                          <a:spcPct val="107000"/>
                        </a:lnSpc>
                        <a:spcBef>
                          <a:spcPts val="0"/>
                        </a:spcBef>
                        <a:spcAft>
                          <a:spcPts val="0"/>
                        </a:spcAft>
                      </a:pPr>
                      <a:r>
                        <a:rPr lang="en-US" sz="1400">
                          <a:effectLst/>
                        </a:rPr>
                        <a:t> </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38326" marR="38326" marT="0" marB="0"/>
                </a:tc>
                <a:tc>
                  <a:txBody>
                    <a:bodyPr/>
                    <a:lstStyle/>
                    <a:p>
                      <a:pPr marL="276860" marR="0">
                        <a:lnSpc>
                          <a:spcPct val="107000"/>
                        </a:lnSpc>
                        <a:spcBef>
                          <a:spcPts val="0"/>
                        </a:spcBef>
                        <a:spcAft>
                          <a:spcPts val="0"/>
                        </a:spcAft>
                      </a:pPr>
                      <a:r>
                        <a:rPr lang="en-US" sz="1400">
                          <a:effectLst/>
                        </a:rPr>
                        <a:t> </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38326" marR="38326" marT="0" marB="0"/>
                </a:tc>
                <a:extLst>
                  <a:ext uri="{0D108BD9-81ED-4DB2-BD59-A6C34878D82A}">
                    <a16:rowId xmlns:a16="http://schemas.microsoft.com/office/drawing/2014/main" val="1930810329"/>
                  </a:ext>
                </a:extLst>
              </a:tr>
              <a:tr h="1267259">
                <a:tc>
                  <a:txBody>
                    <a:bodyPr/>
                    <a:lstStyle/>
                    <a:p>
                      <a:pPr marL="0" marR="0" algn="ctr">
                        <a:lnSpc>
                          <a:spcPct val="107000"/>
                        </a:lnSpc>
                        <a:spcBef>
                          <a:spcPts val="0"/>
                        </a:spcBef>
                        <a:spcAft>
                          <a:spcPts val="0"/>
                        </a:spcAft>
                      </a:pPr>
                      <a:r>
                        <a:rPr lang="en-US" sz="1400">
                          <a:effectLst/>
                        </a:rPr>
                        <a:t>Art &amp; Art History</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38326" marR="38326" marT="0" marB="0" anchor="ctr"/>
                </a:tc>
                <a:tc>
                  <a:txBody>
                    <a:bodyPr/>
                    <a:lstStyle/>
                    <a:p>
                      <a:pPr marL="342900" marR="0" lvl="0" indent="-342900">
                        <a:lnSpc>
                          <a:spcPct val="107000"/>
                        </a:lnSpc>
                        <a:spcBef>
                          <a:spcPts val="0"/>
                        </a:spcBef>
                        <a:spcAft>
                          <a:spcPts val="0"/>
                        </a:spcAft>
                        <a:buFont typeface="Source Sans Pro Semibold"/>
                        <a:buChar char="☐"/>
                      </a:pPr>
                      <a:r>
                        <a:rPr lang="en-US" sz="1400" dirty="0">
                          <a:effectLst/>
                        </a:rPr>
                        <a:t>Design 2 new Art History classes</a:t>
                      </a:r>
                    </a:p>
                    <a:p>
                      <a:pPr marL="342900" marR="0" lvl="0" indent="-342900">
                        <a:lnSpc>
                          <a:spcPct val="107000"/>
                        </a:lnSpc>
                        <a:spcBef>
                          <a:spcPts val="0"/>
                        </a:spcBef>
                        <a:spcAft>
                          <a:spcPts val="0"/>
                        </a:spcAft>
                        <a:buFont typeface="Source Sans Pro Semibold"/>
                        <a:buChar char="☐"/>
                      </a:pPr>
                      <a:r>
                        <a:rPr lang="en-US" sz="1400" dirty="0">
                          <a:effectLst/>
                        </a:rPr>
                        <a:t>Plan new course in Museum Studies</a:t>
                      </a:r>
                    </a:p>
                    <a:p>
                      <a:pPr marL="342900" marR="0" lvl="0" indent="-342900">
                        <a:lnSpc>
                          <a:spcPct val="107000"/>
                        </a:lnSpc>
                        <a:spcBef>
                          <a:spcPts val="0"/>
                        </a:spcBef>
                        <a:spcAft>
                          <a:spcPts val="0"/>
                        </a:spcAft>
                        <a:buFont typeface="Source Sans Pro Semibold"/>
                        <a:buChar char="☐"/>
                      </a:pPr>
                      <a:r>
                        <a:rPr lang="en-US" sz="1400" dirty="0">
                          <a:effectLst/>
                        </a:rPr>
                        <a:t>Plan for Guided Pathways</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38326" marR="38326" marT="0" marB="0"/>
                </a:tc>
                <a:tc>
                  <a:txBody>
                    <a:bodyPr/>
                    <a:lstStyle/>
                    <a:p>
                      <a:pPr marL="276860" marR="0">
                        <a:lnSpc>
                          <a:spcPct val="107000"/>
                        </a:lnSpc>
                        <a:spcBef>
                          <a:spcPts val="0"/>
                        </a:spcBef>
                        <a:spcAft>
                          <a:spcPts val="0"/>
                        </a:spcAft>
                      </a:pPr>
                      <a:r>
                        <a:rPr lang="en-US" sz="1400">
                          <a:effectLst/>
                        </a:rPr>
                        <a:t> </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38326" marR="38326" marT="0" marB="0"/>
                </a:tc>
                <a:tc>
                  <a:txBody>
                    <a:bodyPr/>
                    <a:lstStyle/>
                    <a:p>
                      <a:pPr marL="342900" marR="0" lvl="0" indent="-342900">
                        <a:lnSpc>
                          <a:spcPct val="107000"/>
                        </a:lnSpc>
                        <a:spcBef>
                          <a:spcPts val="0"/>
                        </a:spcBef>
                        <a:spcAft>
                          <a:spcPts val="0"/>
                        </a:spcAft>
                        <a:buFont typeface="Source Sans Pro Semibold"/>
                        <a:buChar char="☐"/>
                      </a:pPr>
                      <a:r>
                        <a:rPr lang="en-US" sz="1400" dirty="0">
                          <a:effectLst/>
                        </a:rPr>
                        <a:t>We could like to create a separate and larger area for students to store artwork they are working on in class. </a:t>
                      </a:r>
                    </a:p>
                    <a:p>
                      <a:pPr marL="342900" marR="0" lvl="0" indent="-342900">
                        <a:lnSpc>
                          <a:spcPct val="107000"/>
                        </a:lnSpc>
                        <a:spcBef>
                          <a:spcPts val="0"/>
                        </a:spcBef>
                        <a:spcAft>
                          <a:spcPts val="0"/>
                        </a:spcAft>
                        <a:buFont typeface="Source Sans Pro Semibold"/>
                        <a:buChar char="☐"/>
                      </a:pPr>
                      <a:r>
                        <a:rPr lang="en-US" sz="1400" dirty="0">
                          <a:effectLst/>
                        </a:rPr>
                        <a:t>Accelerate the process of digitizing the slide collection for the future</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38326" marR="38326" marT="0" marB="0"/>
                </a:tc>
                <a:extLst>
                  <a:ext uri="{0D108BD9-81ED-4DB2-BD59-A6C34878D82A}">
                    <a16:rowId xmlns:a16="http://schemas.microsoft.com/office/drawing/2014/main" val="174366162"/>
                  </a:ext>
                </a:extLst>
              </a:tr>
            </a:tbl>
          </a:graphicData>
        </a:graphic>
      </p:graphicFrame>
    </p:spTree>
    <p:extLst>
      <p:ext uri="{BB962C8B-B14F-4D97-AF65-F5344CB8AC3E}">
        <p14:creationId xmlns:p14="http://schemas.microsoft.com/office/powerpoint/2010/main" val="286291792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nvPr>
        </p:nvGraphicFramePr>
        <p:xfrm>
          <a:off x="0" y="0"/>
          <a:ext cx="12192000" cy="6946394"/>
        </p:xfrm>
        <a:graphic>
          <a:graphicData uri="http://schemas.openxmlformats.org/drawingml/2006/table">
            <a:tbl>
              <a:tblPr firstRow="1" firstCol="1" bandRow="1">
                <a:tableStyleId>{5C22544A-7EE6-4342-B048-85BDC9FD1C3A}</a:tableStyleId>
              </a:tblPr>
              <a:tblGrid>
                <a:gridCol w="1897075">
                  <a:extLst>
                    <a:ext uri="{9D8B030D-6E8A-4147-A177-3AD203B41FA5}">
                      <a16:colId xmlns:a16="http://schemas.microsoft.com/office/drawing/2014/main" val="72854684"/>
                    </a:ext>
                  </a:extLst>
                </a:gridCol>
                <a:gridCol w="3430829">
                  <a:extLst>
                    <a:ext uri="{9D8B030D-6E8A-4147-A177-3AD203B41FA5}">
                      <a16:colId xmlns:a16="http://schemas.microsoft.com/office/drawing/2014/main" val="1881536556"/>
                    </a:ext>
                  </a:extLst>
                </a:gridCol>
                <a:gridCol w="3430829">
                  <a:extLst>
                    <a:ext uri="{9D8B030D-6E8A-4147-A177-3AD203B41FA5}">
                      <a16:colId xmlns:a16="http://schemas.microsoft.com/office/drawing/2014/main" val="2236106893"/>
                    </a:ext>
                  </a:extLst>
                </a:gridCol>
                <a:gridCol w="3433267">
                  <a:extLst>
                    <a:ext uri="{9D8B030D-6E8A-4147-A177-3AD203B41FA5}">
                      <a16:colId xmlns:a16="http://schemas.microsoft.com/office/drawing/2014/main" val="3728117514"/>
                    </a:ext>
                  </a:extLst>
                </a:gridCol>
              </a:tblGrid>
              <a:tr h="412202">
                <a:tc>
                  <a:txBody>
                    <a:bodyPr/>
                    <a:lstStyle/>
                    <a:p>
                      <a:pPr marL="0" marR="0" algn="ctr">
                        <a:lnSpc>
                          <a:spcPct val="107000"/>
                        </a:lnSpc>
                        <a:spcBef>
                          <a:spcPts val="0"/>
                        </a:spcBef>
                        <a:spcAft>
                          <a:spcPts val="0"/>
                        </a:spcAft>
                      </a:pPr>
                      <a:r>
                        <a:rPr lang="en-US" sz="1600">
                          <a:effectLst/>
                        </a:rPr>
                        <a:t>Program</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38326" marR="38326" marT="0" marB="0" anchor="ctr"/>
                </a:tc>
                <a:tc>
                  <a:txBody>
                    <a:bodyPr/>
                    <a:lstStyle/>
                    <a:p>
                      <a:pPr marL="0" marR="0" algn="ctr">
                        <a:lnSpc>
                          <a:spcPct val="107000"/>
                        </a:lnSpc>
                        <a:spcBef>
                          <a:spcPts val="0"/>
                        </a:spcBef>
                        <a:spcAft>
                          <a:spcPts val="0"/>
                        </a:spcAft>
                      </a:pPr>
                      <a:r>
                        <a:rPr lang="en-US" sz="1600">
                          <a:effectLst/>
                        </a:rPr>
                        <a:t>College Goal 1</a:t>
                      </a:r>
                    </a:p>
                    <a:p>
                      <a:pPr marL="0" marR="0" algn="ctr">
                        <a:lnSpc>
                          <a:spcPct val="107000"/>
                        </a:lnSpc>
                        <a:spcBef>
                          <a:spcPts val="0"/>
                        </a:spcBef>
                        <a:spcAft>
                          <a:spcPts val="0"/>
                        </a:spcAft>
                      </a:pPr>
                      <a:r>
                        <a:rPr lang="en-US" sz="1600">
                          <a:effectLst/>
                        </a:rPr>
                        <a:t>Student Completion &amp; Success</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38326" marR="38326" marT="0" marB="0" anchor="ctr"/>
                </a:tc>
                <a:tc>
                  <a:txBody>
                    <a:bodyPr/>
                    <a:lstStyle/>
                    <a:p>
                      <a:pPr marL="0" marR="0" algn="ctr">
                        <a:lnSpc>
                          <a:spcPct val="107000"/>
                        </a:lnSpc>
                        <a:spcBef>
                          <a:spcPts val="0"/>
                        </a:spcBef>
                        <a:spcAft>
                          <a:spcPts val="0"/>
                        </a:spcAft>
                      </a:pPr>
                      <a:r>
                        <a:rPr lang="en-US" sz="1600">
                          <a:effectLst/>
                        </a:rPr>
                        <a:t>College Goal 2</a:t>
                      </a:r>
                    </a:p>
                    <a:p>
                      <a:pPr marL="0" marR="0" algn="ctr">
                        <a:lnSpc>
                          <a:spcPct val="107000"/>
                        </a:lnSpc>
                        <a:spcBef>
                          <a:spcPts val="0"/>
                        </a:spcBef>
                        <a:spcAft>
                          <a:spcPts val="0"/>
                        </a:spcAft>
                      </a:pPr>
                      <a:r>
                        <a:rPr lang="en-US" sz="1600">
                          <a:effectLst/>
                        </a:rPr>
                        <a:t>Community Connections</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38326" marR="38326" marT="0" marB="0" anchor="ctr"/>
                </a:tc>
                <a:tc>
                  <a:txBody>
                    <a:bodyPr/>
                    <a:lstStyle/>
                    <a:p>
                      <a:pPr marL="0" marR="0" algn="ctr">
                        <a:lnSpc>
                          <a:spcPct val="107000"/>
                        </a:lnSpc>
                        <a:spcBef>
                          <a:spcPts val="0"/>
                        </a:spcBef>
                        <a:spcAft>
                          <a:spcPts val="0"/>
                        </a:spcAft>
                      </a:pPr>
                      <a:r>
                        <a:rPr lang="en-US" sz="1600">
                          <a:effectLst/>
                        </a:rPr>
                        <a:t>College Goal 3</a:t>
                      </a:r>
                    </a:p>
                    <a:p>
                      <a:pPr marL="0" marR="0" algn="ctr">
                        <a:lnSpc>
                          <a:spcPct val="107000"/>
                        </a:lnSpc>
                        <a:spcBef>
                          <a:spcPts val="0"/>
                        </a:spcBef>
                        <a:spcAft>
                          <a:spcPts val="0"/>
                        </a:spcAft>
                      </a:pPr>
                      <a:r>
                        <a:rPr lang="en-US" sz="1600">
                          <a:effectLst/>
                        </a:rPr>
                        <a:t>Organizational Development</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38326" marR="38326" marT="0" marB="0" anchor="ctr"/>
                </a:tc>
                <a:extLst>
                  <a:ext uri="{0D108BD9-81ED-4DB2-BD59-A6C34878D82A}">
                    <a16:rowId xmlns:a16="http://schemas.microsoft.com/office/drawing/2014/main" val="1177141858"/>
                  </a:ext>
                </a:extLst>
              </a:tr>
              <a:tr h="241617">
                <a:tc gridSpan="4">
                  <a:txBody>
                    <a:bodyPr/>
                    <a:lstStyle/>
                    <a:p>
                      <a:pPr marL="0" marR="0" algn="ctr">
                        <a:lnSpc>
                          <a:spcPct val="107000"/>
                        </a:lnSpc>
                        <a:spcBef>
                          <a:spcPts val="0"/>
                        </a:spcBef>
                        <a:spcAft>
                          <a:spcPts val="0"/>
                        </a:spcAft>
                      </a:pPr>
                      <a:r>
                        <a:rPr lang="en-US" sz="1600" dirty="0">
                          <a:effectLst/>
                        </a:rPr>
                        <a:t>Humanities &amp; Social Sciences Division</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38326" marR="38326" marT="0" marB="0" anchor="ctr">
                    <a:solidFill>
                      <a:srgbClr val="FF0000"/>
                    </a:solidFill>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4015871832"/>
                  </a:ext>
                </a:extLst>
              </a:tr>
              <a:tr h="775522">
                <a:tc>
                  <a:txBody>
                    <a:bodyPr/>
                    <a:lstStyle/>
                    <a:p>
                      <a:pPr marL="0" marR="0" algn="ctr">
                        <a:lnSpc>
                          <a:spcPct val="107000"/>
                        </a:lnSpc>
                        <a:spcBef>
                          <a:spcPts val="0"/>
                        </a:spcBef>
                        <a:spcAft>
                          <a:spcPts val="0"/>
                        </a:spcAft>
                      </a:pPr>
                      <a:r>
                        <a:rPr lang="en-US" sz="1400" dirty="0">
                          <a:effectLst/>
                        </a:rPr>
                        <a:t>English</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38326" marR="38326" marT="0" marB="0" anchor="ctr"/>
                </a:tc>
                <a:tc>
                  <a:txBody>
                    <a:bodyPr/>
                    <a:lstStyle/>
                    <a:p>
                      <a:pPr marL="342900" marR="0" lvl="0" indent="-342900">
                        <a:lnSpc>
                          <a:spcPct val="107000"/>
                        </a:lnSpc>
                        <a:spcBef>
                          <a:spcPts val="0"/>
                        </a:spcBef>
                        <a:spcAft>
                          <a:spcPts val="0"/>
                        </a:spcAft>
                        <a:buFont typeface="Source Sans Pro Semibold"/>
                        <a:buChar char="☐"/>
                      </a:pPr>
                      <a:r>
                        <a:rPr lang="en-US" sz="1400" dirty="0">
                          <a:effectLst/>
                        </a:rPr>
                        <a:t>Assess new placement procedures</a:t>
                      </a:r>
                      <a:endParaRPr lang="en-US" sz="1600" dirty="0">
                        <a:effectLst/>
                      </a:endParaRPr>
                    </a:p>
                    <a:p>
                      <a:pPr marL="342900" marR="0" lvl="0" indent="-342900">
                        <a:lnSpc>
                          <a:spcPct val="107000"/>
                        </a:lnSpc>
                        <a:spcBef>
                          <a:spcPts val="0"/>
                        </a:spcBef>
                        <a:spcAft>
                          <a:spcPts val="0"/>
                        </a:spcAft>
                        <a:buFont typeface="Source Sans Pro Semibold"/>
                        <a:buChar char="☐"/>
                      </a:pPr>
                      <a:r>
                        <a:rPr lang="en-US" sz="1400" dirty="0">
                          <a:effectLst/>
                        </a:rPr>
                        <a:t>Develop faculty-led tutor training</a:t>
                      </a:r>
                      <a:endParaRPr lang="en-US" sz="1600" dirty="0">
                        <a:effectLst/>
                      </a:endParaRPr>
                    </a:p>
                    <a:p>
                      <a:pPr marL="342900" marR="0" lvl="0" indent="-342900">
                        <a:lnSpc>
                          <a:spcPct val="107000"/>
                        </a:lnSpc>
                        <a:spcBef>
                          <a:spcPts val="0"/>
                        </a:spcBef>
                        <a:spcAft>
                          <a:spcPts val="0"/>
                        </a:spcAft>
                        <a:buFont typeface="Source Sans Pro Semibold"/>
                        <a:buChar char="☐"/>
                      </a:pPr>
                      <a:r>
                        <a:rPr lang="en-US" sz="1400" dirty="0">
                          <a:effectLst/>
                        </a:rPr>
                        <a:t>Develop Writing Center</a:t>
                      </a:r>
                      <a:endParaRPr lang="en-US" sz="1600" dirty="0">
                        <a:effectLst/>
                      </a:endParaRPr>
                    </a:p>
                    <a:p>
                      <a:pPr marL="342900" marR="0" lvl="0" indent="-342900">
                        <a:lnSpc>
                          <a:spcPct val="107000"/>
                        </a:lnSpc>
                        <a:spcBef>
                          <a:spcPts val="0"/>
                        </a:spcBef>
                        <a:spcAft>
                          <a:spcPts val="0"/>
                        </a:spcAft>
                        <a:buFont typeface="Source Sans Pro Semibold"/>
                        <a:buChar char="☐"/>
                      </a:pPr>
                      <a:r>
                        <a:rPr lang="en-US" sz="1400" dirty="0">
                          <a:effectLst/>
                        </a:rPr>
                        <a:t>Reinvigorate Literature Program</a:t>
                      </a:r>
                      <a:endParaRPr lang="en-US" sz="1600" dirty="0">
                        <a:effectLst/>
                      </a:endParaRPr>
                    </a:p>
                    <a:p>
                      <a:pPr marL="342900" marR="0" lvl="0" indent="-342900">
                        <a:lnSpc>
                          <a:spcPct val="107000"/>
                        </a:lnSpc>
                        <a:spcBef>
                          <a:spcPts val="0"/>
                        </a:spcBef>
                        <a:spcAft>
                          <a:spcPts val="0"/>
                        </a:spcAft>
                        <a:buFont typeface="Source Sans Pro Semibold"/>
                        <a:buChar char="☐"/>
                      </a:pPr>
                      <a:r>
                        <a:rPr lang="en-US" sz="1400" dirty="0">
                          <a:effectLst/>
                        </a:rPr>
                        <a:t>Continue to institutionalize our faculty-led tutor training</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38326" marR="38326" marT="0" marB="0"/>
                </a:tc>
                <a:tc>
                  <a:txBody>
                    <a:bodyPr/>
                    <a:lstStyle/>
                    <a:p>
                      <a:pPr marL="276860" marR="0">
                        <a:lnSpc>
                          <a:spcPct val="107000"/>
                        </a:lnSpc>
                        <a:spcBef>
                          <a:spcPts val="0"/>
                        </a:spcBef>
                        <a:spcAft>
                          <a:spcPts val="0"/>
                        </a:spcAft>
                      </a:pPr>
                      <a:r>
                        <a:rPr lang="en-US" sz="1400">
                          <a:effectLst/>
                        </a:rPr>
                        <a:t> </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38326" marR="38326" marT="0" marB="0"/>
                </a:tc>
                <a:tc>
                  <a:txBody>
                    <a:bodyPr/>
                    <a:lstStyle/>
                    <a:p>
                      <a:pPr marL="276860" marR="0">
                        <a:lnSpc>
                          <a:spcPct val="107000"/>
                        </a:lnSpc>
                        <a:spcBef>
                          <a:spcPts val="0"/>
                        </a:spcBef>
                        <a:spcAft>
                          <a:spcPts val="0"/>
                        </a:spcAft>
                      </a:pPr>
                      <a:r>
                        <a:rPr lang="en-US" sz="1400">
                          <a:effectLst/>
                        </a:rPr>
                        <a:t> </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38326" marR="38326" marT="0" marB="0"/>
                </a:tc>
                <a:extLst>
                  <a:ext uri="{0D108BD9-81ED-4DB2-BD59-A6C34878D82A}">
                    <a16:rowId xmlns:a16="http://schemas.microsoft.com/office/drawing/2014/main" val="2000531947"/>
                  </a:ext>
                </a:extLst>
              </a:tr>
              <a:tr h="646269">
                <a:tc>
                  <a:txBody>
                    <a:bodyPr/>
                    <a:lstStyle/>
                    <a:p>
                      <a:pPr marL="0" marR="0" algn="ctr">
                        <a:lnSpc>
                          <a:spcPct val="107000"/>
                        </a:lnSpc>
                        <a:spcBef>
                          <a:spcPts val="0"/>
                        </a:spcBef>
                        <a:spcAft>
                          <a:spcPts val="0"/>
                        </a:spcAft>
                      </a:pPr>
                      <a:r>
                        <a:rPr lang="en-US" sz="1400">
                          <a:effectLst/>
                        </a:rPr>
                        <a:t>English as a Second Language</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38326" marR="38326" marT="0" marB="0" anchor="ctr"/>
                </a:tc>
                <a:tc>
                  <a:txBody>
                    <a:bodyPr/>
                    <a:lstStyle/>
                    <a:p>
                      <a:pPr marL="342900" marR="0" lvl="0" indent="-342900">
                        <a:lnSpc>
                          <a:spcPct val="107000"/>
                        </a:lnSpc>
                        <a:spcBef>
                          <a:spcPts val="0"/>
                        </a:spcBef>
                        <a:spcAft>
                          <a:spcPts val="0"/>
                        </a:spcAft>
                        <a:buFont typeface="Source Sans Pro Semibold"/>
                        <a:buChar char="☐"/>
                      </a:pPr>
                      <a:r>
                        <a:rPr lang="en-US" sz="1400">
                          <a:effectLst/>
                        </a:rPr>
                        <a:t>Pilot online support workshops</a:t>
                      </a:r>
                      <a:endParaRPr lang="en-US" sz="1600">
                        <a:effectLst/>
                      </a:endParaRPr>
                    </a:p>
                    <a:p>
                      <a:pPr marL="342900" marR="0" lvl="0" indent="-342900">
                        <a:lnSpc>
                          <a:spcPct val="107000"/>
                        </a:lnSpc>
                        <a:spcBef>
                          <a:spcPts val="0"/>
                        </a:spcBef>
                        <a:spcAft>
                          <a:spcPts val="0"/>
                        </a:spcAft>
                        <a:buFont typeface="Source Sans Pro Semibold"/>
                        <a:buChar char="☐"/>
                      </a:pPr>
                      <a:r>
                        <a:rPr lang="en-US" sz="1400">
                          <a:effectLst/>
                        </a:rPr>
                        <a:t>Create more pathways for students (with other depts as well as ACCEL partners)</a:t>
                      </a:r>
                      <a:endParaRPr lang="en-US" sz="1600">
                        <a:effectLst/>
                      </a:endParaRPr>
                    </a:p>
                    <a:p>
                      <a:pPr marL="342900" marR="0" lvl="0" indent="-342900">
                        <a:lnSpc>
                          <a:spcPct val="107000"/>
                        </a:lnSpc>
                        <a:spcBef>
                          <a:spcPts val="0"/>
                        </a:spcBef>
                        <a:spcAft>
                          <a:spcPts val="0"/>
                        </a:spcAft>
                        <a:buFont typeface="Source Sans Pro Semibold"/>
                        <a:buChar char="☐"/>
                      </a:pPr>
                      <a:r>
                        <a:rPr lang="en-US" sz="1400">
                          <a:effectLst/>
                        </a:rPr>
                        <a:t>Help embed career exploration across disciplines</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38326" marR="38326" marT="0" marB="0"/>
                </a:tc>
                <a:tc>
                  <a:txBody>
                    <a:bodyPr/>
                    <a:lstStyle/>
                    <a:p>
                      <a:pPr marL="342900" marR="0" lvl="0" indent="-342900">
                        <a:lnSpc>
                          <a:spcPct val="107000"/>
                        </a:lnSpc>
                        <a:spcBef>
                          <a:spcPts val="0"/>
                        </a:spcBef>
                        <a:spcAft>
                          <a:spcPts val="0"/>
                        </a:spcAft>
                        <a:buFont typeface="Source Sans Pro Semibold"/>
                        <a:buChar char="☐"/>
                      </a:pPr>
                      <a:r>
                        <a:rPr lang="en-US" sz="1400">
                          <a:effectLst/>
                        </a:rPr>
                        <a:t>Continue Career and Majors Event for all ESL students</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38326" marR="38326" marT="0" marB="0"/>
                </a:tc>
                <a:tc>
                  <a:txBody>
                    <a:bodyPr/>
                    <a:lstStyle/>
                    <a:p>
                      <a:pPr marL="342900" marR="0" lvl="0" indent="-342900">
                        <a:lnSpc>
                          <a:spcPct val="107000"/>
                        </a:lnSpc>
                        <a:spcBef>
                          <a:spcPts val="0"/>
                        </a:spcBef>
                        <a:spcAft>
                          <a:spcPts val="0"/>
                        </a:spcAft>
                        <a:buFont typeface="Source Sans Pro Semibold"/>
                        <a:buChar char="☐"/>
                      </a:pPr>
                      <a:r>
                        <a:rPr lang="en-US" sz="1400" dirty="0">
                          <a:effectLst/>
                        </a:rPr>
                        <a:t>Permanent Stable Funding for ESL Coordinator and Retention Specialist</a:t>
                      </a:r>
                      <a:endParaRPr lang="en-US" sz="1600" dirty="0">
                        <a:effectLst/>
                      </a:endParaRPr>
                    </a:p>
                    <a:p>
                      <a:pPr marL="342900" marR="0" lvl="0" indent="-342900">
                        <a:lnSpc>
                          <a:spcPct val="107000"/>
                        </a:lnSpc>
                        <a:spcBef>
                          <a:spcPts val="0"/>
                        </a:spcBef>
                        <a:spcAft>
                          <a:spcPts val="0"/>
                        </a:spcAft>
                        <a:buFont typeface="Source Sans Pro Semibold"/>
                        <a:buChar char="☐"/>
                      </a:pPr>
                      <a:r>
                        <a:rPr lang="en-US" sz="1400" dirty="0">
                          <a:effectLst/>
                        </a:rPr>
                        <a:t>Pathways and Career Exploration</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38326" marR="38326" marT="0" marB="0"/>
                </a:tc>
                <a:extLst>
                  <a:ext uri="{0D108BD9-81ED-4DB2-BD59-A6C34878D82A}">
                    <a16:rowId xmlns:a16="http://schemas.microsoft.com/office/drawing/2014/main" val="2141385335"/>
                  </a:ext>
                </a:extLst>
              </a:tr>
              <a:tr h="517014">
                <a:tc>
                  <a:txBody>
                    <a:bodyPr/>
                    <a:lstStyle/>
                    <a:p>
                      <a:pPr marL="0" marR="0" algn="ctr">
                        <a:lnSpc>
                          <a:spcPct val="107000"/>
                        </a:lnSpc>
                        <a:spcBef>
                          <a:spcPts val="0"/>
                        </a:spcBef>
                        <a:spcAft>
                          <a:spcPts val="0"/>
                        </a:spcAft>
                      </a:pPr>
                      <a:r>
                        <a:rPr lang="en-US" sz="1400">
                          <a:effectLst/>
                        </a:rPr>
                        <a:t>Latin American Studies</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38326" marR="38326" marT="0" marB="0" anchor="ctr"/>
                </a:tc>
                <a:tc>
                  <a:txBody>
                    <a:bodyPr/>
                    <a:lstStyle/>
                    <a:p>
                      <a:pPr marL="342900" marR="0" lvl="0" indent="-342900">
                        <a:lnSpc>
                          <a:spcPct val="107000"/>
                        </a:lnSpc>
                        <a:spcBef>
                          <a:spcPts val="0"/>
                        </a:spcBef>
                        <a:spcAft>
                          <a:spcPts val="0"/>
                        </a:spcAft>
                        <a:buFont typeface="Source Sans Pro Semibold"/>
                        <a:buChar char="☐"/>
                      </a:pPr>
                      <a:r>
                        <a:rPr lang="en-US" sz="1400" dirty="0">
                          <a:effectLst/>
                        </a:rPr>
                        <a:t>Collaborate with CSM Ethnic Studies to recruit students for ETHN 101 and ETHN 300</a:t>
                      </a:r>
                      <a:endParaRPr lang="en-US" sz="1600" dirty="0">
                        <a:effectLst/>
                      </a:endParaRPr>
                    </a:p>
                    <a:p>
                      <a:pPr marL="342900" marR="0" lvl="0" indent="-342900">
                        <a:lnSpc>
                          <a:spcPct val="107000"/>
                        </a:lnSpc>
                        <a:spcBef>
                          <a:spcPts val="0"/>
                        </a:spcBef>
                        <a:spcAft>
                          <a:spcPts val="0"/>
                        </a:spcAft>
                        <a:buFont typeface="Source Sans Pro Semibold"/>
                        <a:buChar char="☐"/>
                      </a:pPr>
                      <a:r>
                        <a:rPr lang="en-US" sz="1400" dirty="0">
                          <a:effectLst/>
                        </a:rPr>
                        <a:t>Continued support for and cooperation with Puente and ESO </a:t>
                      </a:r>
                      <a:r>
                        <a:rPr lang="en-US" sz="1400" dirty="0" err="1">
                          <a:effectLst/>
                        </a:rPr>
                        <a:t>Adelante</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38326" marR="38326" marT="0" marB="0"/>
                </a:tc>
                <a:tc>
                  <a:txBody>
                    <a:bodyPr/>
                    <a:lstStyle/>
                    <a:p>
                      <a:pPr marL="342900" marR="0" lvl="0" indent="-342900">
                        <a:lnSpc>
                          <a:spcPct val="107000"/>
                        </a:lnSpc>
                        <a:spcBef>
                          <a:spcPts val="0"/>
                        </a:spcBef>
                        <a:spcAft>
                          <a:spcPts val="0"/>
                        </a:spcAft>
                        <a:buFont typeface="Source Sans Pro Semibold"/>
                        <a:buChar char="☐"/>
                      </a:pPr>
                      <a:r>
                        <a:rPr lang="en-US" sz="1400" dirty="0">
                          <a:effectLst/>
                        </a:rPr>
                        <a:t>Continued support for the Cañada Dream Center</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38326" marR="38326" marT="0" marB="0"/>
                </a:tc>
                <a:tc>
                  <a:txBody>
                    <a:bodyPr/>
                    <a:lstStyle/>
                    <a:p>
                      <a:pPr marL="276860" marR="0">
                        <a:lnSpc>
                          <a:spcPct val="107000"/>
                        </a:lnSpc>
                        <a:spcBef>
                          <a:spcPts val="0"/>
                        </a:spcBef>
                        <a:spcAft>
                          <a:spcPts val="0"/>
                        </a:spcAft>
                      </a:pPr>
                      <a:r>
                        <a:rPr lang="en-US" sz="1400" dirty="0">
                          <a:effectLst/>
                        </a:rPr>
                        <a:t> </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38326" marR="38326" marT="0" marB="0"/>
                </a:tc>
                <a:extLst>
                  <a:ext uri="{0D108BD9-81ED-4DB2-BD59-A6C34878D82A}">
                    <a16:rowId xmlns:a16="http://schemas.microsoft.com/office/drawing/2014/main" val="3815965918"/>
                  </a:ext>
                </a:extLst>
              </a:tr>
              <a:tr h="387761">
                <a:tc>
                  <a:txBody>
                    <a:bodyPr/>
                    <a:lstStyle/>
                    <a:p>
                      <a:pPr marL="0" marR="0" algn="ctr">
                        <a:lnSpc>
                          <a:spcPct val="107000"/>
                        </a:lnSpc>
                        <a:spcBef>
                          <a:spcPts val="0"/>
                        </a:spcBef>
                        <a:spcAft>
                          <a:spcPts val="0"/>
                        </a:spcAft>
                      </a:pPr>
                      <a:r>
                        <a:rPr lang="en-US" sz="1400" dirty="0">
                          <a:effectLst/>
                        </a:rPr>
                        <a:t>Music</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38326" marR="38326" marT="0" marB="0" anchor="ctr"/>
                </a:tc>
                <a:tc>
                  <a:txBody>
                    <a:bodyPr/>
                    <a:lstStyle/>
                    <a:p>
                      <a:pPr marL="342900" marR="0" lvl="0" indent="-342900">
                        <a:lnSpc>
                          <a:spcPct val="107000"/>
                        </a:lnSpc>
                        <a:spcBef>
                          <a:spcPts val="0"/>
                        </a:spcBef>
                        <a:spcAft>
                          <a:spcPts val="0"/>
                        </a:spcAft>
                        <a:buFont typeface="Source Sans Pro Semibold"/>
                        <a:buChar char="☐"/>
                      </a:pPr>
                      <a:r>
                        <a:rPr lang="en-US" sz="1400">
                          <a:effectLst/>
                        </a:rPr>
                        <a:t>Create a mariachi ensemble on campus</a:t>
                      </a:r>
                      <a:endParaRPr lang="en-US" sz="1600">
                        <a:effectLst/>
                      </a:endParaRPr>
                    </a:p>
                    <a:p>
                      <a:pPr marL="342900" marR="0" lvl="0" indent="-342900">
                        <a:lnSpc>
                          <a:spcPct val="107000"/>
                        </a:lnSpc>
                        <a:spcBef>
                          <a:spcPts val="0"/>
                        </a:spcBef>
                        <a:spcAft>
                          <a:spcPts val="0"/>
                        </a:spcAft>
                        <a:buFont typeface="Source Sans Pro Semibold"/>
                        <a:buChar char="☐"/>
                      </a:pPr>
                      <a:r>
                        <a:rPr lang="en-US" sz="1400">
                          <a:effectLst/>
                        </a:rPr>
                        <a:t>Maximize enrollment capacity in Piano Lab</a:t>
                      </a:r>
                      <a:endParaRPr lang="en-US" sz="1600">
                        <a:effectLst/>
                      </a:endParaRPr>
                    </a:p>
                    <a:p>
                      <a:pPr marL="342900" marR="0" lvl="0" indent="-342900">
                        <a:lnSpc>
                          <a:spcPct val="107000"/>
                        </a:lnSpc>
                        <a:spcBef>
                          <a:spcPts val="0"/>
                        </a:spcBef>
                        <a:spcAft>
                          <a:spcPts val="0"/>
                        </a:spcAft>
                        <a:buFont typeface="Source Sans Pro Semibold"/>
                        <a:buChar char="☐"/>
                      </a:pPr>
                      <a:r>
                        <a:rPr lang="en-US" sz="1400">
                          <a:effectLst/>
                        </a:rPr>
                        <a:t>Replacement Headphones for Piano Lab</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38326" marR="38326" marT="0" marB="0"/>
                </a:tc>
                <a:tc>
                  <a:txBody>
                    <a:bodyPr/>
                    <a:lstStyle/>
                    <a:p>
                      <a:pPr marL="342900" marR="0" lvl="0" indent="-342900">
                        <a:lnSpc>
                          <a:spcPct val="107000"/>
                        </a:lnSpc>
                        <a:spcBef>
                          <a:spcPts val="0"/>
                        </a:spcBef>
                        <a:spcAft>
                          <a:spcPts val="0"/>
                        </a:spcAft>
                        <a:buFont typeface="Source Sans Pro Semibold"/>
                        <a:buChar char="☐"/>
                      </a:pPr>
                      <a:r>
                        <a:rPr lang="en-US" sz="1400" dirty="0">
                          <a:effectLst/>
                        </a:rPr>
                        <a:t>Organize more student, faculty and guest performances on campus</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38326" marR="38326" marT="0" marB="0"/>
                </a:tc>
                <a:tc>
                  <a:txBody>
                    <a:bodyPr/>
                    <a:lstStyle/>
                    <a:p>
                      <a:pPr marL="276860" marR="0">
                        <a:lnSpc>
                          <a:spcPct val="107000"/>
                        </a:lnSpc>
                        <a:spcBef>
                          <a:spcPts val="0"/>
                        </a:spcBef>
                        <a:spcAft>
                          <a:spcPts val="0"/>
                        </a:spcAft>
                      </a:pPr>
                      <a:r>
                        <a:rPr lang="en-US" sz="1400" dirty="0">
                          <a:effectLst/>
                        </a:rPr>
                        <a:t> </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38326" marR="38326" marT="0" marB="0"/>
                </a:tc>
                <a:extLst>
                  <a:ext uri="{0D108BD9-81ED-4DB2-BD59-A6C34878D82A}">
                    <a16:rowId xmlns:a16="http://schemas.microsoft.com/office/drawing/2014/main" val="4019680645"/>
                  </a:ext>
                </a:extLst>
              </a:tr>
              <a:tr h="129255">
                <a:tc>
                  <a:txBody>
                    <a:bodyPr/>
                    <a:lstStyle/>
                    <a:p>
                      <a:pPr marL="0" marR="0" algn="ctr">
                        <a:lnSpc>
                          <a:spcPct val="107000"/>
                        </a:lnSpc>
                        <a:spcBef>
                          <a:spcPts val="0"/>
                        </a:spcBef>
                        <a:spcAft>
                          <a:spcPts val="0"/>
                        </a:spcAft>
                      </a:pPr>
                      <a:r>
                        <a:rPr lang="en-US" sz="1400">
                          <a:effectLst/>
                        </a:rPr>
                        <a:t>Spanish</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38326" marR="38326" marT="0" marB="0" anchor="ctr"/>
                </a:tc>
                <a:tc>
                  <a:txBody>
                    <a:bodyPr/>
                    <a:lstStyle/>
                    <a:p>
                      <a:pPr marL="342900" marR="0" lvl="0" indent="-342900">
                        <a:lnSpc>
                          <a:spcPct val="107000"/>
                        </a:lnSpc>
                        <a:spcBef>
                          <a:spcPts val="0"/>
                        </a:spcBef>
                        <a:spcAft>
                          <a:spcPts val="0"/>
                        </a:spcAft>
                        <a:buFont typeface="Source Sans Pro Semibold"/>
                        <a:buChar char="☐"/>
                      </a:pPr>
                      <a:r>
                        <a:rPr lang="en-US" sz="1400">
                          <a:effectLst/>
                        </a:rPr>
                        <a:t>Keep offering all courses in the sequence</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38326" marR="38326" marT="0" marB="0"/>
                </a:tc>
                <a:tc>
                  <a:txBody>
                    <a:bodyPr/>
                    <a:lstStyle/>
                    <a:p>
                      <a:pPr marL="276860" marR="0">
                        <a:lnSpc>
                          <a:spcPct val="107000"/>
                        </a:lnSpc>
                        <a:spcBef>
                          <a:spcPts val="0"/>
                        </a:spcBef>
                        <a:spcAft>
                          <a:spcPts val="0"/>
                        </a:spcAft>
                      </a:pPr>
                      <a:r>
                        <a:rPr lang="en-US" sz="1400">
                          <a:effectLst/>
                        </a:rPr>
                        <a:t> </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38326" marR="38326" marT="0" marB="0"/>
                </a:tc>
                <a:tc>
                  <a:txBody>
                    <a:bodyPr/>
                    <a:lstStyle/>
                    <a:p>
                      <a:pPr marL="276860" marR="0">
                        <a:lnSpc>
                          <a:spcPct val="107000"/>
                        </a:lnSpc>
                        <a:spcBef>
                          <a:spcPts val="0"/>
                        </a:spcBef>
                        <a:spcAft>
                          <a:spcPts val="0"/>
                        </a:spcAft>
                      </a:pPr>
                      <a:r>
                        <a:rPr lang="en-US" sz="1400">
                          <a:effectLst/>
                        </a:rPr>
                        <a:t> </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38326" marR="38326" marT="0" marB="0"/>
                </a:tc>
                <a:extLst>
                  <a:ext uri="{0D108BD9-81ED-4DB2-BD59-A6C34878D82A}">
                    <a16:rowId xmlns:a16="http://schemas.microsoft.com/office/drawing/2014/main" val="2371576175"/>
                  </a:ext>
                </a:extLst>
              </a:tr>
              <a:tr h="775522">
                <a:tc>
                  <a:txBody>
                    <a:bodyPr/>
                    <a:lstStyle/>
                    <a:p>
                      <a:pPr marL="0" marR="0" algn="ctr">
                        <a:lnSpc>
                          <a:spcPct val="107000"/>
                        </a:lnSpc>
                        <a:spcBef>
                          <a:spcPts val="0"/>
                        </a:spcBef>
                        <a:spcAft>
                          <a:spcPts val="0"/>
                        </a:spcAft>
                      </a:pPr>
                      <a:r>
                        <a:rPr lang="en-US" sz="1400">
                          <a:effectLst/>
                        </a:rPr>
                        <a:t>Theater Arts</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38326" marR="38326" marT="0" marB="0" anchor="ctr"/>
                </a:tc>
                <a:tc>
                  <a:txBody>
                    <a:bodyPr/>
                    <a:lstStyle/>
                    <a:p>
                      <a:pPr marL="342900" marR="0" lvl="0" indent="-342900">
                        <a:lnSpc>
                          <a:spcPct val="107000"/>
                        </a:lnSpc>
                        <a:spcBef>
                          <a:spcPts val="0"/>
                        </a:spcBef>
                        <a:spcAft>
                          <a:spcPts val="0"/>
                        </a:spcAft>
                        <a:buFont typeface="Source Sans Pro Semibold"/>
                        <a:buChar char="☐"/>
                      </a:pPr>
                      <a:r>
                        <a:rPr lang="en-US" sz="1400">
                          <a:effectLst/>
                        </a:rPr>
                        <a:t>Offer DRAM 101 in Spring 2019 (expand offerings)</a:t>
                      </a:r>
                      <a:endParaRPr lang="en-US" sz="1600">
                        <a:effectLst/>
                      </a:endParaRPr>
                    </a:p>
                    <a:p>
                      <a:pPr marL="342900" marR="0" lvl="0" indent="-342900">
                        <a:lnSpc>
                          <a:spcPct val="107000"/>
                        </a:lnSpc>
                        <a:spcBef>
                          <a:spcPts val="0"/>
                        </a:spcBef>
                        <a:spcAft>
                          <a:spcPts val="0"/>
                        </a:spcAft>
                        <a:buFont typeface="Source Sans Pro Semibold"/>
                        <a:buChar char="☐"/>
                      </a:pPr>
                      <a:r>
                        <a:rPr lang="en-US" sz="1400">
                          <a:effectLst/>
                        </a:rPr>
                        <a:t>Develop Screenwriting Course</a:t>
                      </a:r>
                      <a:endParaRPr lang="en-US" sz="1600">
                        <a:effectLst/>
                      </a:endParaRPr>
                    </a:p>
                    <a:p>
                      <a:pPr marL="342900" marR="0" lvl="0" indent="-342900">
                        <a:lnSpc>
                          <a:spcPct val="107000"/>
                        </a:lnSpc>
                        <a:spcBef>
                          <a:spcPts val="0"/>
                        </a:spcBef>
                        <a:spcAft>
                          <a:spcPts val="0"/>
                        </a:spcAft>
                        <a:buFont typeface="Source Sans Pro Semibold"/>
                        <a:buChar char="☐"/>
                      </a:pPr>
                      <a:r>
                        <a:rPr lang="en-US" sz="1400">
                          <a:effectLst/>
                        </a:rPr>
                        <a:t>Participate in Honors Certificate</a:t>
                      </a:r>
                      <a:endParaRPr lang="en-US" sz="1600">
                        <a:effectLst/>
                      </a:endParaRPr>
                    </a:p>
                    <a:p>
                      <a:pPr marL="342900" marR="0" lvl="0" indent="-342900">
                        <a:lnSpc>
                          <a:spcPct val="107000"/>
                        </a:lnSpc>
                        <a:spcBef>
                          <a:spcPts val="0"/>
                        </a:spcBef>
                        <a:spcAft>
                          <a:spcPts val="0"/>
                        </a:spcAft>
                        <a:buFont typeface="Source Sans Pro Semibold"/>
                        <a:buChar char="☐"/>
                      </a:pPr>
                      <a:r>
                        <a:rPr lang="en-US" sz="1400">
                          <a:effectLst/>
                        </a:rPr>
                        <a:t>Service and Repair of Main Theater Fly/Rigging System</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38326" marR="38326" marT="0" marB="0"/>
                </a:tc>
                <a:tc>
                  <a:txBody>
                    <a:bodyPr/>
                    <a:lstStyle/>
                    <a:p>
                      <a:pPr marL="276860" marR="0">
                        <a:lnSpc>
                          <a:spcPct val="107000"/>
                        </a:lnSpc>
                        <a:spcBef>
                          <a:spcPts val="0"/>
                        </a:spcBef>
                        <a:spcAft>
                          <a:spcPts val="0"/>
                        </a:spcAft>
                      </a:pPr>
                      <a:r>
                        <a:rPr lang="en-US" sz="1400">
                          <a:effectLst/>
                        </a:rPr>
                        <a:t> </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38326" marR="38326" marT="0" marB="0"/>
                </a:tc>
                <a:tc>
                  <a:txBody>
                    <a:bodyPr/>
                    <a:lstStyle/>
                    <a:p>
                      <a:pPr marL="276860" marR="0">
                        <a:lnSpc>
                          <a:spcPct val="107000"/>
                        </a:lnSpc>
                        <a:spcBef>
                          <a:spcPts val="0"/>
                        </a:spcBef>
                        <a:spcAft>
                          <a:spcPts val="0"/>
                        </a:spcAft>
                      </a:pPr>
                      <a:r>
                        <a:rPr lang="en-US" sz="1400" dirty="0">
                          <a:effectLst/>
                        </a:rPr>
                        <a:t> </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38326" marR="38326" marT="0" marB="0"/>
                </a:tc>
                <a:extLst>
                  <a:ext uri="{0D108BD9-81ED-4DB2-BD59-A6C34878D82A}">
                    <a16:rowId xmlns:a16="http://schemas.microsoft.com/office/drawing/2014/main" val="2556264570"/>
                  </a:ext>
                </a:extLst>
              </a:tr>
            </a:tbl>
          </a:graphicData>
        </a:graphic>
      </p:graphicFrame>
    </p:spTree>
    <p:extLst>
      <p:ext uri="{BB962C8B-B14F-4D97-AF65-F5344CB8AC3E}">
        <p14:creationId xmlns:p14="http://schemas.microsoft.com/office/powerpoint/2010/main" val="140605522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nvPr>
        </p:nvGraphicFramePr>
        <p:xfrm>
          <a:off x="0" y="0"/>
          <a:ext cx="12192000" cy="6858000"/>
        </p:xfrm>
        <a:graphic>
          <a:graphicData uri="http://schemas.openxmlformats.org/drawingml/2006/table">
            <a:tbl>
              <a:tblPr firstRow="1" firstCol="1" bandRow="1">
                <a:tableStyleId>{5C22544A-7EE6-4342-B048-85BDC9FD1C3A}</a:tableStyleId>
              </a:tblPr>
              <a:tblGrid>
                <a:gridCol w="1897075">
                  <a:extLst>
                    <a:ext uri="{9D8B030D-6E8A-4147-A177-3AD203B41FA5}">
                      <a16:colId xmlns:a16="http://schemas.microsoft.com/office/drawing/2014/main" val="613726895"/>
                    </a:ext>
                  </a:extLst>
                </a:gridCol>
                <a:gridCol w="4899965">
                  <a:extLst>
                    <a:ext uri="{9D8B030D-6E8A-4147-A177-3AD203B41FA5}">
                      <a16:colId xmlns:a16="http://schemas.microsoft.com/office/drawing/2014/main" val="971503054"/>
                    </a:ext>
                  </a:extLst>
                </a:gridCol>
                <a:gridCol w="2514600">
                  <a:extLst>
                    <a:ext uri="{9D8B030D-6E8A-4147-A177-3AD203B41FA5}">
                      <a16:colId xmlns:a16="http://schemas.microsoft.com/office/drawing/2014/main" val="2631160476"/>
                    </a:ext>
                  </a:extLst>
                </a:gridCol>
                <a:gridCol w="2880360">
                  <a:extLst>
                    <a:ext uri="{9D8B030D-6E8A-4147-A177-3AD203B41FA5}">
                      <a16:colId xmlns:a16="http://schemas.microsoft.com/office/drawing/2014/main" val="2777459605"/>
                    </a:ext>
                  </a:extLst>
                </a:gridCol>
              </a:tblGrid>
              <a:tr h="635011">
                <a:tc>
                  <a:txBody>
                    <a:bodyPr/>
                    <a:lstStyle/>
                    <a:p>
                      <a:pPr marL="0" marR="0" algn="ctr">
                        <a:lnSpc>
                          <a:spcPct val="107000"/>
                        </a:lnSpc>
                        <a:spcBef>
                          <a:spcPts val="0"/>
                        </a:spcBef>
                        <a:spcAft>
                          <a:spcPts val="0"/>
                        </a:spcAft>
                      </a:pPr>
                      <a:r>
                        <a:rPr lang="en-US" sz="1600" dirty="0">
                          <a:effectLst/>
                        </a:rPr>
                        <a:t>Program</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07000"/>
                        </a:lnSpc>
                        <a:spcBef>
                          <a:spcPts val="0"/>
                        </a:spcBef>
                        <a:spcAft>
                          <a:spcPts val="0"/>
                        </a:spcAft>
                      </a:pPr>
                      <a:r>
                        <a:rPr lang="en-US" sz="1600" dirty="0">
                          <a:effectLst/>
                        </a:rPr>
                        <a:t>College Goal 1</a:t>
                      </a:r>
                    </a:p>
                    <a:p>
                      <a:pPr marL="0" marR="0" algn="ctr">
                        <a:lnSpc>
                          <a:spcPct val="107000"/>
                        </a:lnSpc>
                        <a:spcBef>
                          <a:spcPts val="0"/>
                        </a:spcBef>
                        <a:spcAft>
                          <a:spcPts val="0"/>
                        </a:spcAft>
                      </a:pPr>
                      <a:r>
                        <a:rPr lang="en-US" sz="1600" dirty="0">
                          <a:effectLst/>
                        </a:rPr>
                        <a:t>Student Completion &amp; Success</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07000"/>
                        </a:lnSpc>
                        <a:spcBef>
                          <a:spcPts val="0"/>
                        </a:spcBef>
                        <a:spcAft>
                          <a:spcPts val="0"/>
                        </a:spcAft>
                      </a:pPr>
                      <a:r>
                        <a:rPr lang="en-US" sz="1600" dirty="0">
                          <a:effectLst/>
                        </a:rPr>
                        <a:t>College Goal 2</a:t>
                      </a:r>
                    </a:p>
                    <a:p>
                      <a:pPr marL="0" marR="0" algn="ctr">
                        <a:lnSpc>
                          <a:spcPct val="107000"/>
                        </a:lnSpc>
                        <a:spcBef>
                          <a:spcPts val="0"/>
                        </a:spcBef>
                        <a:spcAft>
                          <a:spcPts val="0"/>
                        </a:spcAft>
                      </a:pPr>
                      <a:r>
                        <a:rPr lang="en-US" sz="1600" dirty="0">
                          <a:effectLst/>
                        </a:rPr>
                        <a:t>Community Connections</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07000"/>
                        </a:lnSpc>
                        <a:spcBef>
                          <a:spcPts val="0"/>
                        </a:spcBef>
                        <a:spcAft>
                          <a:spcPts val="0"/>
                        </a:spcAft>
                      </a:pPr>
                      <a:r>
                        <a:rPr lang="en-US" sz="1600" dirty="0">
                          <a:effectLst/>
                        </a:rPr>
                        <a:t>College Goal 3</a:t>
                      </a:r>
                    </a:p>
                    <a:p>
                      <a:pPr marL="0" marR="0" algn="ctr">
                        <a:lnSpc>
                          <a:spcPct val="107000"/>
                        </a:lnSpc>
                        <a:spcBef>
                          <a:spcPts val="0"/>
                        </a:spcBef>
                        <a:spcAft>
                          <a:spcPts val="0"/>
                        </a:spcAft>
                      </a:pPr>
                      <a:r>
                        <a:rPr lang="en-US" sz="1600" dirty="0">
                          <a:effectLst/>
                        </a:rPr>
                        <a:t>Organizational Development</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2921336986"/>
                  </a:ext>
                </a:extLst>
              </a:tr>
              <a:tr h="485021">
                <a:tc gridSpan="4">
                  <a:txBody>
                    <a:bodyPr/>
                    <a:lstStyle/>
                    <a:p>
                      <a:pPr marL="0" marR="0" algn="ctr">
                        <a:lnSpc>
                          <a:spcPct val="107000"/>
                        </a:lnSpc>
                        <a:spcBef>
                          <a:spcPts val="0"/>
                        </a:spcBef>
                        <a:spcAft>
                          <a:spcPts val="0"/>
                        </a:spcAft>
                      </a:pPr>
                      <a:r>
                        <a:rPr lang="en-US" sz="1600" dirty="0">
                          <a:effectLst/>
                        </a:rPr>
                        <a:t>Science &amp; Technology Division</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solidFill>
                      <a:srgbClr val="92D050"/>
                    </a:solidFill>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708568014"/>
                  </a:ext>
                </a:extLst>
              </a:tr>
              <a:tr h="785114">
                <a:tc>
                  <a:txBody>
                    <a:bodyPr/>
                    <a:lstStyle/>
                    <a:p>
                      <a:pPr marL="0" marR="0" algn="ctr">
                        <a:lnSpc>
                          <a:spcPct val="107000"/>
                        </a:lnSpc>
                        <a:spcBef>
                          <a:spcPts val="0"/>
                        </a:spcBef>
                        <a:spcAft>
                          <a:spcPts val="0"/>
                        </a:spcAft>
                      </a:pPr>
                      <a:r>
                        <a:rPr lang="en-US" sz="1400">
                          <a:effectLst/>
                        </a:rPr>
                        <a:t>Astronomy</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342900" marR="0" lvl="0" indent="-342900">
                        <a:lnSpc>
                          <a:spcPct val="107000"/>
                        </a:lnSpc>
                        <a:spcBef>
                          <a:spcPts val="0"/>
                        </a:spcBef>
                        <a:spcAft>
                          <a:spcPts val="0"/>
                        </a:spcAft>
                        <a:buFont typeface="Source Sans Pro Semibold"/>
                        <a:buChar char="☐"/>
                      </a:pPr>
                      <a:r>
                        <a:rPr lang="en-US" sz="1400">
                          <a:effectLst/>
                        </a:rPr>
                        <a:t>Stabilize section offerings, increase retention and completion rates, and strive towards increased section offerings.</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342900" marR="0" lvl="0" indent="-342900">
                        <a:lnSpc>
                          <a:spcPct val="107000"/>
                        </a:lnSpc>
                        <a:spcBef>
                          <a:spcPts val="0"/>
                        </a:spcBef>
                        <a:spcAft>
                          <a:spcPts val="0"/>
                        </a:spcAft>
                        <a:buFont typeface="Source Sans Pro Semibold"/>
                        <a:buChar char="☐"/>
                      </a:pPr>
                      <a:r>
                        <a:rPr lang="en-US" sz="1400">
                          <a:effectLst/>
                        </a:rPr>
                        <a:t> </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342900" marR="0" lvl="0" indent="-342900">
                        <a:lnSpc>
                          <a:spcPct val="107000"/>
                        </a:lnSpc>
                        <a:spcBef>
                          <a:spcPts val="0"/>
                        </a:spcBef>
                        <a:spcAft>
                          <a:spcPts val="0"/>
                        </a:spcAft>
                        <a:buFont typeface="Source Sans Pro Semibold"/>
                        <a:buChar char="☐"/>
                      </a:pPr>
                      <a:r>
                        <a:rPr lang="en-US" sz="1400">
                          <a:effectLst/>
                        </a:rPr>
                        <a:t> </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196487717"/>
                  </a:ext>
                </a:extLst>
              </a:tr>
              <a:tr h="2910013">
                <a:tc>
                  <a:txBody>
                    <a:bodyPr/>
                    <a:lstStyle/>
                    <a:p>
                      <a:pPr marL="0" marR="0" algn="ctr">
                        <a:lnSpc>
                          <a:spcPct val="107000"/>
                        </a:lnSpc>
                        <a:spcBef>
                          <a:spcPts val="0"/>
                        </a:spcBef>
                        <a:spcAft>
                          <a:spcPts val="0"/>
                        </a:spcAft>
                      </a:pPr>
                      <a:r>
                        <a:rPr lang="en-US" sz="1400">
                          <a:effectLst/>
                        </a:rPr>
                        <a:t>Biological &amp; Health Sciences</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342900" marR="0" lvl="0" indent="-342900">
                        <a:lnSpc>
                          <a:spcPct val="107000"/>
                        </a:lnSpc>
                        <a:spcBef>
                          <a:spcPts val="0"/>
                        </a:spcBef>
                        <a:spcAft>
                          <a:spcPts val="0"/>
                        </a:spcAft>
                        <a:buFont typeface="Source Sans Pro Semibold"/>
                        <a:buChar char="☐"/>
                      </a:pPr>
                      <a:r>
                        <a:rPr lang="en-US" sz="1400">
                          <a:effectLst/>
                        </a:rPr>
                        <a:t>Improve access and completion for underrepresented students in BIOL (with ACES and STEM/MESA)</a:t>
                      </a:r>
                      <a:endParaRPr lang="en-US" sz="2000">
                        <a:effectLst/>
                      </a:endParaRPr>
                    </a:p>
                    <a:p>
                      <a:pPr marL="342900" marR="0" lvl="0" indent="-342900">
                        <a:lnSpc>
                          <a:spcPct val="107000"/>
                        </a:lnSpc>
                        <a:spcBef>
                          <a:spcPts val="0"/>
                        </a:spcBef>
                        <a:spcAft>
                          <a:spcPts val="0"/>
                        </a:spcAft>
                        <a:buFont typeface="Source Sans Pro Semibold"/>
                        <a:buChar char="☐"/>
                      </a:pPr>
                      <a:r>
                        <a:rPr lang="en-US" sz="1400">
                          <a:effectLst/>
                        </a:rPr>
                        <a:t>Create a Neurodiagnostic Associate’s Degree program</a:t>
                      </a:r>
                      <a:endParaRPr lang="en-US" sz="2000">
                        <a:effectLst/>
                      </a:endParaRPr>
                    </a:p>
                    <a:p>
                      <a:pPr marL="342900" marR="0" lvl="0" indent="-342900">
                        <a:lnSpc>
                          <a:spcPct val="107000"/>
                        </a:lnSpc>
                        <a:spcBef>
                          <a:spcPts val="0"/>
                        </a:spcBef>
                        <a:spcAft>
                          <a:spcPts val="0"/>
                        </a:spcAft>
                        <a:buFont typeface="Source Sans Pro Semibold"/>
                        <a:buChar char="☐"/>
                      </a:pPr>
                      <a:r>
                        <a:rPr lang="en-US" sz="1400">
                          <a:effectLst/>
                        </a:rPr>
                        <a:t>Develop customized physiology labs</a:t>
                      </a:r>
                      <a:endParaRPr lang="en-US" sz="2000">
                        <a:effectLst/>
                      </a:endParaRPr>
                    </a:p>
                    <a:p>
                      <a:pPr marL="342900" marR="0" lvl="0" indent="-342900">
                        <a:lnSpc>
                          <a:spcPct val="107000"/>
                        </a:lnSpc>
                        <a:spcBef>
                          <a:spcPts val="0"/>
                        </a:spcBef>
                        <a:spcAft>
                          <a:spcPts val="0"/>
                        </a:spcAft>
                        <a:buFont typeface="Source Sans Pro Semibold"/>
                        <a:buChar char="☐"/>
                      </a:pPr>
                      <a:r>
                        <a:rPr lang="en-US" sz="1400">
                          <a:effectLst/>
                        </a:rPr>
                        <a:t>The accompanying supplies and equipment are needed to ensure integrity of our instructional curriculum, to foster a conducive learning environment, and to ensure student success in our courses.</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276860" marR="0">
                        <a:lnSpc>
                          <a:spcPct val="107000"/>
                        </a:lnSpc>
                        <a:spcBef>
                          <a:spcPts val="0"/>
                        </a:spcBef>
                        <a:spcAft>
                          <a:spcPts val="0"/>
                        </a:spcAft>
                      </a:pPr>
                      <a:r>
                        <a:rPr lang="en-US" sz="1400" dirty="0">
                          <a:effectLst/>
                        </a:rPr>
                        <a:t> </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276860" marR="0">
                        <a:lnSpc>
                          <a:spcPct val="107000"/>
                        </a:lnSpc>
                        <a:spcBef>
                          <a:spcPts val="0"/>
                        </a:spcBef>
                        <a:spcAft>
                          <a:spcPts val="0"/>
                        </a:spcAft>
                      </a:pPr>
                      <a:r>
                        <a:rPr lang="en-US" sz="1400">
                          <a:effectLst/>
                        </a:rPr>
                        <a:t> </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983091623"/>
                  </a:ext>
                </a:extLst>
              </a:tr>
              <a:tr h="519501">
                <a:tc>
                  <a:txBody>
                    <a:bodyPr/>
                    <a:lstStyle/>
                    <a:p>
                      <a:pPr marL="0" marR="0" algn="ctr">
                        <a:lnSpc>
                          <a:spcPct val="107000"/>
                        </a:lnSpc>
                        <a:spcBef>
                          <a:spcPts val="0"/>
                        </a:spcBef>
                        <a:spcAft>
                          <a:spcPts val="0"/>
                        </a:spcAft>
                      </a:pPr>
                      <a:r>
                        <a:rPr lang="en-US" sz="1400">
                          <a:effectLst/>
                        </a:rPr>
                        <a:t>Chemistry</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342900" marR="0" lvl="0" indent="-342900">
                        <a:lnSpc>
                          <a:spcPct val="107000"/>
                        </a:lnSpc>
                        <a:spcBef>
                          <a:spcPts val="0"/>
                        </a:spcBef>
                        <a:spcAft>
                          <a:spcPts val="0"/>
                        </a:spcAft>
                        <a:buFont typeface="Source Sans Pro Semibold"/>
                        <a:buChar char="☐"/>
                      </a:pPr>
                      <a:r>
                        <a:rPr lang="en-US" sz="1400">
                          <a:effectLst/>
                        </a:rPr>
                        <a:t>To provide the technology to support instruction for all types of learners.</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276860" marR="0">
                        <a:lnSpc>
                          <a:spcPct val="107000"/>
                        </a:lnSpc>
                        <a:spcBef>
                          <a:spcPts val="0"/>
                        </a:spcBef>
                        <a:spcAft>
                          <a:spcPts val="0"/>
                        </a:spcAft>
                      </a:pPr>
                      <a:r>
                        <a:rPr lang="en-US" sz="1400">
                          <a:effectLst/>
                        </a:rPr>
                        <a:t> </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276860" marR="0">
                        <a:lnSpc>
                          <a:spcPct val="107000"/>
                        </a:lnSpc>
                        <a:spcBef>
                          <a:spcPts val="0"/>
                        </a:spcBef>
                        <a:spcAft>
                          <a:spcPts val="0"/>
                        </a:spcAft>
                      </a:pPr>
                      <a:r>
                        <a:rPr lang="en-US" sz="1400">
                          <a:effectLst/>
                        </a:rPr>
                        <a:t> </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459167678"/>
                  </a:ext>
                </a:extLst>
              </a:tr>
              <a:tr h="253890">
                <a:tc>
                  <a:txBody>
                    <a:bodyPr/>
                    <a:lstStyle/>
                    <a:p>
                      <a:pPr marL="0" marR="0" algn="ctr">
                        <a:lnSpc>
                          <a:spcPct val="107000"/>
                        </a:lnSpc>
                        <a:spcBef>
                          <a:spcPts val="0"/>
                        </a:spcBef>
                        <a:spcAft>
                          <a:spcPts val="0"/>
                        </a:spcAft>
                      </a:pPr>
                      <a:r>
                        <a:rPr lang="en-US" sz="1400" dirty="0">
                          <a:effectLst/>
                        </a:rPr>
                        <a:t>Computer </a:t>
                      </a:r>
                      <a:r>
                        <a:rPr lang="en-US" sz="1400" dirty="0" smtClean="0">
                          <a:effectLst/>
                        </a:rPr>
                        <a:t>Info Science</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400">
                          <a:effectLst/>
                        </a:rPr>
                        <a:t> </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276860" marR="0">
                        <a:lnSpc>
                          <a:spcPct val="107000"/>
                        </a:lnSpc>
                        <a:spcBef>
                          <a:spcPts val="0"/>
                        </a:spcBef>
                        <a:spcAft>
                          <a:spcPts val="0"/>
                        </a:spcAft>
                      </a:pPr>
                      <a:r>
                        <a:rPr lang="en-US" sz="1400">
                          <a:effectLst/>
                        </a:rPr>
                        <a:t> </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276860" marR="0">
                        <a:lnSpc>
                          <a:spcPct val="107000"/>
                        </a:lnSpc>
                        <a:spcBef>
                          <a:spcPts val="0"/>
                        </a:spcBef>
                        <a:spcAft>
                          <a:spcPts val="0"/>
                        </a:spcAft>
                      </a:pPr>
                      <a:r>
                        <a:rPr lang="en-US" sz="1400">
                          <a:effectLst/>
                        </a:rPr>
                        <a:t> </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561065343"/>
                  </a:ext>
                </a:extLst>
              </a:tr>
              <a:tr h="253890">
                <a:tc>
                  <a:txBody>
                    <a:bodyPr/>
                    <a:lstStyle/>
                    <a:p>
                      <a:pPr marL="0" marR="0" algn="ctr">
                        <a:lnSpc>
                          <a:spcPct val="107000"/>
                        </a:lnSpc>
                        <a:spcBef>
                          <a:spcPts val="0"/>
                        </a:spcBef>
                        <a:spcAft>
                          <a:spcPts val="0"/>
                        </a:spcAft>
                      </a:pPr>
                      <a:r>
                        <a:rPr lang="en-US" sz="1400">
                          <a:effectLst/>
                        </a:rPr>
                        <a:t>Earth Sciences</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400">
                          <a:effectLst/>
                        </a:rPr>
                        <a:t> </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276860" marR="0">
                        <a:lnSpc>
                          <a:spcPct val="107000"/>
                        </a:lnSpc>
                        <a:spcBef>
                          <a:spcPts val="0"/>
                        </a:spcBef>
                        <a:spcAft>
                          <a:spcPts val="0"/>
                        </a:spcAft>
                      </a:pPr>
                      <a:r>
                        <a:rPr lang="en-US" sz="1400">
                          <a:effectLst/>
                        </a:rPr>
                        <a:t> </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276860" marR="0">
                        <a:lnSpc>
                          <a:spcPct val="107000"/>
                        </a:lnSpc>
                        <a:spcBef>
                          <a:spcPts val="0"/>
                        </a:spcBef>
                        <a:spcAft>
                          <a:spcPts val="0"/>
                        </a:spcAft>
                      </a:pPr>
                      <a:r>
                        <a:rPr lang="en-US" sz="1400">
                          <a:effectLst/>
                        </a:rPr>
                        <a:t> </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098603995"/>
                  </a:ext>
                </a:extLst>
              </a:tr>
              <a:tr h="253890">
                <a:tc>
                  <a:txBody>
                    <a:bodyPr/>
                    <a:lstStyle/>
                    <a:p>
                      <a:pPr marL="0" marR="0" algn="ctr">
                        <a:lnSpc>
                          <a:spcPct val="107000"/>
                        </a:lnSpc>
                        <a:spcBef>
                          <a:spcPts val="0"/>
                        </a:spcBef>
                        <a:spcAft>
                          <a:spcPts val="0"/>
                        </a:spcAft>
                      </a:pPr>
                      <a:r>
                        <a:rPr lang="en-US" sz="1400">
                          <a:effectLst/>
                        </a:rPr>
                        <a:t>Engineering</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342900" marR="0" lvl="0" indent="-342900">
                        <a:lnSpc>
                          <a:spcPct val="107000"/>
                        </a:lnSpc>
                        <a:spcBef>
                          <a:spcPts val="0"/>
                        </a:spcBef>
                        <a:spcAft>
                          <a:spcPts val="0"/>
                        </a:spcAft>
                        <a:buFont typeface="Source Sans Pro Semibold"/>
                        <a:buChar char="☐"/>
                      </a:pPr>
                      <a:r>
                        <a:rPr lang="en-US" sz="1400">
                          <a:effectLst/>
                        </a:rPr>
                        <a:t>Engineering Lab Software</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276860" marR="0">
                        <a:lnSpc>
                          <a:spcPct val="107000"/>
                        </a:lnSpc>
                        <a:spcBef>
                          <a:spcPts val="0"/>
                        </a:spcBef>
                        <a:spcAft>
                          <a:spcPts val="0"/>
                        </a:spcAft>
                      </a:pPr>
                      <a:r>
                        <a:rPr lang="en-US" sz="1400">
                          <a:effectLst/>
                        </a:rPr>
                        <a:t> </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276860" marR="0">
                        <a:lnSpc>
                          <a:spcPct val="107000"/>
                        </a:lnSpc>
                        <a:spcBef>
                          <a:spcPts val="0"/>
                        </a:spcBef>
                        <a:spcAft>
                          <a:spcPts val="0"/>
                        </a:spcAft>
                      </a:pPr>
                      <a:r>
                        <a:rPr lang="en-US" sz="1400">
                          <a:effectLst/>
                        </a:rPr>
                        <a:t> </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182794788"/>
                  </a:ext>
                </a:extLst>
              </a:tr>
              <a:tr h="253890">
                <a:tc>
                  <a:txBody>
                    <a:bodyPr/>
                    <a:lstStyle/>
                    <a:p>
                      <a:pPr marL="0" marR="0" algn="ctr">
                        <a:lnSpc>
                          <a:spcPct val="107000"/>
                        </a:lnSpc>
                        <a:spcBef>
                          <a:spcPts val="0"/>
                        </a:spcBef>
                        <a:spcAft>
                          <a:spcPts val="0"/>
                        </a:spcAft>
                      </a:pPr>
                      <a:r>
                        <a:rPr lang="en-US" sz="1400">
                          <a:effectLst/>
                        </a:rPr>
                        <a:t>Mathematics</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400">
                          <a:effectLst/>
                        </a:rPr>
                        <a:t> </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276860" marR="0">
                        <a:lnSpc>
                          <a:spcPct val="107000"/>
                        </a:lnSpc>
                        <a:spcBef>
                          <a:spcPts val="0"/>
                        </a:spcBef>
                        <a:spcAft>
                          <a:spcPts val="0"/>
                        </a:spcAft>
                      </a:pPr>
                      <a:r>
                        <a:rPr lang="en-US" sz="1400">
                          <a:effectLst/>
                        </a:rPr>
                        <a:t> </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276860" marR="0">
                        <a:lnSpc>
                          <a:spcPct val="107000"/>
                        </a:lnSpc>
                        <a:spcBef>
                          <a:spcPts val="0"/>
                        </a:spcBef>
                        <a:spcAft>
                          <a:spcPts val="0"/>
                        </a:spcAft>
                      </a:pPr>
                      <a:r>
                        <a:rPr lang="en-US" sz="1400">
                          <a:effectLst/>
                        </a:rPr>
                        <a:t> </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378589479"/>
                  </a:ext>
                </a:extLst>
              </a:tr>
              <a:tr h="253890">
                <a:tc>
                  <a:txBody>
                    <a:bodyPr/>
                    <a:lstStyle/>
                    <a:p>
                      <a:pPr marL="0" marR="0" algn="ctr">
                        <a:lnSpc>
                          <a:spcPct val="107000"/>
                        </a:lnSpc>
                        <a:spcBef>
                          <a:spcPts val="0"/>
                        </a:spcBef>
                        <a:spcAft>
                          <a:spcPts val="0"/>
                        </a:spcAft>
                      </a:pPr>
                      <a:r>
                        <a:rPr lang="en-US" sz="1400">
                          <a:effectLst/>
                        </a:rPr>
                        <a:t>Physics</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400">
                          <a:effectLst/>
                        </a:rPr>
                        <a:t> </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276860" marR="0">
                        <a:lnSpc>
                          <a:spcPct val="107000"/>
                        </a:lnSpc>
                        <a:spcBef>
                          <a:spcPts val="0"/>
                        </a:spcBef>
                        <a:spcAft>
                          <a:spcPts val="0"/>
                        </a:spcAft>
                      </a:pPr>
                      <a:r>
                        <a:rPr lang="en-US" sz="1400">
                          <a:effectLst/>
                        </a:rPr>
                        <a:t> </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276860" marR="0">
                        <a:lnSpc>
                          <a:spcPct val="107000"/>
                        </a:lnSpc>
                        <a:spcBef>
                          <a:spcPts val="0"/>
                        </a:spcBef>
                        <a:spcAft>
                          <a:spcPts val="0"/>
                        </a:spcAft>
                      </a:pPr>
                      <a:r>
                        <a:rPr lang="en-US" sz="1400">
                          <a:effectLst/>
                        </a:rPr>
                        <a:t> </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832523173"/>
                  </a:ext>
                </a:extLst>
              </a:tr>
              <a:tr h="253890">
                <a:tc>
                  <a:txBody>
                    <a:bodyPr/>
                    <a:lstStyle/>
                    <a:p>
                      <a:pPr marL="0" marR="0" algn="ctr">
                        <a:lnSpc>
                          <a:spcPct val="107000"/>
                        </a:lnSpc>
                        <a:spcBef>
                          <a:spcPts val="0"/>
                        </a:spcBef>
                        <a:spcAft>
                          <a:spcPts val="0"/>
                        </a:spcAft>
                      </a:pPr>
                      <a:r>
                        <a:rPr lang="en-US" sz="1400">
                          <a:effectLst/>
                        </a:rPr>
                        <a:t>Radiologic Technology</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400">
                          <a:effectLst/>
                        </a:rPr>
                        <a:t> </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276860" marR="0">
                        <a:lnSpc>
                          <a:spcPct val="107000"/>
                        </a:lnSpc>
                        <a:spcBef>
                          <a:spcPts val="0"/>
                        </a:spcBef>
                        <a:spcAft>
                          <a:spcPts val="0"/>
                        </a:spcAft>
                      </a:pPr>
                      <a:r>
                        <a:rPr lang="en-US" sz="1400">
                          <a:effectLst/>
                        </a:rPr>
                        <a:t> </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276860" marR="0">
                        <a:lnSpc>
                          <a:spcPct val="107000"/>
                        </a:lnSpc>
                        <a:spcBef>
                          <a:spcPts val="0"/>
                        </a:spcBef>
                        <a:spcAft>
                          <a:spcPts val="0"/>
                        </a:spcAft>
                      </a:pPr>
                      <a:r>
                        <a:rPr lang="en-US" sz="1400" dirty="0">
                          <a:effectLst/>
                        </a:rPr>
                        <a:t> </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691990334"/>
                  </a:ext>
                </a:extLst>
              </a:tr>
            </a:tbl>
          </a:graphicData>
        </a:graphic>
      </p:graphicFrame>
    </p:spTree>
    <p:extLst>
      <p:ext uri="{BB962C8B-B14F-4D97-AF65-F5344CB8AC3E}">
        <p14:creationId xmlns:p14="http://schemas.microsoft.com/office/powerpoint/2010/main" val="358631584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College Annual Plan</a:t>
            </a:r>
            <a:endParaRPr lang="en-US" dirty="0"/>
          </a:p>
        </p:txBody>
      </p:sp>
      <p:sp>
        <p:nvSpPr>
          <p:cNvPr id="3" name="Content Placeholder 2"/>
          <p:cNvSpPr>
            <a:spLocks noGrp="1"/>
          </p:cNvSpPr>
          <p:nvPr>
            <p:ph idx="1"/>
          </p:nvPr>
        </p:nvSpPr>
        <p:spPr/>
        <p:txBody>
          <a:bodyPr/>
          <a:lstStyle/>
          <a:p>
            <a:r>
              <a:rPr lang="en-US" dirty="0" smtClean="0"/>
              <a:t>Sets forth the activities to be implemented in one year to support the achievement of the five-year goals articulated in the Education Master Plan, which are in support of achieving the College Mission.</a:t>
            </a:r>
          </a:p>
          <a:p>
            <a:r>
              <a:rPr lang="en-US" dirty="0" smtClean="0"/>
              <a:t>Is a synthesis of objectives, strategic initiatives, and activities of other college plans, grant deliverables, and recent mandates from the State Chancellor’s Office.</a:t>
            </a:r>
          </a:p>
          <a:p>
            <a:pPr marL="0" indent="0">
              <a:buNone/>
            </a:pPr>
            <a:endParaRPr lang="en-US" dirty="0" smtClean="0"/>
          </a:p>
        </p:txBody>
      </p:sp>
    </p:spTree>
    <p:extLst>
      <p:ext uri="{BB962C8B-B14F-4D97-AF65-F5344CB8AC3E}">
        <p14:creationId xmlns:p14="http://schemas.microsoft.com/office/powerpoint/2010/main" val="2868522986"/>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nvPr>
        </p:nvGraphicFramePr>
        <p:xfrm>
          <a:off x="0" y="0"/>
          <a:ext cx="12192000" cy="6718111"/>
        </p:xfrm>
        <a:graphic>
          <a:graphicData uri="http://schemas.openxmlformats.org/drawingml/2006/table">
            <a:tbl>
              <a:tblPr firstRow="1" firstCol="1" bandRow="1">
                <a:tableStyleId>{5C22544A-7EE6-4342-B048-85BDC9FD1C3A}</a:tableStyleId>
              </a:tblPr>
              <a:tblGrid>
                <a:gridCol w="1897073">
                  <a:extLst>
                    <a:ext uri="{9D8B030D-6E8A-4147-A177-3AD203B41FA5}">
                      <a16:colId xmlns:a16="http://schemas.microsoft.com/office/drawing/2014/main" val="2422849183"/>
                    </a:ext>
                  </a:extLst>
                </a:gridCol>
                <a:gridCol w="4488487">
                  <a:extLst>
                    <a:ext uri="{9D8B030D-6E8A-4147-A177-3AD203B41FA5}">
                      <a16:colId xmlns:a16="http://schemas.microsoft.com/office/drawing/2014/main" val="2096200398"/>
                    </a:ext>
                  </a:extLst>
                </a:gridCol>
                <a:gridCol w="3017520">
                  <a:extLst>
                    <a:ext uri="{9D8B030D-6E8A-4147-A177-3AD203B41FA5}">
                      <a16:colId xmlns:a16="http://schemas.microsoft.com/office/drawing/2014/main" val="2477450123"/>
                    </a:ext>
                  </a:extLst>
                </a:gridCol>
                <a:gridCol w="2788920">
                  <a:extLst>
                    <a:ext uri="{9D8B030D-6E8A-4147-A177-3AD203B41FA5}">
                      <a16:colId xmlns:a16="http://schemas.microsoft.com/office/drawing/2014/main" val="2538089956"/>
                    </a:ext>
                  </a:extLst>
                </a:gridCol>
              </a:tblGrid>
              <a:tr h="213428">
                <a:tc>
                  <a:txBody>
                    <a:bodyPr/>
                    <a:lstStyle/>
                    <a:p>
                      <a:pPr marL="0" marR="0" algn="ctr">
                        <a:lnSpc>
                          <a:spcPct val="107000"/>
                        </a:lnSpc>
                        <a:spcBef>
                          <a:spcPts val="0"/>
                        </a:spcBef>
                        <a:spcAft>
                          <a:spcPts val="0"/>
                        </a:spcAft>
                      </a:pPr>
                      <a:r>
                        <a:rPr lang="en-US" sz="1600">
                          <a:effectLst/>
                        </a:rPr>
                        <a:t>Program</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29394" marR="29394" marT="0" marB="0" anchor="ctr"/>
                </a:tc>
                <a:tc>
                  <a:txBody>
                    <a:bodyPr/>
                    <a:lstStyle/>
                    <a:p>
                      <a:pPr marL="0" marR="0" algn="ctr">
                        <a:lnSpc>
                          <a:spcPct val="107000"/>
                        </a:lnSpc>
                        <a:spcBef>
                          <a:spcPts val="0"/>
                        </a:spcBef>
                        <a:spcAft>
                          <a:spcPts val="0"/>
                        </a:spcAft>
                      </a:pPr>
                      <a:r>
                        <a:rPr lang="en-US" sz="1600">
                          <a:effectLst/>
                        </a:rPr>
                        <a:t>College Goal 1</a:t>
                      </a:r>
                    </a:p>
                    <a:p>
                      <a:pPr marL="0" marR="0">
                        <a:lnSpc>
                          <a:spcPct val="107000"/>
                        </a:lnSpc>
                        <a:spcBef>
                          <a:spcPts val="0"/>
                        </a:spcBef>
                        <a:spcAft>
                          <a:spcPts val="0"/>
                        </a:spcAft>
                      </a:pPr>
                      <a:r>
                        <a:rPr lang="en-US" sz="1600">
                          <a:effectLst/>
                        </a:rPr>
                        <a:t>Student Completion &amp; Success</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29394" marR="29394" marT="0" marB="0" anchor="ctr"/>
                </a:tc>
                <a:tc>
                  <a:txBody>
                    <a:bodyPr/>
                    <a:lstStyle/>
                    <a:p>
                      <a:pPr marL="0" marR="0" algn="ctr">
                        <a:lnSpc>
                          <a:spcPct val="107000"/>
                        </a:lnSpc>
                        <a:spcBef>
                          <a:spcPts val="0"/>
                        </a:spcBef>
                        <a:spcAft>
                          <a:spcPts val="0"/>
                        </a:spcAft>
                      </a:pPr>
                      <a:r>
                        <a:rPr lang="en-US" sz="1600">
                          <a:effectLst/>
                        </a:rPr>
                        <a:t>College Goal 2</a:t>
                      </a:r>
                    </a:p>
                    <a:p>
                      <a:pPr marL="276860" marR="0">
                        <a:lnSpc>
                          <a:spcPct val="107000"/>
                        </a:lnSpc>
                        <a:spcBef>
                          <a:spcPts val="0"/>
                        </a:spcBef>
                        <a:spcAft>
                          <a:spcPts val="0"/>
                        </a:spcAft>
                      </a:pPr>
                      <a:r>
                        <a:rPr lang="en-US" sz="1600">
                          <a:effectLst/>
                        </a:rPr>
                        <a:t>Community Connections</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29394" marR="29394" marT="0" marB="0" anchor="ctr"/>
                </a:tc>
                <a:tc>
                  <a:txBody>
                    <a:bodyPr/>
                    <a:lstStyle/>
                    <a:p>
                      <a:pPr marL="0" marR="0" algn="ctr">
                        <a:lnSpc>
                          <a:spcPct val="107000"/>
                        </a:lnSpc>
                        <a:spcBef>
                          <a:spcPts val="0"/>
                        </a:spcBef>
                        <a:spcAft>
                          <a:spcPts val="0"/>
                        </a:spcAft>
                      </a:pPr>
                      <a:r>
                        <a:rPr lang="en-US" sz="1600">
                          <a:effectLst/>
                        </a:rPr>
                        <a:t>College Goal 3</a:t>
                      </a:r>
                    </a:p>
                    <a:p>
                      <a:pPr marL="276860" marR="0">
                        <a:lnSpc>
                          <a:spcPct val="107000"/>
                        </a:lnSpc>
                        <a:spcBef>
                          <a:spcPts val="0"/>
                        </a:spcBef>
                        <a:spcAft>
                          <a:spcPts val="0"/>
                        </a:spcAft>
                      </a:pPr>
                      <a:r>
                        <a:rPr lang="en-US" sz="1600">
                          <a:effectLst/>
                        </a:rPr>
                        <a:t>Organizational Development</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29394" marR="29394" marT="0" marB="0" anchor="ctr"/>
                </a:tc>
                <a:extLst>
                  <a:ext uri="{0D108BD9-81ED-4DB2-BD59-A6C34878D82A}">
                    <a16:rowId xmlns:a16="http://schemas.microsoft.com/office/drawing/2014/main" val="3770348497"/>
                  </a:ext>
                </a:extLst>
              </a:tr>
              <a:tr h="127506">
                <a:tc gridSpan="4">
                  <a:txBody>
                    <a:bodyPr/>
                    <a:lstStyle/>
                    <a:p>
                      <a:pPr marL="0" marR="0" algn="ctr">
                        <a:lnSpc>
                          <a:spcPct val="107000"/>
                        </a:lnSpc>
                        <a:spcBef>
                          <a:spcPts val="0"/>
                        </a:spcBef>
                        <a:spcAft>
                          <a:spcPts val="0"/>
                        </a:spcAft>
                      </a:pPr>
                      <a:r>
                        <a:rPr lang="en-US" sz="1400" dirty="0">
                          <a:effectLst/>
                        </a:rPr>
                        <a:t>Student Services</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29394" marR="29394" marT="0" marB="0" anchor="ctr">
                    <a:solidFill>
                      <a:srgbClr val="7030A0"/>
                    </a:solidFill>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436474660"/>
                  </a:ext>
                </a:extLst>
              </a:tr>
              <a:tr h="345343">
                <a:tc>
                  <a:txBody>
                    <a:bodyPr/>
                    <a:lstStyle/>
                    <a:p>
                      <a:pPr marL="0" marR="0" algn="ctr">
                        <a:lnSpc>
                          <a:spcPct val="107000"/>
                        </a:lnSpc>
                        <a:spcBef>
                          <a:spcPts val="0"/>
                        </a:spcBef>
                        <a:spcAft>
                          <a:spcPts val="800"/>
                        </a:spcAft>
                      </a:pPr>
                      <a:r>
                        <a:rPr lang="en-US" sz="1400">
                          <a:effectLst/>
                        </a:rPr>
                        <a:t>Assessment, Orientation &amp; Registration</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29394" marR="29394" marT="0" marB="0"/>
                </a:tc>
                <a:tc>
                  <a:txBody>
                    <a:bodyPr/>
                    <a:lstStyle/>
                    <a:p>
                      <a:pPr marL="342900" marR="0" lvl="0" indent="-342900">
                        <a:lnSpc>
                          <a:spcPct val="107000"/>
                        </a:lnSpc>
                        <a:spcBef>
                          <a:spcPts val="0"/>
                        </a:spcBef>
                        <a:spcAft>
                          <a:spcPts val="0"/>
                        </a:spcAft>
                        <a:buFont typeface="Source Sans Pro Semibold"/>
                        <a:buChar char="☐"/>
                      </a:pPr>
                      <a:r>
                        <a:rPr lang="en-US" sz="1400">
                          <a:effectLst/>
                        </a:rPr>
                        <a:t>Improve office processes and efficiency by archiving and storing prior records electronically, and improve staff ergonomics.</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29394" marR="29394" marT="0" marB="0"/>
                </a:tc>
                <a:tc>
                  <a:txBody>
                    <a:bodyPr/>
                    <a:lstStyle/>
                    <a:p>
                      <a:pPr marL="48260" marR="0">
                        <a:lnSpc>
                          <a:spcPct val="107000"/>
                        </a:lnSpc>
                        <a:spcBef>
                          <a:spcPts val="0"/>
                        </a:spcBef>
                        <a:spcAft>
                          <a:spcPts val="0"/>
                        </a:spcAft>
                      </a:pPr>
                      <a:r>
                        <a:rPr lang="en-US" sz="1400">
                          <a:effectLst/>
                        </a:rPr>
                        <a:t> </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29394" marR="29394" marT="0" marB="0"/>
                </a:tc>
                <a:tc>
                  <a:txBody>
                    <a:bodyPr/>
                    <a:lstStyle/>
                    <a:p>
                      <a:pPr marL="48260" marR="0">
                        <a:lnSpc>
                          <a:spcPct val="107000"/>
                        </a:lnSpc>
                        <a:spcBef>
                          <a:spcPts val="0"/>
                        </a:spcBef>
                        <a:spcAft>
                          <a:spcPts val="0"/>
                        </a:spcAft>
                      </a:pPr>
                      <a:r>
                        <a:rPr lang="en-US" sz="1400">
                          <a:effectLst/>
                        </a:rPr>
                        <a:t> </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29394" marR="29394" marT="0" marB="0"/>
                </a:tc>
                <a:extLst>
                  <a:ext uri="{0D108BD9-81ED-4DB2-BD59-A6C34878D82A}">
                    <a16:rowId xmlns:a16="http://schemas.microsoft.com/office/drawing/2014/main" val="20308180"/>
                  </a:ext>
                </a:extLst>
              </a:tr>
              <a:tr h="84190">
                <a:tc>
                  <a:txBody>
                    <a:bodyPr/>
                    <a:lstStyle/>
                    <a:p>
                      <a:pPr marL="0" marR="0" algn="ctr">
                        <a:lnSpc>
                          <a:spcPct val="107000"/>
                        </a:lnSpc>
                        <a:spcBef>
                          <a:spcPts val="0"/>
                        </a:spcBef>
                        <a:spcAft>
                          <a:spcPts val="800"/>
                        </a:spcAft>
                      </a:pPr>
                      <a:r>
                        <a:rPr lang="en-US" sz="1400">
                          <a:effectLst/>
                        </a:rPr>
                        <a:t>Career Services</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29394" marR="29394" marT="0" marB="0" anchor="ctr"/>
                </a:tc>
                <a:tc>
                  <a:txBody>
                    <a:bodyPr/>
                    <a:lstStyle/>
                    <a:p>
                      <a:pPr marL="276860" marR="0">
                        <a:lnSpc>
                          <a:spcPct val="107000"/>
                        </a:lnSpc>
                        <a:spcBef>
                          <a:spcPts val="0"/>
                        </a:spcBef>
                        <a:spcAft>
                          <a:spcPts val="0"/>
                        </a:spcAft>
                      </a:pPr>
                      <a:r>
                        <a:rPr lang="en-US" sz="1400">
                          <a:effectLst/>
                        </a:rPr>
                        <a:t> </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29394" marR="29394" marT="0" marB="0"/>
                </a:tc>
                <a:tc>
                  <a:txBody>
                    <a:bodyPr/>
                    <a:lstStyle/>
                    <a:p>
                      <a:pPr marL="342900" marR="0" lvl="0" indent="-342900">
                        <a:lnSpc>
                          <a:spcPct val="107000"/>
                        </a:lnSpc>
                        <a:spcBef>
                          <a:spcPts val="0"/>
                        </a:spcBef>
                        <a:spcAft>
                          <a:spcPts val="0"/>
                        </a:spcAft>
                        <a:buFont typeface="Source Sans Pro Semibold"/>
                        <a:buChar char="☐"/>
                      </a:pPr>
                      <a:r>
                        <a:rPr lang="en-US" sz="1400">
                          <a:effectLst/>
                        </a:rPr>
                        <a:t>Recruit more students to the program</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29394" marR="29394" marT="0" marB="0"/>
                </a:tc>
                <a:tc>
                  <a:txBody>
                    <a:bodyPr/>
                    <a:lstStyle/>
                    <a:p>
                      <a:pPr marL="276860" marR="0">
                        <a:lnSpc>
                          <a:spcPct val="107000"/>
                        </a:lnSpc>
                        <a:spcBef>
                          <a:spcPts val="0"/>
                        </a:spcBef>
                        <a:spcAft>
                          <a:spcPts val="0"/>
                        </a:spcAft>
                      </a:pPr>
                      <a:r>
                        <a:rPr lang="en-US" sz="1400">
                          <a:effectLst/>
                        </a:rPr>
                        <a:t> </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29394" marR="29394" marT="0" marB="0"/>
                </a:tc>
                <a:extLst>
                  <a:ext uri="{0D108BD9-81ED-4DB2-BD59-A6C34878D82A}">
                    <a16:rowId xmlns:a16="http://schemas.microsoft.com/office/drawing/2014/main" val="2391624699"/>
                  </a:ext>
                </a:extLst>
              </a:tr>
              <a:tr h="84190">
                <a:tc>
                  <a:txBody>
                    <a:bodyPr/>
                    <a:lstStyle/>
                    <a:p>
                      <a:pPr marL="0" marR="0" algn="ctr">
                        <a:lnSpc>
                          <a:spcPct val="107000"/>
                        </a:lnSpc>
                        <a:spcBef>
                          <a:spcPts val="0"/>
                        </a:spcBef>
                        <a:spcAft>
                          <a:spcPts val="800"/>
                        </a:spcAft>
                      </a:pPr>
                      <a:r>
                        <a:rPr lang="en-US" sz="1400">
                          <a:effectLst/>
                        </a:rPr>
                        <a:t>Career Courses (IPR)</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29394" marR="29394" marT="0" marB="0"/>
                </a:tc>
                <a:tc>
                  <a:txBody>
                    <a:bodyPr/>
                    <a:lstStyle/>
                    <a:p>
                      <a:pPr marL="0" marR="0">
                        <a:lnSpc>
                          <a:spcPct val="107000"/>
                        </a:lnSpc>
                        <a:spcBef>
                          <a:spcPts val="0"/>
                        </a:spcBef>
                        <a:spcAft>
                          <a:spcPts val="0"/>
                        </a:spcAft>
                      </a:pPr>
                      <a:r>
                        <a:rPr lang="en-US" sz="1400">
                          <a:effectLst/>
                        </a:rPr>
                        <a:t> </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29394" marR="29394" marT="0" marB="0"/>
                </a:tc>
                <a:tc>
                  <a:txBody>
                    <a:bodyPr/>
                    <a:lstStyle/>
                    <a:p>
                      <a:pPr marL="276860" marR="0">
                        <a:lnSpc>
                          <a:spcPct val="107000"/>
                        </a:lnSpc>
                        <a:spcBef>
                          <a:spcPts val="0"/>
                        </a:spcBef>
                        <a:spcAft>
                          <a:spcPts val="0"/>
                        </a:spcAft>
                      </a:pPr>
                      <a:r>
                        <a:rPr lang="en-US" sz="1400">
                          <a:effectLst/>
                        </a:rPr>
                        <a:t> </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29394" marR="29394" marT="0" marB="0"/>
                </a:tc>
                <a:tc>
                  <a:txBody>
                    <a:bodyPr/>
                    <a:lstStyle/>
                    <a:p>
                      <a:pPr marL="276860" marR="0">
                        <a:lnSpc>
                          <a:spcPct val="107000"/>
                        </a:lnSpc>
                        <a:spcBef>
                          <a:spcPts val="0"/>
                        </a:spcBef>
                        <a:spcAft>
                          <a:spcPts val="0"/>
                        </a:spcAft>
                      </a:pPr>
                      <a:r>
                        <a:rPr lang="en-US" sz="1400">
                          <a:effectLst/>
                        </a:rPr>
                        <a:t> </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29394" marR="29394" marT="0" marB="0"/>
                </a:tc>
                <a:extLst>
                  <a:ext uri="{0D108BD9-81ED-4DB2-BD59-A6C34878D82A}">
                    <a16:rowId xmlns:a16="http://schemas.microsoft.com/office/drawing/2014/main" val="578553583"/>
                  </a:ext>
                </a:extLst>
              </a:tr>
              <a:tr h="170760">
                <a:tc>
                  <a:txBody>
                    <a:bodyPr/>
                    <a:lstStyle/>
                    <a:p>
                      <a:pPr marL="0" marR="0" algn="ctr">
                        <a:lnSpc>
                          <a:spcPct val="107000"/>
                        </a:lnSpc>
                        <a:spcBef>
                          <a:spcPts val="0"/>
                        </a:spcBef>
                        <a:spcAft>
                          <a:spcPts val="0"/>
                        </a:spcAft>
                      </a:pPr>
                      <a:r>
                        <a:rPr lang="en-US" sz="1400">
                          <a:effectLst/>
                        </a:rPr>
                        <a:t>Counseling</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29394" marR="29394" marT="0" marB="0"/>
                </a:tc>
                <a:tc>
                  <a:txBody>
                    <a:bodyPr/>
                    <a:lstStyle/>
                    <a:p>
                      <a:pPr marL="342900" marR="0" lvl="0" indent="-342900">
                        <a:lnSpc>
                          <a:spcPct val="107000"/>
                        </a:lnSpc>
                        <a:spcBef>
                          <a:spcPts val="0"/>
                        </a:spcBef>
                        <a:spcAft>
                          <a:spcPts val="0"/>
                        </a:spcAft>
                        <a:buFont typeface="Source Sans Pro Semibold"/>
                        <a:buChar char="☐"/>
                      </a:pPr>
                      <a:r>
                        <a:rPr lang="en-US" sz="1400">
                          <a:effectLst/>
                        </a:rPr>
                        <a:t>Enhance 'E-Counseling' services- start 'Live-Video Counseling' pilot program</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29394" marR="29394" marT="0" marB="0"/>
                </a:tc>
                <a:tc>
                  <a:txBody>
                    <a:bodyPr/>
                    <a:lstStyle/>
                    <a:p>
                      <a:pPr marL="276860" marR="0">
                        <a:lnSpc>
                          <a:spcPct val="107000"/>
                        </a:lnSpc>
                        <a:spcBef>
                          <a:spcPts val="0"/>
                        </a:spcBef>
                        <a:spcAft>
                          <a:spcPts val="0"/>
                        </a:spcAft>
                      </a:pPr>
                      <a:r>
                        <a:rPr lang="en-US" sz="1400">
                          <a:effectLst/>
                        </a:rPr>
                        <a:t> </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29394" marR="29394" marT="0" marB="0"/>
                </a:tc>
                <a:tc>
                  <a:txBody>
                    <a:bodyPr/>
                    <a:lstStyle/>
                    <a:p>
                      <a:pPr marL="342900" marR="0" lvl="0" indent="-342900">
                        <a:lnSpc>
                          <a:spcPct val="107000"/>
                        </a:lnSpc>
                        <a:spcBef>
                          <a:spcPts val="0"/>
                        </a:spcBef>
                        <a:spcAft>
                          <a:spcPts val="0"/>
                        </a:spcAft>
                        <a:buFont typeface="Source Sans Pro Semibold"/>
                        <a:buChar char="☐"/>
                      </a:pPr>
                      <a:r>
                        <a:rPr lang="en-US" sz="1400">
                          <a:effectLst/>
                        </a:rPr>
                        <a:t>Promote health and productivity for Counselors</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29394" marR="29394" marT="0" marB="0"/>
                </a:tc>
                <a:extLst>
                  <a:ext uri="{0D108BD9-81ED-4DB2-BD59-A6C34878D82A}">
                    <a16:rowId xmlns:a16="http://schemas.microsoft.com/office/drawing/2014/main" val="1941989028"/>
                  </a:ext>
                </a:extLst>
              </a:tr>
              <a:tr h="1937422">
                <a:tc>
                  <a:txBody>
                    <a:bodyPr/>
                    <a:lstStyle/>
                    <a:p>
                      <a:pPr marL="0" marR="0" algn="ctr">
                        <a:lnSpc>
                          <a:spcPct val="107000"/>
                        </a:lnSpc>
                        <a:spcBef>
                          <a:spcPts val="0"/>
                        </a:spcBef>
                        <a:spcAft>
                          <a:spcPts val="800"/>
                        </a:spcAft>
                      </a:pPr>
                      <a:r>
                        <a:rPr lang="en-US" sz="1400">
                          <a:effectLst/>
                        </a:rPr>
                        <a:t>EOPS, CARE, CalWORKs &amp; FYSI</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29394" marR="29394" marT="0" marB="0"/>
                </a:tc>
                <a:tc>
                  <a:txBody>
                    <a:bodyPr/>
                    <a:lstStyle/>
                    <a:p>
                      <a:pPr marL="342900" marR="0" lvl="0" indent="-342900">
                        <a:lnSpc>
                          <a:spcPct val="107000"/>
                        </a:lnSpc>
                        <a:spcBef>
                          <a:spcPts val="0"/>
                        </a:spcBef>
                        <a:spcAft>
                          <a:spcPts val="0"/>
                        </a:spcAft>
                        <a:buFont typeface="Source Sans Pro Semibold"/>
                        <a:buChar char="☐"/>
                      </a:pPr>
                      <a:r>
                        <a:rPr lang="en-US" sz="1400">
                          <a:effectLst/>
                        </a:rPr>
                        <a:t>Replace Educational Equipment</a:t>
                      </a:r>
                      <a:endParaRPr lang="en-US" sz="1600">
                        <a:effectLst/>
                      </a:endParaRPr>
                    </a:p>
                    <a:p>
                      <a:pPr marL="342900" marR="0" lvl="0" indent="-342900">
                        <a:lnSpc>
                          <a:spcPct val="107000"/>
                        </a:lnSpc>
                        <a:spcBef>
                          <a:spcPts val="0"/>
                        </a:spcBef>
                        <a:spcAft>
                          <a:spcPts val="0"/>
                        </a:spcAft>
                        <a:buFont typeface="Source Sans Pro Semibold"/>
                        <a:buChar char="☐"/>
                      </a:pPr>
                      <a:r>
                        <a:rPr lang="en-US" sz="1400">
                          <a:effectLst/>
                        </a:rPr>
                        <a:t>Transportation costs are a key element of support that we provide students.  This year the College assisted EOPS with $25,000. We would like to respectfully request that this be an on-going support.</a:t>
                      </a:r>
                      <a:endParaRPr lang="en-US" sz="1600">
                        <a:effectLst/>
                      </a:endParaRPr>
                    </a:p>
                    <a:p>
                      <a:pPr marL="342900" marR="0" lvl="0" indent="-342900">
                        <a:lnSpc>
                          <a:spcPct val="107000"/>
                        </a:lnSpc>
                        <a:spcBef>
                          <a:spcPts val="0"/>
                        </a:spcBef>
                        <a:spcAft>
                          <a:spcPts val="0"/>
                        </a:spcAft>
                        <a:buFont typeface="Source Sans Pro Semibold"/>
                        <a:buChar char="☐"/>
                      </a:pPr>
                      <a:r>
                        <a:rPr lang="en-US" sz="1400">
                          <a:effectLst/>
                        </a:rPr>
                        <a:t>Last year we were not able to provide assistance during the summer session.  When possible, we have supported students with a $75 book voucher, transportation costs and counseling services.  Last summer SSSP and ACES were not able provide us with additional funding to support these costs.  For many of our students not having EOPS support over the summer meant they were not able to take class(es).  </a:t>
                      </a:r>
                      <a:endParaRPr lang="en-US" sz="1600">
                        <a:effectLst/>
                      </a:endParaRPr>
                    </a:p>
                    <a:p>
                      <a:pPr marL="342900" marR="0" lvl="0" indent="-342900">
                        <a:lnSpc>
                          <a:spcPct val="107000"/>
                        </a:lnSpc>
                        <a:spcBef>
                          <a:spcPts val="0"/>
                        </a:spcBef>
                        <a:spcAft>
                          <a:spcPts val="0"/>
                        </a:spcAft>
                        <a:buFont typeface="Source Sans Pro Semibold"/>
                        <a:buChar char="☐"/>
                      </a:pPr>
                      <a:r>
                        <a:rPr lang="en-US" sz="1400">
                          <a:effectLst/>
                        </a:rPr>
                        <a:t>EOPS/CARE/CalWORKs/FYSI Student Area</a:t>
                      </a:r>
                      <a:endParaRPr lang="en-US" sz="1600">
                        <a:effectLst/>
                      </a:endParaRPr>
                    </a:p>
                    <a:p>
                      <a:pPr marL="342900" marR="0" lvl="0" indent="-342900">
                        <a:lnSpc>
                          <a:spcPct val="107000"/>
                        </a:lnSpc>
                        <a:spcBef>
                          <a:spcPts val="0"/>
                        </a:spcBef>
                        <a:spcAft>
                          <a:spcPts val="0"/>
                        </a:spcAft>
                        <a:buFont typeface="Source Sans Pro Semibold"/>
                        <a:buChar char="☐"/>
                      </a:pPr>
                      <a:r>
                        <a:rPr lang="en-US" sz="1400">
                          <a:effectLst/>
                        </a:rPr>
                        <a:t>Mental Health Peer Mentors &amp; Counselor</a:t>
                      </a:r>
                      <a:br>
                        <a:rPr lang="en-US" sz="1400">
                          <a:effectLst/>
                        </a:rPr>
                      </a:b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29394" marR="29394" marT="0" marB="0"/>
                </a:tc>
                <a:tc>
                  <a:txBody>
                    <a:bodyPr/>
                    <a:lstStyle/>
                    <a:p>
                      <a:pPr marL="276860" marR="0">
                        <a:lnSpc>
                          <a:spcPct val="107000"/>
                        </a:lnSpc>
                        <a:spcBef>
                          <a:spcPts val="0"/>
                        </a:spcBef>
                        <a:spcAft>
                          <a:spcPts val="0"/>
                        </a:spcAft>
                      </a:pPr>
                      <a:r>
                        <a:rPr lang="en-US" sz="1400">
                          <a:effectLst/>
                        </a:rPr>
                        <a:t> </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29394" marR="29394" marT="0" marB="0"/>
                </a:tc>
                <a:tc>
                  <a:txBody>
                    <a:bodyPr/>
                    <a:lstStyle/>
                    <a:p>
                      <a:pPr marL="276860" marR="0">
                        <a:lnSpc>
                          <a:spcPct val="107000"/>
                        </a:lnSpc>
                        <a:spcBef>
                          <a:spcPts val="0"/>
                        </a:spcBef>
                        <a:spcAft>
                          <a:spcPts val="0"/>
                        </a:spcAft>
                      </a:pPr>
                      <a:r>
                        <a:rPr lang="en-US" sz="1400">
                          <a:effectLst/>
                        </a:rPr>
                        <a:t> </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29394" marR="29394" marT="0" marB="0"/>
                </a:tc>
                <a:extLst>
                  <a:ext uri="{0D108BD9-81ED-4DB2-BD59-A6C34878D82A}">
                    <a16:rowId xmlns:a16="http://schemas.microsoft.com/office/drawing/2014/main" val="4093405364"/>
                  </a:ext>
                </a:extLst>
              </a:tr>
              <a:tr h="170760">
                <a:tc>
                  <a:txBody>
                    <a:bodyPr/>
                    <a:lstStyle/>
                    <a:p>
                      <a:pPr marL="0" marR="0" algn="ctr">
                        <a:lnSpc>
                          <a:spcPct val="107000"/>
                        </a:lnSpc>
                        <a:spcBef>
                          <a:spcPts val="0"/>
                        </a:spcBef>
                        <a:spcAft>
                          <a:spcPts val="800"/>
                        </a:spcAft>
                      </a:pPr>
                      <a:r>
                        <a:rPr lang="en-US" sz="1400">
                          <a:effectLst/>
                        </a:rPr>
                        <a:t>ESO Adelante, A2B &amp; University Center</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29394" marR="29394" marT="0" marB="0"/>
                </a:tc>
                <a:tc>
                  <a:txBody>
                    <a:bodyPr/>
                    <a:lstStyle/>
                    <a:p>
                      <a:pPr marL="0" marR="0">
                        <a:lnSpc>
                          <a:spcPct val="107000"/>
                        </a:lnSpc>
                        <a:spcBef>
                          <a:spcPts val="0"/>
                        </a:spcBef>
                        <a:spcAft>
                          <a:spcPts val="0"/>
                        </a:spcAft>
                      </a:pPr>
                      <a:r>
                        <a:rPr lang="en-US" sz="1400">
                          <a:effectLst/>
                        </a:rPr>
                        <a:t> </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29394" marR="29394" marT="0" marB="0"/>
                </a:tc>
                <a:tc>
                  <a:txBody>
                    <a:bodyPr/>
                    <a:lstStyle/>
                    <a:p>
                      <a:pPr marL="0" marR="0">
                        <a:lnSpc>
                          <a:spcPct val="107000"/>
                        </a:lnSpc>
                        <a:spcBef>
                          <a:spcPts val="0"/>
                        </a:spcBef>
                        <a:spcAft>
                          <a:spcPts val="0"/>
                        </a:spcAft>
                      </a:pPr>
                      <a:r>
                        <a:rPr lang="en-US" sz="1400">
                          <a:effectLst/>
                        </a:rPr>
                        <a:t> </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29394" marR="29394" marT="0" marB="0"/>
                </a:tc>
                <a:tc>
                  <a:txBody>
                    <a:bodyPr/>
                    <a:lstStyle/>
                    <a:p>
                      <a:pPr marL="0" marR="0">
                        <a:lnSpc>
                          <a:spcPct val="107000"/>
                        </a:lnSpc>
                        <a:spcBef>
                          <a:spcPts val="0"/>
                        </a:spcBef>
                        <a:spcAft>
                          <a:spcPts val="0"/>
                        </a:spcAft>
                      </a:pPr>
                      <a:r>
                        <a:rPr lang="en-US" sz="1400" dirty="0">
                          <a:effectLst/>
                        </a:rPr>
                        <a:t> </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29394" marR="29394" marT="0" marB="0"/>
                </a:tc>
                <a:extLst>
                  <a:ext uri="{0D108BD9-81ED-4DB2-BD59-A6C34878D82A}">
                    <a16:rowId xmlns:a16="http://schemas.microsoft.com/office/drawing/2014/main" val="2761937642"/>
                  </a:ext>
                </a:extLst>
              </a:tr>
            </a:tbl>
          </a:graphicData>
        </a:graphic>
      </p:graphicFrame>
    </p:spTree>
    <p:extLst>
      <p:ext uri="{BB962C8B-B14F-4D97-AF65-F5344CB8AC3E}">
        <p14:creationId xmlns:p14="http://schemas.microsoft.com/office/powerpoint/2010/main" val="1986389377"/>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nvPr>
        </p:nvGraphicFramePr>
        <p:xfrm>
          <a:off x="0" y="0"/>
          <a:ext cx="12192000" cy="6685474"/>
        </p:xfrm>
        <a:graphic>
          <a:graphicData uri="http://schemas.openxmlformats.org/drawingml/2006/table">
            <a:tbl>
              <a:tblPr firstRow="1" firstCol="1" bandRow="1">
                <a:tableStyleId>{5C22544A-7EE6-4342-B048-85BDC9FD1C3A}</a:tableStyleId>
              </a:tblPr>
              <a:tblGrid>
                <a:gridCol w="1897073">
                  <a:extLst>
                    <a:ext uri="{9D8B030D-6E8A-4147-A177-3AD203B41FA5}">
                      <a16:colId xmlns:a16="http://schemas.microsoft.com/office/drawing/2014/main" val="2422849183"/>
                    </a:ext>
                  </a:extLst>
                </a:gridCol>
                <a:gridCol w="5509567">
                  <a:extLst>
                    <a:ext uri="{9D8B030D-6E8A-4147-A177-3AD203B41FA5}">
                      <a16:colId xmlns:a16="http://schemas.microsoft.com/office/drawing/2014/main" val="2096200398"/>
                    </a:ext>
                  </a:extLst>
                </a:gridCol>
                <a:gridCol w="1432560">
                  <a:extLst>
                    <a:ext uri="{9D8B030D-6E8A-4147-A177-3AD203B41FA5}">
                      <a16:colId xmlns:a16="http://schemas.microsoft.com/office/drawing/2014/main" val="177804837"/>
                    </a:ext>
                  </a:extLst>
                </a:gridCol>
                <a:gridCol w="3352800">
                  <a:extLst>
                    <a:ext uri="{9D8B030D-6E8A-4147-A177-3AD203B41FA5}">
                      <a16:colId xmlns:a16="http://schemas.microsoft.com/office/drawing/2014/main" val="2788753670"/>
                    </a:ext>
                  </a:extLst>
                </a:gridCol>
              </a:tblGrid>
              <a:tr h="213428">
                <a:tc>
                  <a:txBody>
                    <a:bodyPr/>
                    <a:lstStyle/>
                    <a:p>
                      <a:pPr marL="0" marR="0" algn="ctr">
                        <a:lnSpc>
                          <a:spcPct val="107000"/>
                        </a:lnSpc>
                        <a:spcBef>
                          <a:spcPts val="0"/>
                        </a:spcBef>
                        <a:spcAft>
                          <a:spcPts val="0"/>
                        </a:spcAft>
                      </a:pPr>
                      <a:r>
                        <a:rPr lang="en-US" sz="1600">
                          <a:effectLst/>
                        </a:rPr>
                        <a:t>Program</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29394" marR="29394" marT="0" marB="0" anchor="ctr"/>
                </a:tc>
                <a:tc>
                  <a:txBody>
                    <a:bodyPr/>
                    <a:lstStyle/>
                    <a:p>
                      <a:pPr marL="0" marR="0" algn="ctr">
                        <a:lnSpc>
                          <a:spcPct val="107000"/>
                        </a:lnSpc>
                        <a:spcBef>
                          <a:spcPts val="0"/>
                        </a:spcBef>
                        <a:spcAft>
                          <a:spcPts val="0"/>
                        </a:spcAft>
                      </a:pPr>
                      <a:r>
                        <a:rPr lang="en-US" sz="1600">
                          <a:effectLst/>
                        </a:rPr>
                        <a:t>College Goal 1</a:t>
                      </a:r>
                    </a:p>
                    <a:p>
                      <a:pPr marL="0" marR="0">
                        <a:lnSpc>
                          <a:spcPct val="107000"/>
                        </a:lnSpc>
                        <a:spcBef>
                          <a:spcPts val="0"/>
                        </a:spcBef>
                        <a:spcAft>
                          <a:spcPts val="0"/>
                        </a:spcAft>
                      </a:pPr>
                      <a:r>
                        <a:rPr lang="en-US" sz="1600">
                          <a:effectLst/>
                        </a:rPr>
                        <a:t>Student Completion &amp; Success</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29394" marR="29394" marT="0" marB="0" anchor="ctr"/>
                </a:tc>
                <a:tc>
                  <a:txBody>
                    <a:bodyPr/>
                    <a:lstStyle/>
                    <a:p>
                      <a:pPr marL="0" marR="0" algn="ctr">
                        <a:lnSpc>
                          <a:spcPct val="107000"/>
                        </a:lnSpc>
                        <a:spcBef>
                          <a:spcPts val="0"/>
                        </a:spcBef>
                        <a:spcAft>
                          <a:spcPts val="0"/>
                        </a:spcAft>
                      </a:pPr>
                      <a:r>
                        <a:rPr lang="en-US" sz="1600" dirty="0">
                          <a:effectLst/>
                        </a:rPr>
                        <a:t>College Goal </a:t>
                      </a:r>
                      <a:r>
                        <a:rPr lang="en-US" sz="1600" dirty="0" smtClean="0">
                          <a:effectLst/>
                        </a:rPr>
                        <a:t>2</a:t>
                      </a:r>
                      <a:endParaRPr lang="en-US" sz="1600" dirty="0">
                        <a:effectLst/>
                      </a:endParaRPr>
                    </a:p>
                  </a:txBody>
                  <a:tcPr marL="29394" marR="29394" marT="0" marB="0" anchor="ctr"/>
                </a:tc>
                <a:tc>
                  <a:txBody>
                    <a:bodyPr/>
                    <a:lstStyle/>
                    <a:p>
                      <a:pPr marL="0" marR="0" algn="ctr">
                        <a:lnSpc>
                          <a:spcPct val="107000"/>
                        </a:lnSpc>
                        <a:spcBef>
                          <a:spcPts val="0"/>
                        </a:spcBef>
                        <a:spcAft>
                          <a:spcPts val="0"/>
                        </a:spcAft>
                      </a:pPr>
                      <a:r>
                        <a:rPr lang="en-US" sz="1600" dirty="0">
                          <a:effectLst/>
                        </a:rPr>
                        <a:t>College Goal 3</a:t>
                      </a:r>
                    </a:p>
                    <a:p>
                      <a:pPr marL="276860" marR="0">
                        <a:lnSpc>
                          <a:spcPct val="107000"/>
                        </a:lnSpc>
                        <a:spcBef>
                          <a:spcPts val="0"/>
                        </a:spcBef>
                        <a:spcAft>
                          <a:spcPts val="0"/>
                        </a:spcAft>
                      </a:pPr>
                      <a:r>
                        <a:rPr lang="en-US" sz="1600" dirty="0">
                          <a:effectLst/>
                        </a:rPr>
                        <a:t>Organizational Development</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29394" marR="29394" marT="0" marB="0" anchor="ctr"/>
                </a:tc>
                <a:extLst>
                  <a:ext uri="{0D108BD9-81ED-4DB2-BD59-A6C34878D82A}">
                    <a16:rowId xmlns:a16="http://schemas.microsoft.com/office/drawing/2014/main" val="3770348497"/>
                  </a:ext>
                </a:extLst>
              </a:tr>
              <a:tr h="127506">
                <a:tc gridSpan="4">
                  <a:txBody>
                    <a:bodyPr/>
                    <a:lstStyle/>
                    <a:p>
                      <a:pPr marL="0" marR="0" algn="ctr">
                        <a:lnSpc>
                          <a:spcPct val="107000"/>
                        </a:lnSpc>
                        <a:spcBef>
                          <a:spcPts val="0"/>
                        </a:spcBef>
                        <a:spcAft>
                          <a:spcPts val="0"/>
                        </a:spcAft>
                      </a:pPr>
                      <a:r>
                        <a:rPr lang="en-US" sz="1400" dirty="0">
                          <a:effectLst/>
                        </a:rPr>
                        <a:t>Student Services</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29394" marR="29394" marT="0" marB="0" anchor="ctr">
                    <a:solidFill>
                      <a:srgbClr val="7030A0"/>
                    </a:solidFill>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436474660"/>
                  </a:ext>
                </a:extLst>
              </a:tr>
              <a:tr h="956386">
                <a:tc>
                  <a:txBody>
                    <a:bodyPr/>
                    <a:lstStyle/>
                    <a:p>
                      <a:pPr marL="0" marR="0" algn="ctr">
                        <a:lnSpc>
                          <a:spcPct val="107000"/>
                        </a:lnSpc>
                        <a:spcBef>
                          <a:spcPts val="0"/>
                        </a:spcBef>
                        <a:spcAft>
                          <a:spcPts val="800"/>
                        </a:spcAft>
                      </a:pPr>
                      <a:r>
                        <a:rPr lang="en-US" sz="1400" dirty="0">
                          <a:effectLst/>
                        </a:rPr>
                        <a:t>Financial Aid</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29394" marR="29394" marT="0" marB="0"/>
                </a:tc>
                <a:tc>
                  <a:txBody>
                    <a:bodyPr/>
                    <a:lstStyle/>
                    <a:p>
                      <a:pPr marL="342900" marR="0" lvl="0" indent="-342900">
                        <a:lnSpc>
                          <a:spcPct val="107000"/>
                        </a:lnSpc>
                        <a:spcBef>
                          <a:spcPts val="0"/>
                        </a:spcBef>
                        <a:spcAft>
                          <a:spcPts val="0"/>
                        </a:spcAft>
                        <a:buFont typeface="Source Sans Pro Semibold"/>
                        <a:buChar char="☐"/>
                      </a:pPr>
                      <a:r>
                        <a:rPr lang="en-US" sz="1400" dirty="0">
                          <a:effectLst/>
                        </a:rPr>
                        <a:t>Staff Training - Program Administration and Compliance</a:t>
                      </a:r>
                      <a:endParaRPr lang="en-US" sz="1600" dirty="0">
                        <a:effectLst/>
                      </a:endParaRPr>
                    </a:p>
                    <a:p>
                      <a:pPr marL="342900" marR="0" lvl="0" indent="-342900">
                        <a:lnSpc>
                          <a:spcPct val="107000"/>
                        </a:lnSpc>
                        <a:spcBef>
                          <a:spcPts val="0"/>
                        </a:spcBef>
                        <a:spcAft>
                          <a:spcPts val="0"/>
                        </a:spcAft>
                        <a:buFont typeface="Source Sans Pro Semibold"/>
                        <a:buChar char="☐"/>
                      </a:pPr>
                      <a:r>
                        <a:rPr lang="en-US" sz="1400" dirty="0">
                          <a:effectLst/>
                        </a:rPr>
                        <a:t>Hourly Financial Aid Assistant</a:t>
                      </a:r>
                      <a:endParaRPr lang="en-US" sz="1600" dirty="0">
                        <a:effectLst/>
                      </a:endParaRPr>
                    </a:p>
                    <a:p>
                      <a:pPr marL="342900" marR="0" lvl="0" indent="-342900">
                        <a:lnSpc>
                          <a:spcPct val="107000"/>
                        </a:lnSpc>
                        <a:spcBef>
                          <a:spcPts val="0"/>
                        </a:spcBef>
                        <a:spcAft>
                          <a:spcPts val="0"/>
                        </a:spcAft>
                        <a:buFont typeface="Source Sans Pro Semibold"/>
                        <a:buChar char="☐"/>
                      </a:pPr>
                      <a:r>
                        <a:rPr lang="en-US" sz="1400" dirty="0">
                          <a:effectLst/>
                        </a:rPr>
                        <a:t>Replace Presenter PC for Financial Literacy Lab</a:t>
                      </a:r>
                      <a:endParaRPr lang="en-US" sz="1600" dirty="0">
                        <a:effectLst/>
                      </a:endParaRPr>
                    </a:p>
                    <a:p>
                      <a:pPr marL="342900" marR="0" lvl="0" indent="-342900">
                        <a:lnSpc>
                          <a:spcPct val="107000"/>
                        </a:lnSpc>
                        <a:spcBef>
                          <a:spcPts val="0"/>
                        </a:spcBef>
                        <a:spcAft>
                          <a:spcPts val="0"/>
                        </a:spcAft>
                        <a:buFont typeface="Source Sans Pro Semibold"/>
                        <a:buChar char="☐"/>
                      </a:pPr>
                      <a:r>
                        <a:rPr lang="en-US" sz="1400" dirty="0">
                          <a:effectLst/>
                        </a:rPr>
                        <a:t>Laptops - Financial Aid use for </a:t>
                      </a:r>
                      <a:r>
                        <a:rPr lang="en-US" sz="1400" dirty="0" err="1">
                          <a:effectLst/>
                        </a:rPr>
                        <a:t>inreach</a:t>
                      </a:r>
                      <a:r>
                        <a:rPr lang="en-US" sz="1400" dirty="0">
                          <a:effectLst/>
                        </a:rPr>
                        <a:t> and outreach</a:t>
                      </a:r>
                      <a:endParaRPr lang="en-US" sz="1600" dirty="0">
                        <a:effectLst/>
                      </a:endParaRPr>
                    </a:p>
                    <a:p>
                      <a:pPr marL="342900" marR="0" lvl="0" indent="-342900">
                        <a:lnSpc>
                          <a:spcPct val="107000"/>
                        </a:lnSpc>
                        <a:spcBef>
                          <a:spcPts val="0"/>
                        </a:spcBef>
                        <a:spcAft>
                          <a:spcPts val="0"/>
                        </a:spcAft>
                        <a:buFont typeface="Source Sans Pro Semibold"/>
                        <a:buChar char="☐"/>
                      </a:pPr>
                      <a:r>
                        <a:rPr lang="en-US" sz="1400" dirty="0">
                          <a:effectLst/>
                        </a:rPr>
                        <a:t>Additional Financial Coaching Office Space</a:t>
                      </a:r>
                      <a:endParaRPr lang="en-US" sz="1600" dirty="0">
                        <a:effectLst/>
                      </a:endParaRPr>
                    </a:p>
                    <a:p>
                      <a:pPr marL="342900" marR="0" lvl="0" indent="-342900">
                        <a:lnSpc>
                          <a:spcPct val="107000"/>
                        </a:lnSpc>
                        <a:spcBef>
                          <a:spcPts val="0"/>
                        </a:spcBef>
                        <a:spcAft>
                          <a:spcPts val="0"/>
                        </a:spcAft>
                        <a:buFont typeface="Source Sans Pro Semibold"/>
                        <a:buChar char="☐"/>
                      </a:pPr>
                      <a:r>
                        <a:rPr lang="en-US" sz="1400" dirty="0">
                          <a:effectLst/>
                        </a:rPr>
                        <a:t>Contract with Document Vendor for ADA Compliant Forms</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29394" marR="29394" marT="0" marB="0"/>
                </a:tc>
                <a:tc>
                  <a:txBody>
                    <a:bodyPr/>
                    <a:lstStyle/>
                    <a:p>
                      <a:pPr marL="276860" marR="0">
                        <a:lnSpc>
                          <a:spcPct val="107000"/>
                        </a:lnSpc>
                        <a:spcBef>
                          <a:spcPts val="0"/>
                        </a:spcBef>
                        <a:spcAft>
                          <a:spcPts val="0"/>
                        </a:spcAft>
                      </a:pPr>
                      <a:r>
                        <a:rPr lang="en-US" sz="1400" dirty="0">
                          <a:effectLst/>
                        </a:rPr>
                        <a:t> </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29394" marR="29394" marT="0" marB="0"/>
                </a:tc>
                <a:tc>
                  <a:txBody>
                    <a:bodyPr/>
                    <a:lstStyle/>
                    <a:p>
                      <a:pPr marL="342900" marR="0" lvl="0" indent="-342900">
                        <a:lnSpc>
                          <a:spcPct val="107000"/>
                        </a:lnSpc>
                        <a:spcBef>
                          <a:spcPts val="0"/>
                        </a:spcBef>
                        <a:spcAft>
                          <a:spcPts val="0"/>
                        </a:spcAft>
                        <a:buFont typeface="Source Sans Pro Semibold"/>
                        <a:buChar char="☐"/>
                      </a:pPr>
                      <a:r>
                        <a:rPr lang="en-US" sz="1400" dirty="0">
                          <a:effectLst/>
                        </a:rPr>
                        <a:t>Replacement PC for Margie Carrington</a:t>
                      </a:r>
                      <a:endParaRPr lang="en-US" sz="1600" dirty="0">
                        <a:effectLst/>
                      </a:endParaRPr>
                    </a:p>
                    <a:p>
                      <a:pPr marL="342900" marR="0" lvl="0" indent="-342900">
                        <a:lnSpc>
                          <a:spcPct val="107000"/>
                        </a:lnSpc>
                        <a:spcBef>
                          <a:spcPts val="0"/>
                        </a:spcBef>
                        <a:spcAft>
                          <a:spcPts val="0"/>
                        </a:spcAft>
                        <a:buFont typeface="Source Sans Pro Semibold"/>
                        <a:buChar char="☐"/>
                      </a:pPr>
                      <a:r>
                        <a:rPr lang="en-US" sz="1400" dirty="0">
                          <a:effectLst/>
                        </a:rPr>
                        <a:t>Installation of video extension cord in Financial Literacy Lab</a:t>
                      </a:r>
                      <a:endParaRPr lang="en-US" sz="1600" dirty="0">
                        <a:effectLst/>
                      </a:endParaRPr>
                    </a:p>
                    <a:p>
                      <a:pPr marL="342900" marR="0" lvl="0" indent="-342900">
                        <a:lnSpc>
                          <a:spcPct val="107000"/>
                        </a:lnSpc>
                        <a:spcBef>
                          <a:spcPts val="0"/>
                        </a:spcBef>
                        <a:spcAft>
                          <a:spcPts val="0"/>
                        </a:spcAft>
                        <a:buFont typeface="Source Sans Pro Semibold"/>
                        <a:buChar char="☐"/>
                      </a:pPr>
                      <a:r>
                        <a:rPr lang="en-US" sz="1400" dirty="0">
                          <a:effectLst/>
                        </a:rPr>
                        <a:t>Augment Financial Aid Supply and Duplicating Budget</a:t>
                      </a:r>
                      <a:endParaRPr lang="en-US" sz="1600" dirty="0">
                        <a:effectLst/>
                      </a:endParaRPr>
                    </a:p>
                    <a:p>
                      <a:pPr marL="342900" marR="0" lvl="0" indent="-342900">
                        <a:lnSpc>
                          <a:spcPct val="107000"/>
                        </a:lnSpc>
                        <a:spcBef>
                          <a:spcPts val="0"/>
                        </a:spcBef>
                        <a:spcAft>
                          <a:spcPts val="0"/>
                        </a:spcAft>
                        <a:buFont typeface="Source Sans Pro Semibold"/>
                        <a:buChar char="☐"/>
                      </a:pPr>
                      <a:r>
                        <a:rPr lang="en-US" sz="1400" dirty="0">
                          <a:effectLst/>
                        </a:rPr>
                        <a:t>Signage for Promise</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29394" marR="29394" marT="0" marB="0"/>
                </a:tc>
                <a:extLst>
                  <a:ext uri="{0D108BD9-81ED-4DB2-BD59-A6C34878D82A}">
                    <a16:rowId xmlns:a16="http://schemas.microsoft.com/office/drawing/2014/main" val="2888087227"/>
                  </a:ext>
                </a:extLst>
              </a:tr>
              <a:tr h="84190">
                <a:tc>
                  <a:txBody>
                    <a:bodyPr/>
                    <a:lstStyle/>
                    <a:p>
                      <a:pPr marL="0" marR="0" algn="ctr">
                        <a:lnSpc>
                          <a:spcPct val="107000"/>
                        </a:lnSpc>
                        <a:spcBef>
                          <a:spcPts val="0"/>
                        </a:spcBef>
                        <a:spcAft>
                          <a:spcPts val="800"/>
                        </a:spcAft>
                      </a:pPr>
                      <a:r>
                        <a:rPr lang="en-US" sz="1400">
                          <a:effectLst/>
                        </a:rPr>
                        <a:t>International Students</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29394" marR="29394" marT="0" marB="0"/>
                </a:tc>
                <a:tc>
                  <a:txBody>
                    <a:bodyPr/>
                    <a:lstStyle/>
                    <a:p>
                      <a:pPr marL="342900" marR="0" lvl="0" indent="-342900">
                        <a:lnSpc>
                          <a:spcPct val="107000"/>
                        </a:lnSpc>
                        <a:spcBef>
                          <a:spcPts val="0"/>
                        </a:spcBef>
                        <a:spcAft>
                          <a:spcPts val="0"/>
                        </a:spcAft>
                        <a:buFont typeface="Source Sans Pro Semibold"/>
                        <a:buChar char="☐"/>
                      </a:pPr>
                      <a:r>
                        <a:rPr lang="en-US" sz="1400">
                          <a:effectLst/>
                        </a:rPr>
                        <a:t>Mental Health Peer Educator</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29394" marR="29394" marT="0" marB="0"/>
                </a:tc>
                <a:tc>
                  <a:txBody>
                    <a:bodyPr/>
                    <a:lstStyle/>
                    <a:p>
                      <a:pPr marL="276860" marR="0">
                        <a:lnSpc>
                          <a:spcPct val="107000"/>
                        </a:lnSpc>
                        <a:spcBef>
                          <a:spcPts val="0"/>
                        </a:spcBef>
                        <a:spcAft>
                          <a:spcPts val="0"/>
                        </a:spcAft>
                      </a:pPr>
                      <a:r>
                        <a:rPr lang="en-US" sz="1400">
                          <a:effectLst/>
                        </a:rPr>
                        <a:t> </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29394" marR="29394" marT="0" marB="0"/>
                </a:tc>
                <a:tc>
                  <a:txBody>
                    <a:bodyPr/>
                    <a:lstStyle/>
                    <a:p>
                      <a:pPr marL="276860" marR="0">
                        <a:lnSpc>
                          <a:spcPct val="107000"/>
                        </a:lnSpc>
                        <a:spcBef>
                          <a:spcPts val="0"/>
                        </a:spcBef>
                        <a:spcAft>
                          <a:spcPts val="0"/>
                        </a:spcAft>
                      </a:pPr>
                      <a:r>
                        <a:rPr lang="en-US" sz="1400">
                          <a:effectLst/>
                        </a:rPr>
                        <a:t> </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29394" marR="29394" marT="0" marB="0"/>
                </a:tc>
                <a:extLst>
                  <a:ext uri="{0D108BD9-81ED-4DB2-BD59-A6C34878D82A}">
                    <a16:rowId xmlns:a16="http://schemas.microsoft.com/office/drawing/2014/main" val="985799345"/>
                  </a:ext>
                </a:extLst>
              </a:tr>
              <a:tr h="84190">
                <a:tc>
                  <a:txBody>
                    <a:bodyPr/>
                    <a:lstStyle/>
                    <a:p>
                      <a:pPr marL="0" marR="0" algn="ctr">
                        <a:lnSpc>
                          <a:spcPct val="107000"/>
                        </a:lnSpc>
                        <a:spcBef>
                          <a:spcPts val="0"/>
                        </a:spcBef>
                        <a:spcAft>
                          <a:spcPts val="800"/>
                        </a:spcAft>
                      </a:pPr>
                      <a:r>
                        <a:rPr lang="en-US" sz="1400">
                          <a:effectLst/>
                        </a:rPr>
                        <a:t>Puente</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29394" marR="29394" marT="0" marB="0"/>
                </a:tc>
                <a:tc>
                  <a:txBody>
                    <a:bodyPr/>
                    <a:lstStyle/>
                    <a:p>
                      <a:pPr marL="0" marR="0">
                        <a:lnSpc>
                          <a:spcPct val="107000"/>
                        </a:lnSpc>
                        <a:spcBef>
                          <a:spcPts val="0"/>
                        </a:spcBef>
                        <a:spcAft>
                          <a:spcPts val="0"/>
                        </a:spcAft>
                      </a:pPr>
                      <a:r>
                        <a:rPr lang="en-US" sz="1400">
                          <a:effectLst/>
                        </a:rPr>
                        <a:t> </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29394" marR="29394" marT="0" marB="0"/>
                </a:tc>
                <a:tc>
                  <a:txBody>
                    <a:bodyPr/>
                    <a:lstStyle/>
                    <a:p>
                      <a:pPr marL="276860" marR="0">
                        <a:lnSpc>
                          <a:spcPct val="107000"/>
                        </a:lnSpc>
                        <a:spcBef>
                          <a:spcPts val="0"/>
                        </a:spcBef>
                        <a:spcAft>
                          <a:spcPts val="0"/>
                        </a:spcAft>
                      </a:pPr>
                      <a:r>
                        <a:rPr lang="en-US" sz="1400">
                          <a:effectLst/>
                        </a:rPr>
                        <a:t> </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29394" marR="29394" marT="0" marB="0"/>
                </a:tc>
                <a:tc>
                  <a:txBody>
                    <a:bodyPr/>
                    <a:lstStyle/>
                    <a:p>
                      <a:pPr marL="276860" marR="0">
                        <a:lnSpc>
                          <a:spcPct val="107000"/>
                        </a:lnSpc>
                        <a:spcBef>
                          <a:spcPts val="0"/>
                        </a:spcBef>
                        <a:spcAft>
                          <a:spcPts val="0"/>
                        </a:spcAft>
                      </a:pPr>
                      <a:r>
                        <a:rPr lang="en-US" sz="1400">
                          <a:effectLst/>
                        </a:rPr>
                        <a:t> </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29394" marR="29394" marT="0" marB="0"/>
                </a:tc>
                <a:extLst>
                  <a:ext uri="{0D108BD9-81ED-4DB2-BD59-A6C34878D82A}">
                    <a16:rowId xmlns:a16="http://schemas.microsoft.com/office/drawing/2014/main" val="2232687172"/>
                  </a:ext>
                </a:extLst>
              </a:tr>
              <a:tr h="432635">
                <a:tc>
                  <a:txBody>
                    <a:bodyPr/>
                    <a:lstStyle/>
                    <a:p>
                      <a:pPr marL="0" marR="0" algn="ctr">
                        <a:lnSpc>
                          <a:spcPct val="107000"/>
                        </a:lnSpc>
                        <a:spcBef>
                          <a:spcPts val="0"/>
                        </a:spcBef>
                        <a:spcAft>
                          <a:spcPts val="800"/>
                        </a:spcAft>
                      </a:pPr>
                      <a:r>
                        <a:rPr lang="en-US" sz="1400">
                          <a:effectLst/>
                        </a:rPr>
                        <a:t>SparkPoint</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29394" marR="29394" marT="0" marB="0"/>
                </a:tc>
                <a:tc>
                  <a:txBody>
                    <a:bodyPr/>
                    <a:lstStyle/>
                    <a:p>
                      <a:pPr marL="342900" marR="0" lvl="0" indent="-342900">
                        <a:lnSpc>
                          <a:spcPct val="107000"/>
                        </a:lnSpc>
                        <a:spcBef>
                          <a:spcPts val="0"/>
                        </a:spcBef>
                        <a:spcAft>
                          <a:spcPts val="0"/>
                        </a:spcAft>
                        <a:buFont typeface="Source Sans Pro Semibold"/>
                        <a:buChar char="☐"/>
                      </a:pPr>
                      <a:r>
                        <a:rPr lang="en-US" sz="1400">
                          <a:effectLst/>
                        </a:rPr>
                        <a:t>Hire a Permanent 1.0FTE SparkPoint Coordinator</a:t>
                      </a:r>
                      <a:endParaRPr lang="en-US" sz="1600">
                        <a:effectLst/>
                      </a:endParaRPr>
                    </a:p>
                    <a:p>
                      <a:pPr marL="342900" marR="0" lvl="0" indent="-342900">
                        <a:lnSpc>
                          <a:spcPct val="107000"/>
                        </a:lnSpc>
                        <a:spcBef>
                          <a:spcPts val="0"/>
                        </a:spcBef>
                        <a:spcAft>
                          <a:spcPts val="0"/>
                        </a:spcAft>
                        <a:buFont typeface="Source Sans Pro Semibold"/>
                        <a:buChar char="☐"/>
                      </a:pPr>
                      <a:r>
                        <a:rPr lang="en-US" sz="1400">
                          <a:effectLst/>
                        </a:rPr>
                        <a:t>Professional Development for SparkPoint Staff - including AFC Certification</a:t>
                      </a:r>
                      <a:endParaRPr lang="en-US" sz="1600">
                        <a:effectLst/>
                      </a:endParaRPr>
                    </a:p>
                    <a:p>
                      <a:pPr marL="342900" marR="0" lvl="0" indent="-342900">
                        <a:lnSpc>
                          <a:spcPct val="107000"/>
                        </a:lnSpc>
                        <a:spcBef>
                          <a:spcPts val="0"/>
                        </a:spcBef>
                        <a:spcAft>
                          <a:spcPts val="0"/>
                        </a:spcAft>
                        <a:buFont typeface="Source Sans Pro Semibold"/>
                        <a:buChar char="☐"/>
                      </a:pPr>
                      <a:r>
                        <a:rPr lang="en-US" sz="1400">
                          <a:effectLst/>
                        </a:rPr>
                        <a:t>Signage for SparkPoint</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29394" marR="29394" marT="0" marB="0"/>
                </a:tc>
                <a:tc>
                  <a:txBody>
                    <a:bodyPr/>
                    <a:lstStyle/>
                    <a:p>
                      <a:pPr marL="276860" marR="0">
                        <a:lnSpc>
                          <a:spcPct val="107000"/>
                        </a:lnSpc>
                        <a:spcBef>
                          <a:spcPts val="0"/>
                        </a:spcBef>
                        <a:spcAft>
                          <a:spcPts val="0"/>
                        </a:spcAft>
                      </a:pPr>
                      <a:r>
                        <a:rPr lang="en-US" sz="1400">
                          <a:effectLst/>
                        </a:rPr>
                        <a:t> </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29394" marR="29394" marT="0" marB="0"/>
                </a:tc>
                <a:tc>
                  <a:txBody>
                    <a:bodyPr/>
                    <a:lstStyle/>
                    <a:p>
                      <a:pPr marL="276860" marR="0">
                        <a:lnSpc>
                          <a:spcPct val="107000"/>
                        </a:lnSpc>
                        <a:spcBef>
                          <a:spcPts val="0"/>
                        </a:spcBef>
                        <a:spcAft>
                          <a:spcPts val="0"/>
                        </a:spcAft>
                      </a:pPr>
                      <a:r>
                        <a:rPr lang="en-US" sz="1400">
                          <a:effectLst/>
                        </a:rPr>
                        <a:t> </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29394" marR="29394" marT="0" marB="0"/>
                </a:tc>
                <a:extLst>
                  <a:ext uri="{0D108BD9-81ED-4DB2-BD59-A6C34878D82A}">
                    <a16:rowId xmlns:a16="http://schemas.microsoft.com/office/drawing/2014/main" val="203947169"/>
                  </a:ext>
                </a:extLst>
              </a:tr>
              <a:tr h="170760">
                <a:tc>
                  <a:txBody>
                    <a:bodyPr/>
                    <a:lstStyle/>
                    <a:p>
                      <a:pPr marL="0" marR="0" algn="ctr">
                        <a:lnSpc>
                          <a:spcPct val="107000"/>
                        </a:lnSpc>
                        <a:spcBef>
                          <a:spcPts val="0"/>
                        </a:spcBef>
                        <a:spcAft>
                          <a:spcPts val="800"/>
                        </a:spcAft>
                      </a:pPr>
                      <a:r>
                        <a:rPr lang="en-US" sz="1400" dirty="0">
                          <a:effectLst/>
                        </a:rPr>
                        <a:t>Student Life </a:t>
                      </a:r>
                      <a:r>
                        <a:rPr lang="en-US" sz="1400" dirty="0" smtClean="0">
                          <a:effectLst/>
                        </a:rPr>
                        <a:t>&amp; LD</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29394" marR="29394" marT="0" marB="0"/>
                </a:tc>
                <a:tc>
                  <a:txBody>
                    <a:bodyPr/>
                    <a:lstStyle/>
                    <a:p>
                      <a:pPr marL="276860" marR="0">
                        <a:lnSpc>
                          <a:spcPct val="107000"/>
                        </a:lnSpc>
                        <a:spcBef>
                          <a:spcPts val="0"/>
                        </a:spcBef>
                        <a:spcAft>
                          <a:spcPts val="0"/>
                        </a:spcAft>
                      </a:pPr>
                      <a:r>
                        <a:rPr lang="en-US" sz="1400">
                          <a:effectLst/>
                        </a:rPr>
                        <a:t> </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29394" marR="29394" marT="0" marB="0"/>
                </a:tc>
                <a:tc>
                  <a:txBody>
                    <a:bodyPr/>
                    <a:lstStyle/>
                    <a:p>
                      <a:pPr marL="276860" marR="0">
                        <a:lnSpc>
                          <a:spcPct val="107000"/>
                        </a:lnSpc>
                        <a:spcBef>
                          <a:spcPts val="0"/>
                        </a:spcBef>
                        <a:spcAft>
                          <a:spcPts val="0"/>
                        </a:spcAft>
                      </a:pPr>
                      <a:r>
                        <a:rPr lang="en-US" sz="1400">
                          <a:effectLst/>
                        </a:rPr>
                        <a:t> </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29394" marR="29394" marT="0" marB="0"/>
                </a:tc>
                <a:tc>
                  <a:txBody>
                    <a:bodyPr/>
                    <a:lstStyle/>
                    <a:p>
                      <a:pPr marL="276860" marR="0">
                        <a:lnSpc>
                          <a:spcPct val="107000"/>
                        </a:lnSpc>
                        <a:spcBef>
                          <a:spcPts val="0"/>
                        </a:spcBef>
                        <a:spcAft>
                          <a:spcPts val="0"/>
                        </a:spcAft>
                      </a:pPr>
                      <a:r>
                        <a:rPr lang="en-US" sz="1400">
                          <a:effectLst/>
                        </a:rPr>
                        <a:t> </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29394" marR="29394" marT="0" marB="0"/>
                </a:tc>
                <a:extLst>
                  <a:ext uri="{0D108BD9-81ED-4DB2-BD59-A6C34878D82A}">
                    <a16:rowId xmlns:a16="http://schemas.microsoft.com/office/drawing/2014/main" val="3064225870"/>
                  </a:ext>
                </a:extLst>
              </a:tr>
              <a:tr h="694511">
                <a:tc>
                  <a:txBody>
                    <a:bodyPr/>
                    <a:lstStyle/>
                    <a:p>
                      <a:pPr marL="0" marR="0" algn="ctr">
                        <a:lnSpc>
                          <a:spcPct val="107000"/>
                        </a:lnSpc>
                        <a:spcBef>
                          <a:spcPts val="0"/>
                        </a:spcBef>
                        <a:spcAft>
                          <a:spcPts val="800"/>
                        </a:spcAft>
                      </a:pPr>
                      <a:r>
                        <a:rPr lang="en-US" sz="1400">
                          <a:effectLst/>
                        </a:rPr>
                        <a:t>Transfer Center</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29394" marR="29394" marT="0" marB="0"/>
                </a:tc>
                <a:tc>
                  <a:txBody>
                    <a:bodyPr/>
                    <a:lstStyle/>
                    <a:p>
                      <a:pPr marL="342900" marR="0" lvl="0" indent="-342900">
                        <a:lnSpc>
                          <a:spcPct val="107000"/>
                        </a:lnSpc>
                        <a:spcBef>
                          <a:spcPts val="0"/>
                        </a:spcBef>
                        <a:spcAft>
                          <a:spcPts val="0"/>
                        </a:spcAft>
                        <a:buFont typeface="Source Sans Pro Semibold"/>
                        <a:buChar char="☐"/>
                      </a:pPr>
                      <a:r>
                        <a:rPr lang="en-US" sz="1400">
                          <a:effectLst/>
                        </a:rPr>
                        <a:t>Originally, the Transfer Center had 6 computers, however, all were damaged by a water leakage from the ceiling in the Transfer Center and 2 of them were never replaced.</a:t>
                      </a:r>
                      <a:endParaRPr lang="en-US" sz="1600">
                        <a:effectLst/>
                      </a:endParaRPr>
                    </a:p>
                    <a:p>
                      <a:pPr marL="342900" marR="0" lvl="0" indent="-342900">
                        <a:lnSpc>
                          <a:spcPct val="107000"/>
                        </a:lnSpc>
                        <a:spcBef>
                          <a:spcPts val="0"/>
                        </a:spcBef>
                        <a:spcAft>
                          <a:spcPts val="0"/>
                        </a:spcAft>
                        <a:buFont typeface="Source Sans Pro Semibold"/>
                        <a:buChar char="☐"/>
                      </a:pPr>
                      <a:r>
                        <a:rPr lang="en-US" sz="1400">
                          <a:effectLst/>
                        </a:rPr>
                        <a:t>Laptop - This is to use at the meetings and to assist students at on and off campus activities.</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29394" marR="29394" marT="0" marB="0"/>
                </a:tc>
                <a:tc>
                  <a:txBody>
                    <a:bodyPr/>
                    <a:lstStyle/>
                    <a:p>
                      <a:pPr marL="276860" marR="0">
                        <a:lnSpc>
                          <a:spcPct val="107000"/>
                        </a:lnSpc>
                        <a:spcBef>
                          <a:spcPts val="0"/>
                        </a:spcBef>
                        <a:spcAft>
                          <a:spcPts val="0"/>
                        </a:spcAft>
                      </a:pPr>
                      <a:r>
                        <a:rPr lang="en-US" sz="1400">
                          <a:effectLst/>
                        </a:rPr>
                        <a:t> </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29394" marR="29394" marT="0" marB="0"/>
                </a:tc>
                <a:tc>
                  <a:txBody>
                    <a:bodyPr/>
                    <a:lstStyle/>
                    <a:p>
                      <a:pPr marL="276860" marR="0">
                        <a:lnSpc>
                          <a:spcPct val="107000"/>
                        </a:lnSpc>
                        <a:spcBef>
                          <a:spcPts val="0"/>
                        </a:spcBef>
                        <a:spcAft>
                          <a:spcPts val="0"/>
                        </a:spcAft>
                      </a:pPr>
                      <a:r>
                        <a:rPr lang="en-US" sz="1400">
                          <a:effectLst/>
                        </a:rPr>
                        <a:t> </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29394" marR="29394" marT="0" marB="0"/>
                </a:tc>
                <a:extLst>
                  <a:ext uri="{0D108BD9-81ED-4DB2-BD59-A6C34878D82A}">
                    <a16:rowId xmlns:a16="http://schemas.microsoft.com/office/drawing/2014/main" val="301079880"/>
                  </a:ext>
                </a:extLst>
              </a:tr>
              <a:tr h="170760">
                <a:tc>
                  <a:txBody>
                    <a:bodyPr/>
                    <a:lstStyle/>
                    <a:p>
                      <a:pPr marL="0" marR="0" algn="ctr">
                        <a:lnSpc>
                          <a:spcPct val="107000"/>
                        </a:lnSpc>
                        <a:spcBef>
                          <a:spcPts val="0"/>
                        </a:spcBef>
                        <a:spcAft>
                          <a:spcPts val="800"/>
                        </a:spcAft>
                      </a:pPr>
                      <a:r>
                        <a:rPr lang="en-US" sz="1400" dirty="0" err="1">
                          <a:effectLst/>
                        </a:rPr>
                        <a:t>TRiO</a:t>
                      </a:r>
                      <a:r>
                        <a:rPr lang="en-US" sz="1400" dirty="0">
                          <a:effectLst/>
                        </a:rPr>
                        <a:t>, </a:t>
                      </a:r>
                      <a:r>
                        <a:rPr lang="en-US" sz="1400" dirty="0" smtClean="0">
                          <a:effectLst/>
                        </a:rPr>
                        <a:t>BTO &amp; Vets</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29394" marR="29394" marT="0" marB="0"/>
                </a:tc>
                <a:tc>
                  <a:txBody>
                    <a:bodyPr/>
                    <a:lstStyle/>
                    <a:p>
                      <a:pPr marL="276860" marR="0">
                        <a:lnSpc>
                          <a:spcPct val="107000"/>
                        </a:lnSpc>
                        <a:spcBef>
                          <a:spcPts val="0"/>
                        </a:spcBef>
                        <a:spcAft>
                          <a:spcPts val="0"/>
                        </a:spcAft>
                      </a:pPr>
                      <a:r>
                        <a:rPr lang="en-US" sz="1400">
                          <a:effectLst/>
                        </a:rPr>
                        <a:t> </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29394" marR="29394" marT="0" marB="0"/>
                </a:tc>
                <a:tc>
                  <a:txBody>
                    <a:bodyPr/>
                    <a:lstStyle/>
                    <a:p>
                      <a:pPr marL="276860" marR="0">
                        <a:lnSpc>
                          <a:spcPct val="107000"/>
                        </a:lnSpc>
                        <a:spcBef>
                          <a:spcPts val="0"/>
                        </a:spcBef>
                        <a:spcAft>
                          <a:spcPts val="0"/>
                        </a:spcAft>
                      </a:pPr>
                      <a:r>
                        <a:rPr lang="en-US" sz="1400">
                          <a:effectLst/>
                        </a:rPr>
                        <a:t> </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29394" marR="29394" marT="0" marB="0"/>
                </a:tc>
                <a:tc>
                  <a:txBody>
                    <a:bodyPr/>
                    <a:lstStyle/>
                    <a:p>
                      <a:pPr marL="276860" marR="0">
                        <a:lnSpc>
                          <a:spcPct val="107000"/>
                        </a:lnSpc>
                        <a:spcBef>
                          <a:spcPts val="0"/>
                        </a:spcBef>
                        <a:spcAft>
                          <a:spcPts val="0"/>
                        </a:spcAft>
                      </a:pPr>
                      <a:r>
                        <a:rPr lang="en-US" sz="1400">
                          <a:effectLst/>
                        </a:rPr>
                        <a:t> </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29394" marR="29394" marT="0" marB="0"/>
                </a:tc>
                <a:extLst>
                  <a:ext uri="{0D108BD9-81ED-4DB2-BD59-A6C34878D82A}">
                    <a16:rowId xmlns:a16="http://schemas.microsoft.com/office/drawing/2014/main" val="2048794867"/>
                  </a:ext>
                </a:extLst>
              </a:tr>
              <a:tr h="1130970">
                <a:tc>
                  <a:txBody>
                    <a:bodyPr/>
                    <a:lstStyle/>
                    <a:p>
                      <a:pPr marL="0" marR="0" algn="ctr">
                        <a:lnSpc>
                          <a:spcPct val="107000"/>
                        </a:lnSpc>
                        <a:spcBef>
                          <a:spcPts val="0"/>
                        </a:spcBef>
                        <a:spcAft>
                          <a:spcPts val="0"/>
                        </a:spcAft>
                      </a:pPr>
                      <a:r>
                        <a:rPr lang="en-US" sz="1400">
                          <a:effectLst/>
                        </a:rPr>
                        <a:t>Wellness Center</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29394" marR="29394" marT="0" marB="0"/>
                </a:tc>
                <a:tc>
                  <a:txBody>
                    <a:bodyPr/>
                    <a:lstStyle/>
                    <a:p>
                      <a:pPr marL="342900" marR="0" lvl="0" indent="-342900">
                        <a:lnSpc>
                          <a:spcPct val="107000"/>
                        </a:lnSpc>
                        <a:spcBef>
                          <a:spcPts val="0"/>
                        </a:spcBef>
                        <a:spcAft>
                          <a:spcPts val="0"/>
                        </a:spcAft>
                        <a:buFont typeface="Source Sans Pro Semibold"/>
                        <a:buChar char="☐"/>
                      </a:pPr>
                      <a:r>
                        <a:rPr lang="en-US" sz="1400" dirty="0">
                          <a:effectLst/>
                        </a:rPr>
                        <a:t>PCC would like to hire a counselor and a peer mentor/educator to support the ever growing demand for counseling services as well as engage in campus outreach while cultivating community referrals. This request is related to the pending Mental Health grant and the requirement therein.</a:t>
                      </a:r>
                      <a:endParaRPr lang="en-US" sz="1600" dirty="0">
                        <a:effectLst/>
                      </a:endParaRPr>
                    </a:p>
                    <a:p>
                      <a:pPr marL="342900" marR="0" lvl="0" indent="-342900">
                        <a:lnSpc>
                          <a:spcPct val="107000"/>
                        </a:lnSpc>
                        <a:spcBef>
                          <a:spcPts val="0"/>
                        </a:spcBef>
                        <a:spcAft>
                          <a:spcPts val="0"/>
                        </a:spcAft>
                        <a:buFont typeface="Source Sans Pro Semibold"/>
                        <a:buChar char="☐"/>
                      </a:pPr>
                      <a:r>
                        <a:rPr lang="en-US" sz="1400" dirty="0">
                          <a:effectLst/>
                        </a:rPr>
                        <a:t>DRC-Alternative Media-Support for Students with Disabilities</a:t>
                      </a:r>
                      <a:endParaRPr lang="en-US" sz="1600" dirty="0">
                        <a:effectLst/>
                      </a:endParaRPr>
                    </a:p>
                    <a:p>
                      <a:pPr marL="342900" marR="0" lvl="0" indent="-342900">
                        <a:lnSpc>
                          <a:spcPct val="107000"/>
                        </a:lnSpc>
                        <a:spcBef>
                          <a:spcPts val="0"/>
                        </a:spcBef>
                        <a:spcAft>
                          <a:spcPts val="0"/>
                        </a:spcAft>
                        <a:buFont typeface="Source Sans Pro Semibold"/>
                        <a:buChar char="☐"/>
                      </a:pPr>
                      <a:r>
                        <a:rPr lang="en-US" sz="1400" dirty="0">
                          <a:effectLst/>
                        </a:rPr>
                        <a:t>Wellness </a:t>
                      </a:r>
                      <a:r>
                        <a:rPr lang="en-US" sz="1400" dirty="0" smtClean="0">
                          <a:effectLst/>
                        </a:rPr>
                        <a:t>Center-Re-Configuration</a:t>
                      </a:r>
                      <a:endParaRPr lang="en-US" sz="1600" dirty="0">
                        <a:effectLst/>
                      </a:endParaRPr>
                    </a:p>
                  </a:txBody>
                  <a:tcPr marL="29394" marR="29394" marT="0" marB="0"/>
                </a:tc>
                <a:tc>
                  <a:txBody>
                    <a:bodyPr/>
                    <a:lstStyle/>
                    <a:p>
                      <a:pPr marL="276860" marR="0">
                        <a:lnSpc>
                          <a:spcPct val="107000"/>
                        </a:lnSpc>
                        <a:spcBef>
                          <a:spcPts val="0"/>
                        </a:spcBef>
                        <a:spcAft>
                          <a:spcPts val="0"/>
                        </a:spcAft>
                      </a:pPr>
                      <a:r>
                        <a:rPr lang="en-US" sz="1400">
                          <a:effectLst/>
                        </a:rPr>
                        <a:t> </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29394" marR="29394" marT="0" marB="0"/>
                </a:tc>
                <a:tc>
                  <a:txBody>
                    <a:bodyPr/>
                    <a:lstStyle/>
                    <a:p>
                      <a:pPr marL="276860" marR="0">
                        <a:lnSpc>
                          <a:spcPct val="107000"/>
                        </a:lnSpc>
                        <a:spcBef>
                          <a:spcPts val="0"/>
                        </a:spcBef>
                        <a:spcAft>
                          <a:spcPts val="0"/>
                        </a:spcAft>
                      </a:pPr>
                      <a:r>
                        <a:rPr lang="en-US" sz="1400" dirty="0">
                          <a:effectLst/>
                        </a:rPr>
                        <a:t> </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29394" marR="29394" marT="0" marB="0"/>
                </a:tc>
                <a:extLst>
                  <a:ext uri="{0D108BD9-81ED-4DB2-BD59-A6C34878D82A}">
                    <a16:rowId xmlns:a16="http://schemas.microsoft.com/office/drawing/2014/main" val="3778544848"/>
                  </a:ext>
                </a:extLst>
              </a:tr>
            </a:tbl>
          </a:graphicData>
        </a:graphic>
      </p:graphicFrame>
    </p:spTree>
    <p:extLst>
      <p:ext uri="{BB962C8B-B14F-4D97-AF65-F5344CB8AC3E}">
        <p14:creationId xmlns:p14="http://schemas.microsoft.com/office/powerpoint/2010/main" val="71973197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College Mission</a:t>
            </a:r>
            <a:endParaRPr lang="en-US" dirty="0"/>
          </a:p>
        </p:txBody>
      </p:sp>
      <p:sp>
        <p:nvSpPr>
          <p:cNvPr id="5" name="Rectangle 4"/>
          <p:cNvSpPr/>
          <p:nvPr/>
        </p:nvSpPr>
        <p:spPr>
          <a:xfrm>
            <a:off x="4877201" y="1979403"/>
            <a:ext cx="7314799" cy="3416320"/>
          </a:xfrm>
          <a:prstGeom prst="rect">
            <a:avLst/>
          </a:prstGeom>
          <a:noFill/>
        </p:spPr>
        <p:txBody>
          <a:bodyPr wrap="square">
            <a:spAutoFit/>
          </a:bodyPr>
          <a:lstStyle/>
          <a:p>
            <a:pPr marL="299773" marR="167537">
              <a:spcBef>
                <a:spcPts val="1182"/>
              </a:spcBef>
            </a:pPr>
            <a:r>
              <a:rPr lang="en-US" sz="2400" dirty="0">
                <a:cs typeface="Myriad Pro Light"/>
              </a:rPr>
              <a:t>Provide our community with a learning-centered environment, ensuring that all students have equitable opportunities to achieve their transfer, career education, and lifelong learning educational goals. The college cultivates in its students the ability to think critically and creatively, communicate effectively, reason quantitatively, and understand and appreciate different points of view within a diverse community.</a:t>
            </a:r>
          </a:p>
        </p:txBody>
      </p:sp>
      <p:graphicFrame>
        <p:nvGraphicFramePr>
          <p:cNvPr id="3" name="Diagram 2"/>
          <p:cNvGraphicFramePr/>
          <p:nvPr>
            <p:extLst>
              <p:ext uri="{D42A27DB-BD31-4B8C-83A1-F6EECF244321}">
                <p14:modId xmlns:p14="http://schemas.microsoft.com/office/powerpoint/2010/main" val="353492504"/>
              </p:ext>
            </p:extLst>
          </p:nvPr>
        </p:nvGraphicFramePr>
        <p:xfrm>
          <a:off x="-299720" y="1463740"/>
          <a:ext cx="5405120" cy="444764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62752286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Education Master Plan</a:t>
            </a:r>
            <a:endParaRPr lang="en-US" dirty="0"/>
          </a:p>
        </p:txBody>
      </p:sp>
      <p:graphicFrame>
        <p:nvGraphicFramePr>
          <p:cNvPr id="3" name="Diagram 2"/>
          <p:cNvGraphicFramePr/>
          <p:nvPr>
            <p:extLst>
              <p:ext uri="{D42A27DB-BD31-4B8C-83A1-F6EECF244321}">
                <p14:modId xmlns:p14="http://schemas.microsoft.com/office/powerpoint/2010/main" val="1545211217"/>
              </p:ext>
            </p:extLst>
          </p:nvPr>
        </p:nvGraphicFramePr>
        <p:xfrm>
          <a:off x="838200" y="1019492"/>
          <a:ext cx="10454640" cy="578781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2328550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nvPr>
        </p:nvGraphicFramePr>
        <p:xfrm>
          <a:off x="0" y="0"/>
          <a:ext cx="12192000" cy="6857999"/>
        </p:xfrm>
        <a:graphic>
          <a:graphicData uri="http://schemas.openxmlformats.org/drawingml/2006/table">
            <a:tbl>
              <a:tblPr firstRow="1" firstCol="1" bandRow="1">
                <a:tableStyleId>{D27102A9-8310-4765-A935-A1911B00CA55}</a:tableStyleId>
              </a:tblPr>
              <a:tblGrid>
                <a:gridCol w="2235809">
                  <a:extLst>
                    <a:ext uri="{9D8B030D-6E8A-4147-A177-3AD203B41FA5}">
                      <a16:colId xmlns:a16="http://schemas.microsoft.com/office/drawing/2014/main" val="1104927010"/>
                    </a:ext>
                  </a:extLst>
                </a:gridCol>
                <a:gridCol w="5306406">
                  <a:extLst>
                    <a:ext uri="{9D8B030D-6E8A-4147-A177-3AD203B41FA5}">
                      <a16:colId xmlns:a16="http://schemas.microsoft.com/office/drawing/2014/main" val="2550045156"/>
                    </a:ext>
                  </a:extLst>
                </a:gridCol>
                <a:gridCol w="1178273">
                  <a:extLst>
                    <a:ext uri="{9D8B030D-6E8A-4147-A177-3AD203B41FA5}">
                      <a16:colId xmlns:a16="http://schemas.microsoft.com/office/drawing/2014/main" val="1168453240"/>
                    </a:ext>
                  </a:extLst>
                </a:gridCol>
                <a:gridCol w="1029904">
                  <a:extLst>
                    <a:ext uri="{9D8B030D-6E8A-4147-A177-3AD203B41FA5}">
                      <a16:colId xmlns:a16="http://schemas.microsoft.com/office/drawing/2014/main" val="1485913858"/>
                    </a:ext>
                  </a:extLst>
                </a:gridCol>
                <a:gridCol w="1193532">
                  <a:extLst>
                    <a:ext uri="{9D8B030D-6E8A-4147-A177-3AD203B41FA5}">
                      <a16:colId xmlns:a16="http://schemas.microsoft.com/office/drawing/2014/main" val="3267214627"/>
                    </a:ext>
                  </a:extLst>
                </a:gridCol>
                <a:gridCol w="1248076">
                  <a:extLst>
                    <a:ext uri="{9D8B030D-6E8A-4147-A177-3AD203B41FA5}">
                      <a16:colId xmlns:a16="http://schemas.microsoft.com/office/drawing/2014/main" val="803383908"/>
                    </a:ext>
                  </a:extLst>
                </a:gridCol>
              </a:tblGrid>
              <a:tr h="798811">
                <a:tc>
                  <a:txBody>
                    <a:bodyPr/>
                    <a:lstStyle/>
                    <a:p>
                      <a:pPr algn="l" fontAlgn="b"/>
                      <a:r>
                        <a:rPr lang="en-US" sz="1800" u="none" strike="noStrike" dirty="0" smtClean="0">
                          <a:solidFill>
                            <a:schemeClr val="bg1"/>
                          </a:solidFill>
                          <a:effectLst/>
                        </a:rPr>
                        <a:t>Goal 1:  </a:t>
                      </a:r>
                    </a:p>
                    <a:p>
                      <a:pPr algn="l" fontAlgn="b"/>
                      <a:r>
                        <a:rPr lang="en-US" sz="1800" u="none" strike="noStrike" dirty="0" smtClean="0">
                          <a:solidFill>
                            <a:schemeClr val="bg1"/>
                          </a:solidFill>
                          <a:effectLst/>
                        </a:rPr>
                        <a:t>Student Completion</a:t>
                      </a:r>
                      <a:endParaRPr lang="en-US" sz="1400" u="none" strike="noStrike" dirty="0" smtClean="0">
                        <a:solidFill>
                          <a:schemeClr val="bg1"/>
                        </a:solidFill>
                        <a:effectLst/>
                      </a:endParaRPr>
                    </a:p>
                    <a:p>
                      <a:pPr algn="l" fontAlgn="b"/>
                      <a:r>
                        <a:rPr lang="en-US" sz="1400" u="none" strike="noStrike" dirty="0" smtClean="0">
                          <a:solidFill>
                            <a:schemeClr val="bg1"/>
                          </a:solidFill>
                          <a:effectLst/>
                        </a:rPr>
                        <a:t>Desired </a:t>
                      </a:r>
                      <a:r>
                        <a:rPr lang="en-US" sz="1400" u="none" strike="noStrike" dirty="0">
                          <a:solidFill>
                            <a:schemeClr val="bg1"/>
                          </a:solidFill>
                          <a:effectLst/>
                        </a:rPr>
                        <a:t>Outcomes</a:t>
                      </a:r>
                      <a:endParaRPr lang="en-US" sz="1400" b="0" i="0" u="none" strike="noStrike" dirty="0">
                        <a:solidFill>
                          <a:schemeClr val="bg1"/>
                        </a:solidFill>
                        <a:effectLst/>
                        <a:latin typeface="Calibri" panose="020F0502020204030204" pitchFamily="34" charset="0"/>
                      </a:endParaRPr>
                    </a:p>
                  </a:txBody>
                  <a:tcPr marL="3821" marR="3821" marT="3821" marB="0" anchor="b">
                    <a:solidFill>
                      <a:schemeClr val="accent4">
                        <a:lumMod val="75000"/>
                      </a:schemeClr>
                    </a:solidFill>
                  </a:tcPr>
                </a:tc>
                <a:tc>
                  <a:txBody>
                    <a:bodyPr/>
                    <a:lstStyle/>
                    <a:p>
                      <a:pPr algn="l" fontAlgn="b"/>
                      <a:r>
                        <a:rPr lang="en-US" sz="1400" u="none" strike="noStrike" dirty="0">
                          <a:effectLst/>
                        </a:rPr>
                        <a:t>Action Steps to be </a:t>
                      </a:r>
                      <a:r>
                        <a:rPr lang="en-US" sz="1400" u="none" strike="noStrike" dirty="0" smtClean="0">
                          <a:effectLst/>
                        </a:rPr>
                        <a:t>Implemented in 2018-19</a:t>
                      </a:r>
                      <a:endParaRPr lang="en-US" sz="1400" b="0" i="0" u="none" strike="noStrike" dirty="0">
                        <a:solidFill>
                          <a:srgbClr val="000000"/>
                        </a:solidFill>
                        <a:effectLst/>
                        <a:latin typeface="Calibri" panose="020F0502020204030204" pitchFamily="34" charset="0"/>
                      </a:endParaRPr>
                    </a:p>
                  </a:txBody>
                  <a:tcPr marL="3821" marR="3821" marT="3821" marB="0" anchor="b"/>
                </a:tc>
                <a:tc>
                  <a:txBody>
                    <a:bodyPr/>
                    <a:lstStyle/>
                    <a:p>
                      <a:pPr algn="l" fontAlgn="b"/>
                      <a:r>
                        <a:rPr lang="en-US" sz="1400" u="none" strike="noStrike" dirty="0">
                          <a:effectLst/>
                        </a:rPr>
                        <a:t>Timeline</a:t>
                      </a:r>
                      <a:endParaRPr lang="en-US" sz="1400" b="0" i="0" u="none" strike="noStrike" dirty="0">
                        <a:solidFill>
                          <a:srgbClr val="000000"/>
                        </a:solidFill>
                        <a:effectLst/>
                        <a:latin typeface="Calibri" panose="020F0502020204030204" pitchFamily="34" charset="0"/>
                      </a:endParaRPr>
                    </a:p>
                  </a:txBody>
                  <a:tcPr marL="3821" marR="3821" marT="3821" marB="0" anchor="b"/>
                </a:tc>
                <a:tc>
                  <a:txBody>
                    <a:bodyPr/>
                    <a:lstStyle/>
                    <a:p>
                      <a:pPr algn="l" fontAlgn="b"/>
                      <a:r>
                        <a:rPr lang="en-US" sz="1400" u="none" strike="noStrike" dirty="0">
                          <a:effectLst/>
                        </a:rPr>
                        <a:t>Responsible Parties</a:t>
                      </a:r>
                      <a:endParaRPr lang="en-US" sz="1400" b="0" i="0" u="none" strike="noStrike" dirty="0">
                        <a:solidFill>
                          <a:srgbClr val="000000"/>
                        </a:solidFill>
                        <a:effectLst/>
                        <a:latin typeface="Calibri" panose="020F0502020204030204" pitchFamily="34" charset="0"/>
                      </a:endParaRPr>
                    </a:p>
                  </a:txBody>
                  <a:tcPr marL="3821" marR="3821" marT="3821" marB="0" anchor="b"/>
                </a:tc>
                <a:tc>
                  <a:txBody>
                    <a:bodyPr/>
                    <a:lstStyle/>
                    <a:p>
                      <a:pPr algn="l" fontAlgn="b"/>
                      <a:r>
                        <a:rPr lang="en-US" sz="1400" u="none" strike="noStrike" kern="1200" dirty="0" smtClean="0">
                          <a:effectLst/>
                        </a:rPr>
                        <a:t>Planning Council Lead</a:t>
                      </a:r>
                      <a:endParaRPr lang="en-US" sz="1400" b="1" u="none" strike="noStrike" kern="1200" dirty="0">
                        <a:solidFill>
                          <a:schemeClr val="tx1"/>
                        </a:solidFill>
                        <a:effectLst/>
                        <a:latin typeface="+mn-lt"/>
                        <a:ea typeface="+mn-ea"/>
                        <a:cs typeface="+mn-cs"/>
                      </a:endParaRPr>
                    </a:p>
                  </a:txBody>
                  <a:tcPr marL="3821" marR="3821" marT="3821" marB="0" anchor="b"/>
                </a:tc>
                <a:tc>
                  <a:txBody>
                    <a:bodyPr/>
                    <a:lstStyle/>
                    <a:p>
                      <a:pPr algn="l" fontAlgn="b"/>
                      <a:r>
                        <a:rPr lang="en-US" sz="1400" u="none" strike="noStrike">
                          <a:effectLst/>
                        </a:rPr>
                        <a:t>Resources</a:t>
                      </a:r>
                      <a:endParaRPr lang="en-US" sz="1400" b="0" i="0" u="none" strike="noStrike">
                        <a:solidFill>
                          <a:srgbClr val="000000"/>
                        </a:solidFill>
                        <a:effectLst/>
                        <a:latin typeface="Calibri" panose="020F0502020204030204" pitchFamily="34" charset="0"/>
                      </a:endParaRPr>
                    </a:p>
                  </a:txBody>
                  <a:tcPr marL="3821" marR="3821" marT="3821" marB="0" anchor="b"/>
                </a:tc>
                <a:extLst>
                  <a:ext uri="{0D108BD9-81ED-4DB2-BD59-A6C34878D82A}">
                    <a16:rowId xmlns:a16="http://schemas.microsoft.com/office/drawing/2014/main" val="58276619"/>
                  </a:ext>
                </a:extLst>
              </a:tr>
              <a:tr h="538609">
                <a:tc rowSpan="3">
                  <a:txBody>
                    <a:bodyPr/>
                    <a:lstStyle/>
                    <a:p>
                      <a:pPr algn="l" fontAlgn="ctr"/>
                      <a:r>
                        <a:rPr lang="en-US" sz="1400" u="none" strike="noStrike" dirty="0">
                          <a:effectLst/>
                        </a:rPr>
                        <a:t>Clarify Academic Pathways</a:t>
                      </a:r>
                      <a:endParaRPr lang="en-US" sz="1400" b="0" i="0" u="none" strike="noStrike" dirty="0">
                        <a:solidFill>
                          <a:srgbClr val="58595B"/>
                        </a:solidFill>
                        <a:effectLst/>
                        <a:latin typeface="Arial" panose="020B0604020202020204" pitchFamily="34" charset="0"/>
                      </a:endParaRPr>
                    </a:p>
                  </a:txBody>
                  <a:tcPr marL="3821" marR="3821" marT="3821" marB="0" anchor="ctr"/>
                </a:tc>
                <a:tc>
                  <a:txBody>
                    <a:bodyPr/>
                    <a:lstStyle/>
                    <a:p>
                      <a:pPr algn="l" fontAlgn="ctr"/>
                      <a:r>
                        <a:rPr lang="en-US" sz="1400" u="none" strike="noStrike" dirty="0">
                          <a:effectLst/>
                        </a:rPr>
                        <a:t>Explore whether creating meta majors (interest areas) would improve student outcomes</a:t>
                      </a:r>
                      <a:endParaRPr lang="en-US" sz="1400" b="0" i="1" u="none" strike="noStrike" dirty="0">
                        <a:solidFill>
                          <a:srgbClr val="58595B"/>
                        </a:solidFill>
                        <a:effectLst/>
                        <a:latin typeface="Arial" panose="020B0604020202020204" pitchFamily="34" charset="0"/>
                      </a:endParaRPr>
                    </a:p>
                  </a:txBody>
                  <a:tcPr marL="3821" marR="3821" marT="3821" marB="0" anchor="ctr"/>
                </a:tc>
                <a:tc>
                  <a:txBody>
                    <a:bodyPr/>
                    <a:lstStyle/>
                    <a:p>
                      <a:pPr algn="l" fontAlgn="b"/>
                      <a:endParaRPr lang="en-US" sz="1400" b="0" i="0" u="none" strike="noStrike" dirty="0">
                        <a:solidFill>
                          <a:srgbClr val="000000"/>
                        </a:solidFill>
                        <a:effectLst/>
                        <a:latin typeface="Calibri" panose="020F0502020204030204" pitchFamily="34" charset="0"/>
                      </a:endParaRPr>
                    </a:p>
                  </a:txBody>
                  <a:tcPr marL="3821" marR="3821" marT="3821" marB="0" anchor="b"/>
                </a:tc>
                <a:tc>
                  <a:txBody>
                    <a:bodyPr/>
                    <a:lstStyle/>
                    <a:p>
                      <a:pPr algn="l" fontAlgn="ctr"/>
                      <a:endParaRPr lang="en-US" sz="1400" b="0" i="0" u="none" strike="noStrike" dirty="0">
                        <a:solidFill>
                          <a:srgbClr val="58595B"/>
                        </a:solidFill>
                        <a:effectLst/>
                        <a:latin typeface="Arial" panose="020B0604020202020204" pitchFamily="34" charset="0"/>
                      </a:endParaRPr>
                    </a:p>
                  </a:txBody>
                  <a:tcPr marL="3821" marR="3821" marT="3821" marB="0" anchor="ctr"/>
                </a:tc>
                <a:tc>
                  <a:txBody>
                    <a:bodyPr/>
                    <a:lstStyle/>
                    <a:p>
                      <a:pPr algn="ctr" fontAlgn="ctr"/>
                      <a:r>
                        <a:rPr lang="en-US" sz="1600" u="none" strike="noStrike" dirty="0" smtClean="0">
                          <a:effectLst/>
                        </a:rPr>
                        <a:t>IPC</a:t>
                      </a:r>
                      <a:endParaRPr lang="en-US" sz="1600" b="0" i="0" u="none" strike="noStrike" dirty="0">
                        <a:solidFill>
                          <a:srgbClr val="58595B"/>
                        </a:solidFill>
                        <a:effectLst/>
                        <a:latin typeface="+mn-lt"/>
                      </a:endParaRPr>
                    </a:p>
                  </a:txBody>
                  <a:tcPr marL="3821" marR="3821" marT="3821" marB="0" anchor="ctr"/>
                </a:tc>
                <a:tc>
                  <a:txBody>
                    <a:bodyPr/>
                    <a:lstStyle/>
                    <a:p>
                      <a:pPr algn="l" fontAlgn="b"/>
                      <a:endParaRPr lang="en-US" sz="1400" b="0" i="0" u="none" strike="noStrike">
                        <a:solidFill>
                          <a:srgbClr val="000000"/>
                        </a:solidFill>
                        <a:effectLst/>
                        <a:latin typeface="Calibri" panose="020F0502020204030204" pitchFamily="34" charset="0"/>
                      </a:endParaRPr>
                    </a:p>
                  </a:txBody>
                  <a:tcPr marL="3821" marR="3821" marT="3821" marB="0" anchor="b"/>
                </a:tc>
                <a:extLst>
                  <a:ext uri="{0D108BD9-81ED-4DB2-BD59-A6C34878D82A}">
                    <a16:rowId xmlns:a16="http://schemas.microsoft.com/office/drawing/2014/main" val="1147551496"/>
                  </a:ext>
                </a:extLst>
              </a:tr>
              <a:tr h="707177">
                <a:tc vMerge="1">
                  <a:txBody>
                    <a:bodyPr/>
                    <a:lstStyle/>
                    <a:p>
                      <a:endParaRPr lang="en-US"/>
                    </a:p>
                  </a:txBody>
                  <a:tcPr/>
                </a:tc>
                <a:tc>
                  <a:txBody>
                    <a:bodyPr/>
                    <a:lstStyle/>
                    <a:p>
                      <a:pPr algn="l" fontAlgn="ctr"/>
                      <a:r>
                        <a:rPr lang="en-US" sz="1400" u="none" strike="noStrike">
                          <a:effectLst/>
                        </a:rPr>
                        <a:t>Evaluate the course schedule with respect to time-to-completion for the top 20 degree and certificate programs</a:t>
                      </a:r>
                      <a:endParaRPr lang="en-US" sz="1400" b="0" i="1" u="none" strike="noStrike">
                        <a:solidFill>
                          <a:srgbClr val="58595B"/>
                        </a:solidFill>
                        <a:effectLst/>
                        <a:latin typeface="Arial" panose="020B0604020202020204" pitchFamily="34" charset="0"/>
                      </a:endParaRPr>
                    </a:p>
                  </a:txBody>
                  <a:tcPr marL="3821" marR="3821" marT="3821" marB="0" anchor="ctr"/>
                </a:tc>
                <a:tc>
                  <a:txBody>
                    <a:bodyPr/>
                    <a:lstStyle/>
                    <a:p>
                      <a:pPr algn="l" fontAlgn="b"/>
                      <a:endParaRPr lang="en-US" sz="1400" b="0" i="0" u="none" strike="noStrike" dirty="0">
                        <a:solidFill>
                          <a:srgbClr val="000000"/>
                        </a:solidFill>
                        <a:effectLst/>
                        <a:latin typeface="Calibri" panose="020F0502020204030204" pitchFamily="34" charset="0"/>
                      </a:endParaRPr>
                    </a:p>
                  </a:txBody>
                  <a:tcPr marL="3821" marR="3821" marT="3821" marB="0" anchor="b"/>
                </a:tc>
                <a:tc>
                  <a:txBody>
                    <a:bodyPr/>
                    <a:lstStyle/>
                    <a:p>
                      <a:pPr algn="l" fontAlgn="ctr"/>
                      <a:endParaRPr lang="en-US" sz="1400" b="0" i="0" u="none" strike="noStrike">
                        <a:solidFill>
                          <a:srgbClr val="58595B"/>
                        </a:solidFill>
                        <a:effectLst/>
                        <a:latin typeface="Arial" panose="020B0604020202020204" pitchFamily="34" charset="0"/>
                      </a:endParaRPr>
                    </a:p>
                  </a:txBody>
                  <a:tcPr marL="3821" marR="3821" marT="3821" marB="0" anchor="ctr"/>
                </a:tc>
                <a:tc>
                  <a:txBody>
                    <a:bodyPr/>
                    <a:lstStyle/>
                    <a:p>
                      <a:pPr algn="ctr" fontAlgn="ctr"/>
                      <a:r>
                        <a:rPr lang="en-US" sz="1600" u="none" strike="noStrike" dirty="0" smtClean="0">
                          <a:effectLst/>
                        </a:rPr>
                        <a:t>IPC</a:t>
                      </a:r>
                      <a:endParaRPr lang="en-US" sz="1600" b="0" i="0" u="none" strike="noStrike" dirty="0">
                        <a:solidFill>
                          <a:srgbClr val="58595B"/>
                        </a:solidFill>
                        <a:effectLst/>
                        <a:latin typeface="+mn-lt"/>
                      </a:endParaRPr>
                    </a:p>
                  </a:txBody>
                  <a:tcPr marL="3821" marR="3821" marT="3821" marB="0" anchor="ctr"/>
                </a:tc>
                <a:tc>
                  <a:txBody>
                    <a:bodyPr/>
                    <a:lstStyle/>
                    <a:p>
                      <a:pPr algn="l" fontAlgn="b"/>
                      <a:endParaRPr lang="en-US" sz="1400" b="0" i="0" u="none" strike="noStrike">
                        <a:solidFill>
                          <a:srgbClr val="000000"/>
                        </a:solidFill>
                        <a:effectLst/>
                        <a:latin typeface="Calibri" panose="020F0502020204030204" pitchFamily="34" charset="0"/>
                      </a:endParaRPr>
                    </a:p>
                  </a:txBody>
                  <a:tcPr marL="3821" marR="3821" marT="3821" marB="0" anchor="b"/>
                </a:tc>
                <a:extLst>
                  <a:ext uri="{0D108BD9-81ED-4DB2-BD59-A6C34878D82A}">
                    <a16:rowId xmlns:a16="http://schemas.microsoft.com/office/drawing/2014/main" val="2569663858"/>
                  </a:ext>
                </a:extLst>
              </a:tr>
              <a:tr h="353587">
                <a:tc vMerge="1">
                  <a:txBody>
                    <a:bodyPr/>
                    <a:lstStyle/>
                    <a:p>
                      <a:endParaRPr lang="en-US"/>
                    </a:p>
                  </a:txBody>
                  <a:tcPr/>
                </a:tc>
                <a:tc>
                  <a:txBody>
                    <a:bodyPr/>
                    <a:lstStyle/>
                    <a:p>
                      <a:pPr algn="l" fontAlgn="ctr"/>
                      <a:r>
                        <a:rPr lang="en-US" sz="1400" u="none" strike="noStrike" dirty="0">
                          <a:effectLst/>
                        </a:rPr>
                        <a:t>Enhance and expand distance education strategically</a:t>
                      </a:r>
                      <a:endParaRPr lang="en-US" sz="1400" b="0" i="1" u="none" strike="noStrike" dirty="0">
                        <a:solidFill>
                          <a:srgbClr val="58595B"/>
                        </a:solidFill>
                        <a:effectLst/>
                        <a:latin typeface="Arial" panose="020B0604020202020204" pitchFamily="34" charset="0"/>
                      </a:endParaRPr>
                    </a:p>
                  </a:txBody>
                  <a:tcPr marL="3821" marR="3821" marT="3821" marB="0" anchor="ctr"/>
                </a:tc>
                <a:tc>
                  <a:txBody>
                    <a:bodyPr/>
                    <a:lstStyle/>
                    <a:p>
                      <a:pPr algn="l" fontAlgn="b"/>
                      <a:endParaRPr lang="en-US" sz="1400" b="0" i="0" u="none" strike="noStrike">
                        <a:solidFill>
                          <a:srgbClr val="000000"/>
                        </a:solidFill>
                        <a:effectLst/>
                        <a:latin typeface="Calibri" panose="020F0502020204030204" pitchFamily="34" charset="0"/>
                      </a:endParaRPr>
                    </a:p>
                  </a:txBody>
                  <a:tcPr marL="3821" marR="3821" marT="3821" marB="0" anchor="b"/>
                </a:tc>
                <a:tc>
                  <a:txBody>
                    <a:bodyPr/>
                    <a:lstStyle/>
                    <a:p>
                      <a:pPr algn="l" fontAlgn="ctr"/>
                      <a:endParaRPr lang="en-US" sz="1400" b="0" i="0" u="none" strike="noStrike">
                        <a:solidFill>
                          <a:srgbClr val="58595B"/>
                        </a:solidFill>
                        <a:effectLst/>
                        <a:latin typeface="Arial" panose="020B0604020202020204" pitchFamily="34" charset="0"/>
                      </a:endParaRPr>
                    </a:p>
                  </a:txBody>
                  <a:tcPr marL="3821" marR="3821" marT="3821" marB="0" anchor="ctr"/>
                </a:tc>
                <a:tc>
                  <a:txBody>
                    <a:bodyPr/>
                    <a:lstStyle/>
                    <a:p>
                      <a:pPr algn="ctr" fontAlgn="ctr"/>
                      <a:r>
                        <a:rPr lang="en-US" sz="1600" u="none" strike="noStrike" dirty="0" smtClean="0">
                          <a:effectLst/>
                        </a:rPr>
                        <a:t>IPC</a:t>
                      </a:r>
                      <a:endParaRPr lang="en-US" sz="1600" b="0" i="0" u="none" strike="noStrike" dirty="0">
                        <a:solidFill>
                          <a:srgbClr val="58595B"/>
                        </a:solidFill>
                        <a:effectLst/>
                        <a:latin typeface="+mn-lt"/>
                      </a:endParaRPr>
                    </a:p>
                  </a:txBody>
                  <a:tcPr marL="3821" marR="3821" marT="3821" marB="0" anchor="ctr"/>
                </a:tc>
                <a:tc>
                  <a:txBody>
                    <a:bodyPr/>
                    <a:lstStyle/>
                    <a:p>
                      <a:pPr algn="l" fontAlgn="b"/>
                      <a:endParaRPr lang="en-US" sz="1400" b="0" i="0" u="none" strike="noStrike">
                        <a:solidFill>
                          <a:srgbClr val="000000"/>
                        </a:solidFill>
                        <a:effectLst/>
                        <a:latin typeface="Calibri" panose="020F0502020204030204" pitchFamily="34" charset="0"/>
                      </a:endParaRPr>
                    </a:p>
                  </a:txBody>
                  <a:tcPr marL="3821" marR="3821" marT="3821" marB="0" anchor="b"/>
                </a:tc>
                <a:extLst>
                  <a:ext uri="{0D108BD9-81ED-4DB2-BD59-A6C34878D82A}">
                    <a16:rowId xmlns:a16="http://schemas.microsoft.com/office/drawing/2014/main" val="1651348312"/>
                  </a:ext>
                </a:extLst>
              </a:tr>
              <a:tr h="894474">
                <a:tc rowSpan="3">
                  <a:txBody>
                    <a:bodyPr/>
                    <a:lstStyle/>
                    <a:p>
                      <a:pPr algn="l" fontAlgn="ctr"/>
                      <a:r>
                        <a:rPr lang="en-US" sz="1400" u="none" strike="noStrike">
                          <a:effectLst/>
                        </a:rPr>
                        <a:t>Identify and address business process barriers</a:t>
                      </a:r>
                      <a:endParaRPr lang="en-US" sz="1400" b="0" i="0" u="none" strike="noStrike">
                        <a:solidFill>
                          <a:srgbClr val="58595B"/>
                        </a:solidFill>
                        <a:effectLst/>
                        <a:latin typeface="Arial" panose="020B0604020202020204" pitchFamily="34" charset="0"/>
                      </a:endParaRPr>
                    </a:p>
                  </a:txBody>
                  <a:tcPr marL="3821" marR="3821" marT="3821" marB="0" anchor="ctr"/>
                </a:tc>
                <a:tc>
                  <a:txBody>
                    <a:bodyPr/>
                    <a:lstStyle/>
                    <a:p>
                      <a:pPr algn="l" fontAlgn="ctr"/>
                      <a:r>
                        <a:rPr lang="en-US" sz="1400" u="none" strike="noStrike" dirty="0">
                          <a:effectLst/>
                        </a:rPr>
                        <a:t>Scale the Promise Program and evaluate Promise student experiences to help address barriers caused by enrollment fees, cost of textbooks, parking fees, transportation, child care, food and housing insecurity.</a:t>
                      </a:r>
                      <a:endParaRPr lang="en-US" sz="1400" b="0" i="1" u="none" strike="noStrike" dirty="0">
                        <a:solidFill>
                          <a:srgbClr val="58595B"/>
                        </a:solidFill>
                        <a:effectLst/>
                        <a:latin typeface="Arial" panose="020B0604020202020204" pitchFamily="34" charset="0"/>
                      </a:endParaRPr>
                    </a:p>
                  </a:txBody>
                  <a:tcPr marL="3821" marR="3821" marT="3821" marB="0" anchor="ctr"/>
                </a:tc>
                <a:tc>
                  <a:txBody>
                    <a:bodyPr/>
                    <a:lstStyle/>
                    <a:p>
                      <a:pPr algn="l" fontAlgn="b"/>
                      <a:endParaRPr lang="en-US" sz="1400" b="0" i="0" u="none" strike="noStrike">
                        <a:solidFill>
                          <a:srgbClr val="000000"/>
                        </a:solidFill>
                        <a:effectLst/>
                        <a:latin typeface="Calibri" panose="020F0502020204030204" pitchFamily="34" charset="0"/>
                      </a:endParaRPr>
                    </a:p>
                  </a:txBody>
                  <a:tcPr marL="3821" marR="3821" marT="3821" marB="0" anchor="b"/>
                </a:tc>
                <a:tc>
                  <a:txBody>
                    <a:bodyPr/>
                    <a:lstStyle/>
                    <a:p>
                      <a:pPr algn="l" fontAlgn="ctr"/>
                      <a:endParaRPr lang="en-US" sz="1400" b="0" i="0" u="none" strike="noStrike">
                        <a:solidFill>
                          <a:srgbClr val="58595B"/>
                        </a:solidFill>
                        <a:effectLst/>
                        <a:latin typeface="Arial" panose="020B0604020202020204" pitchFamily="34" charset="0"/>
                      </a:endParaRPr>
                    </a:p>
                  </a:txBody>
                  <a:tcPr marL="3821" marR="3821" marT="3821" marB="0" anchor="ctr"/>
                </a:tc>
                <a:tc>
                  <a:txBody>
                    <a:bodyPr/>
                    <a:lstStyle/>
                    <a:p>
                      <a:pPr algn="ctr" fontAlgn="ctr"/>
                      <a:r>
                        <a:rPr lang="en-US" sz="1600" u="none" strike="noStrike" dirty="0" smtClean="0">
                          <a:effectLst/>
                        </a:rPr>
                        <a:t>SSPC</a:t>
                      </a:r>
                      <a:endParaRPr lang="en-US" sz="1600" b="0" i="0" u="none" strike="noStrike" dirty="0">
                        <a:solidFill>
                          <a:srgbClr val="58595B"/>
                        </a:solidFill>
                        <a:effectLst/>
                        <a:latin typeface="+mn-lt"/>
                      </a:endParaRPr>
                    </a:p>
                  </a:txBody>
                  <a:tcPr marL="3821" marR="3821" marT="3821" marB="0" anchor="ctr"/>
                </a:tc>
                <a:tc>
                  <a:txBody>
                    <a:bodyPr/>
                    <a:lstStyle/>
                    <a:p>
                      <a:pPr algn="l" fontAlgn="b"/>
                      <a:endParaRPr lang="en-US" sz="1400" b="0" i="0" u="none" strike="noStrike">
                        <a:solidFill>
                          <a:srgbClr val="000000"/>
                        </a:solidFill>
                        <a:effectLst/>
                        <a:latin typeface="Calibri" panose="020F0502020204030204" pitchFamily="34" charset="0"/>
                      </a:endParaRPr>
                    </a:p>
                  </a:txBody>
                  <a:tcPr marL="3821" marR="3821" marT="3821" marB="0" anchor="b"/>
                </a:tc>
                <a:extLst>
                  <a:ext uri="{0D108BD9-81ED-4DB2-BD59-A6C34878D82A}">
                    <a16:rowId xmlns:a16="http://schemas.microsoft.com/office/drawing/2014/main" val="460658370"/>
                  </a:ext>
                </a:extLst>
              </a:tr>
              <a:tr h="538609">
                <a:tc vMerge="1">
                  <a:txBody>
                    <a:bodyPr/>
                    <a:lstStyle/>
                    <a:p>
                      <a:endParaRPr lang="en-US"/>
                    </a:p>
                  </a:txBody>
                  <a:tcPr/>
                </a:tc>
                <a:tc>
                  <a:txBody>
                    <a:bodyPr/>
                    <a:lstStyle/>
                    <a:p>
                      <a:pPr algn="l" fontAlgn="ctr"/>
                      <a:r>
                        <a:rPr lang="en-US" sz="1400" u="none" strike="noStrike">
                          <a:effectLst/>
                        </a:rPr>
                        <a:t>Adopt a transcript evaluation process to help incoming students maximize units</a:t>
                      </a:r>
                      <a:endParaRPr lang="en-US" sz="1400" b="0" i="1" u="none" strike="noStrike">
                        <a:solidFill>
                          <a:srgbClr val="58595B"/>
                        </a:solidFill>
                        <a:effectLst/>
                        <a:latin typeface="Arial" panose="020B0604020202020204" pitchFamily="34" charset="0"/>
                      </a:endParaRPr>
                    </a:p>
                  </a:txBody>
                  <a:tcPr marL="3821" marR="3821" marT="3821" marB="0" anchor="ctr"/>
                </a:tc>
                <a:tc>
                  <a:txBody>
                    <a:bodyPr/>
                    <a:lstStyle/>
                    <a:p>
                      <a:pPr algn="l" fontAlgn="b"/>
                      <a:endParaRPr lang="en-US" sz="1400" b="0" i="0" u="none" strike="noStrike">
                        <a:solidFill>
                          <a:srgbClr val="000000"/>
                        </a:solidFill>
                        <a:effectLst/>
                        <a:latin typeface="Calibri" panose="020F0502020204030204" pitchFamily="34" charset="0"/>
                      </a:endParaRPr>
                    </a:p>
                  </a:txBody>
                  <a:tcPr marL="3821" marR="3821" marT="3821" marB="0" anchor="b"/>
                </a:tc>
                <a:tc>
                  <a:txBody>
                    <a:bodyPr/>
                    <a:lstStyle/>
                    <a:p>
                      <a:pPr algn="l" fontAlgn="ctr"/>
                      <a:endParaRPr lang="en-US" sz="1400" b="0" i="0" u="none" strike="noStrike">
                        <a:solidFill>
                          <a:srgbClr val="58595B"/>
                        </a:solidFill>
                        <a:effectLst/>
                        <a:latin typeface="Arial" panose="020B0604020202020204" pitchFamily="34" charset="0"/>
                      </a:endParaRPr>
                    </a:p>
                  </a:txBody>
                  <a:tcPr marL="3821" marR="3821" marT="3821" marB="0" anchor="ctr"/>
                </a:tc>
                <a:tc>
                  <a:txBody>
                    <a:bodyPr/>
                    <a:lstStyle/>
                    <a:p>
                      <a:pPr algn="ctr" fontAlgn="ctr"/>
                      <a:r>
                        <a:rPr lang="en-US" sz="1600" u="none" strike="noStrike" dirty="0" smtClean="0">
                          <a:effectLst/>
                        </a:rPr>
                        <a:t>SSPC</a:t>
                      </a:r>
                      <a:endParaRPr lang="en-US" sz="1600" b="0" i="0" u="none" strike="noStrike" dirty="0">
                        <a:solidFill>
                          <a:srgbClr val="58595B"/>
                        </a:solidFill>
                        <a:effectLst/>
                        <a:latin typeface="+mn-lt"/>
                      </a:endParaRPr>
                    </a:p>
                  </a:txBody>
                  <a:tcPr marL="3821" marR="3821" marT="3821" marB="0" anchor="ctr"/>
                </a:tc>
                <a:tc>
                  <a:txBody>
                    <a:bodyPr/>
                    <a:lstStyle/>
                    <a:p>
                      <a:pPr algn="l" fontAlgn="b"/>
                      <a:endParaRPr lang="en-US" sz="1400" b="0" i="0" u="none" strike="noStrike">
                        <a:solidFill>
                          <a:srgbClr val="000000"/>
                        </a:solidFill>
                        <a:effectLst/>
                        <a:latin typeface="Calibri" panose="020F0502020204030204" pitchFamily="34" charset="0"/>
                      </a:endParaRPr>
                    </a:p>
                  </a:txBody>
                  <a:tcPr marL="3821" marR="3821" marT="3821" marB="0" anchor="b"/>
                </a:tc>
                <a:extLst>
                  <a:ext uri="{0D108BD9-81ED-4DB2-BD59-A6C34878D82A}">
                    <a16:rowId xmlns:a16="http://schemas.microsoft.com/office/drawing/2014/main" val="2362519044"/>
                  </a:ext>
                </a:extLst>
              </a:tr>
              <a:tr h="271694">
                <a:tc vMerge="1">
                  <a:txBody>
                    <a:bodyPr/>
                    <a:lstStyle/>
                    <a:p>
                      <a:endParaRPr lang="en-US"/>
                    </a:p>
                  </a:txBody>
                  <a:tcPr/>
                </a:tc>
                <a:tc>
                  <a:txBody>
                    <a:bodyPr/>
                    <a:lstStyle/>
                    <a:p>
                      <a:pPr algn="l" fontAlgn="ctr"/>
                      <a:r>
                        <a:rPr lang="en-US" sz="1400" u="none" strike="noStrike">
                          <a:effectLst/>
                        </a:rPr>
                        <a:t>Streamline the matriculation process</a:t>
                      </a:r>
                      <a:endParaRPr lang="en-US" sz="1400" b="0" i="1" u="none" strike="noStrike">
                        <a:solidFill>
                          <a:srgbClr val="58595B"/>
                        </a:solidFill>
                        <a:effectLst/>
                        <a:latin typeface="Arial" panose="020B0604020202020204" pitchFamily="34" charset="0"/>
                      </a:endParaRPr>
                    </a:p>
                  </a:txBody>
                  <a:tcPr marL="3821" marR="3821" marT="3821" marB="0" anchor="ctr"/>
                </a:tc>
                <a:tc>
                  <a:txBody>
                    <a:bodyPr/>
                    <a:lstStyle/>
                    <a:p>
                      <a:pPr algn="l" fontAlgn="b"/>
                      <a:endParaRPr lang="en-US" sz="1400" b="0" i="0" u="none" strike="noStrike">
                        <a:solidFill>
                          <a:srgbClr val="000000"/>
                        </a:solidFill>
                        <a:effectLst/>
                        <a:latin typeface="Calibri" panose="020F0502020204030204" pitchFamily="34" charset="0"/>
                      </a:endParaRPr>
                    </a:p>
                  </a:txBody>
                  <a:tcPr marL="3821" marR="3821" marT="3821" marB="0" anchor="b"/>
                </a:tc>
                <a:tc>
                  <a:txBody>
                    <a:bodyPr/>
                    <a:lstStyle/>
                    <a:p>
                      <a:pPr algn="l" fontAlgn="ctr"/>
                      <a:endParaRPr lang="en-US" sz="1400" b="0" i="0" u="none" strike="noStrike">
                        <a:solidFill>
                          <a:srgbClr val="58595B"/>
                        </a:solidFill>
                        <a:effectLst/>
                        <a:latin typeface="Arial" panose="020B0604020202020204" pitchFamily="34" charset="0"/>
                      </a:endParaRPr>
                    </a:p>
                  </a:txBody>
                  <a:tcPr marL="3821" marR="3821" marT="3821" marB="0" anchor="ctr"/>
                </a:tc>
                <a:tc>
                  <a:txBody>
                    <a:bodyPr/>
                    <a:lstStyle/>
                    <a:p>
                      <a:pPr algn="ctr" fontAlgn="ctr"/>
                      <a:r>
                        <a:rPr lang="en-US" sz="1600" u="none" strike="noStrike" dirty="0" smtClean="0">
                          <a:effectLst/>
                        </a:rPr>
                        <a:t>SSPC</a:t>
                      </a:r>
                      <a:endParaRPr lang="en-US" sz="1600" b="0" i="0" u="none" strike="noStrike" dirty="0">
                        <a:solidFill>
                          <a:srgbClr val="58595B"/>
                        </a:solidFill>
                        <a:effectLst/>
                        <a:latin typeface="+mn-lt"/>
                      </a:endParaRPr>
                    </a:p>
                  </a:txBody>
                  <a:tcPr marL="3821" marR="3821" marT="3821" marB="0" anchor="ctr"/>
                </a:tc>
                <a:tc>
                  <a:txBody>
                    <a:bodyPr/>
                    <a:lstStyle/>
                    <a:p>
                      <a:pPr algn="l" fontAlgn="b"/>
                      <a:endParaRPr lang="en-US" sz="1400" b="0" i="0" u="none" strike="noStrike">
                        <a:solidFill>
                          <a:srgbClr val="000000"/>
                        </a:solidFill>
                        <a:effectLst/>
                        <a:latin typeface="Calibri" panose="020F0502020204030204" pitchFamily="34" charset="0"/>
                      </a:endParaRPr>
                    </a:p>
                  </a:txBody>
                  <a:tcPr marL="3821" marR="3821" marT="3821" marB="0" anchor="b"/>
                </a:tc>
                <a:extLst>
                  <a:ext uri="{0D108BD9-81ED-4DB2-BD59-A6C34878D82A}">
                    <a16:rowId xmlns:a16="http://schemas.microsoft.com/office/drawing/2014/main" val="3522181696"/>
                  </a:ext>
                </a:extLst>
              </a:tr>
              <a:tr h="353587">
                <a:tc rowSpan="3">
                  <a:txBody>
                    <a:bodyPr/>
                    <a:lstStyle/>
                    <a:p>
                      <a:pPr algn="l" fontAlgn="ctr"/>
                      <a:r>
                        <a:rPr lang="en-US" sz="1400" u="none" strike="noStrike">
                          <a:effectLst/>
                        </a:rPr>
                        <a:t>Improve pre-transfer student outcomes</a:t>
                      </a:r>
                      <a:endParaRPr lang="en-US" sz="1400" b="0" i="0" u="none" strike="noStrike">
                        <a:solidFill>
                          <a:srgbClr val="58595B"/>
                        </a:solidFill>
                        <a:effectLst/>
                        <a:latin typeface="Arial" panose="020B0604020202020204" pitchFamily="34" charset="0"/>
                      </a:endParaRPr>
                    </a:p>
                  </a:txBody>
                  <a:tcPr marL="3821" marR="3821" marT="3821" marB="0" anchor="ctr"/>
                </a:tc>
                <a:tc>
                  <a:txBody>
                    <a:bodyPr/>
                    <a:lstStyle/>
                    <a:p>
                      <a:pPr algn="l" fontAlgn="ctr"/>
                      <a:r>
                        <a:rPr lang="en-US" sz="1400" u="none" strike="noStrike">
                          <a:effectLst/>
                        </a:rPr>
                        <a:t>Create new co-requisite English and math courses</a:t>
                      </a:r>
                      <a:endParaRPr lang="en-US" sz="1400" b="0" i="1" u="none" strike="noStrike">
                        <a:solidFill>
                          <a:srgbClr val="58595B"/>
                        </a:solidFill>
                        <a:effectLst/>
                        <a:latin typeface="Arial" panose="020B0604020202020204" pitchFamily="34" charset="0"/>
                      </a:endParaRPr>
                    </a:p>
                  </a:txBody>
                  <a:tcPr marL="3821" marR="3821" marT="3821" marB="0" anchor="ctr"/>
                </a:tc>
                <a:tc>
                  <a:txBody>
                    <a:bodyPr/>
                    <a:lstStyle/>
                    <a:p>
                      <a:pPr algn="l" fontAlgn="b"/>
                      <a:endParaRPr lang="en-US" sz="1400" b="0" i="0" u="none" strike="noStrike">
                        <a:solidFill>
                          <a:srgbClr val="000000"/>
                        </a:solidFill>
                        <a:effectLst/>
                        <a:latin typeface="Calibri" panose="020F0502020204030204" pitchFamily="34" charset="0"/>
                      </a:endParaRPr>
                    </a:p>
                  </a:txBody>
                  <a:tcPr marL="3821" marR="3821" marT="3821" marB="0" anchor="b"/>
                </a:tc>
                <a:tc>
                  <a:txBody>
                    <a:bodyPr/>
                    <a:lstStyle/>
                    <a:p>
                      <a:pPr algn="l" fontAlgn="ctr"/>
                      <a:endParaRPr lang="en-US" sz="1400" b="0" i="0" u="none" strike="noStrike">
                        <a:solidFill>
                          <a:srgbClr val="58595B"/>
                        </a:solidFill>
                        <a:effectLst/>
                        <a:latin typeface="Arial" panose="020B0604020202020204" pitchFamily="34" charset="0"/>
                      </a:endParaRPr>
                    </a:p>
                  </a:txBody>
                  <a:tcPr marL="3821" marR="3821" marT="3821" marB="0" anchor="ctr"/>
                </a:tc>
                <a:tc>
                  <a:txBody>
                    <a:bodyPr/>
                    <a:lstStyle/>
                    <a:p>
                      <a:pPr algn="ctr" fontAlgn="ctr"/>
                      <a:r>
                        <a:rPr lang="en-US" sz="1600" u="none" strike="noStrike" dirty="0" smtClean="0">
                          <a:effectLst/>
                        </a:rPr>
                        <a:t>IPC</a:t>
                      </a:r>
                      <a:endParaRPr lang="en-US" sz="1600" b="0" i="0" u="none" strike="noStrike" dirty="0">
                        <a:solidFill>
                          <a:srgbClr val="58595B"/>
                        </a:solidFill>
                        <a:effectLst/>
                        <a:latin typeface="+mn-lt"/>
                      </a:endParaRPr>
                    </a:p>
                  </a:txBody>
                  <a:tcPr marL="3821" marR="3821" marT="3821" marB="0" anchor="ctr"/>
                </a:tc>
                <a:tc>
                  <a:txBody>
                    <a:bodyPr/>
                    <a:lstStyle/>
                    <a:p>
                      <a:pPr algn="l" fontAlgn="b"/>
                      <a:endParaRPr lang="en-US" sz="1400" b="0" i="0" u="none" strike="noStrike">
                        <a:solidFill>
                          <a:srgbClr val="000000"/>
                        </a:solidFill>
                        <a:effectLst/>
                        <a:latin typeface="Calibri" panose="020F0502020204030204" pitchFamily="34" charset="0"/>
                      </a:endParaRPr>
                    </a:p>
                  </a:txBody>
                  <a:tcPr marL="3821" marR="3821" marT="3821" marB="0" anchor="b"/>
                </a:tc>
                <a:extLst>
                  <a:ext uri="{0D108BD9-81ED-4DB2-BD59-A6C34878D82A}">
                    <a16:rowId xmlns:a16="http://schemas.microsoft.com/office/drawing/2014/main" val="995904047"/>
                  </a:ext>
                </a:extLst>
              </a:tr>
              <a:tr h="538609">
                <a:tc vMerge="1">
                  <a:txBody>
                    <a:bodyPr/>
                    <a:lstStyle/>
                    <a:p>
                      <a:endParaRPr lang="en-US"/>
                    </a:p>
                  </a:txBody>
                  <a:tcPr/>
                </a:tc>
                <a:tc>
                  <a:txBody>
                    <a:bodyPr/>
                    <a:lstStyle/>
                    <a:p>
                      <a:pPr algn="l" fontAlgn="ctr"/>
                      <a:r>
                        <a:rPr lang="en-US" sz="1400" u="none" strike="noStrike">
                          <a:effectLst/>
                        </a:rPr>
                        <a:t>Create systems to allow all students' high school transcript data to be considered in placement</a:t>
                      </a:r>
                      <a:endParaRPr lang="en-US" sz="1400" b="0" i="1" u="none" strike="noStrike">
                        <a:solidFill>
                          <a:srgbClr val="58595B"/>
                        </a:solidFill>
                        <a:effectLst/>
                        <a:latin typeface="Arial" panose="020B0604020202020204" pitchFamily="34" charset="0"/>
                      </a:endParaRPr>
                    </a:p>
                  </a:txBody>
                  <a:tcPr marL="3821" marR="3821" marT="3821" marB="0" anchor="ctr"/>
                </a:tc>
                <a:tc>
                  <a:txBody>
                    <a:bodyPr/>
                    <a:lstStyle/>
                    <a:p>
                      <a:pPr algn="l" fontAlgn="b"/>
                      <a:endParaRPr lang="en-US" sz="1400" b="0" i="0" u="none" strike="noStrike">
                        <a:solidFill>
                          <a:srgbClr val="000000"/>
                        </a:solidFill>
                        <a:effectLst/>
                        <a:latin typeface="Calibri" panose="020F0502020204030204" pitchFamily="34" charset="0"/>
                      </a:endParaRPr>
                    </a:p>
                  </a:txBody>
                  <a:tcPr marL="3821" marR="3821" marT="3821" marB="0" anchor="b"/>
                </a:tc>
                <a:tc>
                  <a:txBody>
                    <a:bodyPr/>
                    <a:lstStyle/>
                    <a:p>
                      <a:pPr algn="l" fontAlgn="ctr"/>
                      <a:endParaRPr lang="en-US" sz="1400" b="0" i="0" u="none" strike="noStrike">
                        <a:solidFill>
                          <a:srgbClr val="58595B"/>
                        </a:solidFill>
                        <a:effectLst/>
                        <a:latin typeface="Arial" panose="020B0604020202020204" pitchFamily="34" charset="0"/>
                      </a:endParaRPr>
                    </a:p>
                  </a:txBody>
                  <a:tcPr marL="3821" marR="3821" marT="3821" marB="0" anchor="ctr"/>
                </a:tc>
                <a:tc>
                  <a:txBody>
                    <a:bodyPr/>
                    <a:lstStyle/>
                    <a:p>
                      <a:pPr algn="ctr" fontAlgn="ctr"/>
                      <a:r>
                        <a:rPr lang="en-US" sz="1600" u="none" strike="noStrike" smtClean="0">
                          <a:effectLst/>
                        </a:rPr>
                        <a:t>SSPC/PRIE</a:t>
                      </a:r>
                      <a:endParaRPr lang="en-US" sz="1600" b="0" i="0" u="none" strike="noStrike" dirty="0">
                        <a:solidFill>
                          <a:srgbClr val="58595B"/>
                        </a:solidFill>
                        <a:effectLst/>
                        <a:latin typeface="+mn-lt"/>
                      </a:endParaRPr>
                    </a:p>
                  </a:txBody>
                  <a:tcPr marL="3821" marR="3821" marT="3821" marB="0" anchor="ctr"/>
                </a:tc>
                <a:tc>
                  <a:txBody>
                    <a:bodyPr/>
                    <a:lstStyle/>
                    <a:p>
                      <a:pPr algn="l" fontAlgn="b"/>
                      <a:endParaRPr lang="en-US" sz="1400" b="0" i="0" u="none" strike="noStrike">
                        <a:solidFill>
                          <a:srgbClr val="000000"/>
                        </a:solidFill>
                        <a:effectLst/>
                        <a:latin typeface="Calibri" panose="020F0502020204030204" pitchFamily="34" charset="0"/>
                      </a:endParaRPr>
                    </a:p>
                  </a:txBody>
                  <a:tcPr marL="3821" marR="3821" marT="3821" marB="0" anchor="b"/>
                </a:tc>
                <a:extLst>
                  <a:ext uri="{0D108BD9-81ED-4DB2-BD59-A6C34878D82A}">
                    <a16:rowId xmlns:a16="http://schemas.microsoft.com/office/drawing/2014/main" val="2805862062"/>
                  </a:ext>
                </a:extLst>
              </a:tr>
              <a:tr h="707177">
                <a:tc vMerge="1">
                  <a:txBody>
                    <a:bodyPr/>
                    <a:lstStyle/>
                    <a:p>
                      <a:endParaRPr lang="en-US"/>
                    </a:p>
                  </a:txBody>
                  <a:tcPr/>
                </a:tc>
                <a:tc>
                  <a:txBody>
                    <a:bodyPr/>
                    <a:lstStyle/>
                    <a:p>
                      <a:pPr algn="l" fontAlgn="ctr"/>
                      <a:r>
                        <a:rPr lang="en-US" sz="1400" u="none" strike="noStrike">
                          <a:effectLst/>
                        </a:rPr>
                        <a:t>Create and align new instructional supports (e.g., embedded tutoring, a Writing Center) to support pre-transfer level students</a:t>
                      </a:r>
                      <a:endParaRPr lang="en-US" sz="1400" b="0" i="1" u="none" strike="noStrike">
                        <a:solidFill>
                          <a:srgbClr val="58595B"/>
                        </a:solidFill>
                        <a:effectLst/>
                        <a:latin typeface="Arial" panose="020B0604020202020204" pitchFamily="34" charset="0"/>
                      </a:endParaRPr>
                    </a:p>
                  </a:txBody>
                  <a:tcPr marL="3821" marR="3821" marT="3821" marB="0" anchor="ctr"/>
                </a:tc>
                <a:tc>
                  <a:txBody>
                    <a:bodyPr/>
                    <a:lstStyle/>
                    <a:p>
                      <a:pPr algn="l" fontAlgn="b"/>
                      <a:endParaRPr lang="en-US" sz="1400" b="0" i="0" u="none" strike="noStrike">
                        <a:solidFill>
                          <a:srgbClr val="000000"/>
                        </a:solidFill>
                        <a:effectLst/>
                        <a:latin typeface="Calibri" panose="020F0502020204030204" pitchFamily="34" charset="0"/>
                      </a:endParaRPr>
                    </a:p>
                  </a:txBody>
                  <a:tcPr marL="3821" marR="3821" marT="3821" marB="0" anchor="b"/>
                </a:tc>
                <a:tc>
                  <a:txBody>
                    <a:bodyPr/>
                    <a:lstStyle/>
                    <a:p>
                      <a:pPr algn="l" fontAlgn="ctr"/>
                      <a:endParaRPr lang="en-US" sz="1400" b="0" i="0" u="none" strike="noStrike">
                        <a:solidFill>
                          <a:srgbClr val="58595B"/>
                        </a:solidFill>
                        <a:effectLst/>
                        <a:latin typeface="Arial" panose="020B0604020202020204" pitchFamily="34" charset="0"/>
                      </a:endParaRPr>
                    </a:p>
                  </a:txBody>
                  <a:tcPr marL="3821" marR="3821" marT="3821" marB="0" anchor="ctr"/>
                </a:tc>
                <a:tc>
                  <a:txBody>
                    <a:bodyPr/>
                    <a:lstStyle/>
                    <a:p>
                      <a:pPr algn="ctr" fontAlgn="ctr"/>
                      <a:r>
                        <a:rPr lang="en-US" sz="1600" u="none" strike="noStrike" dirty="0" smtClean="0">
                          <a:effectLst/>
                        </a:rPr>
                        <a:t>SSPC</a:t>
                      </a:r>
                      <a:endParaRPr lang="en-US" sz="1600" b="0" i="0" u="none" strike="noStrike" dirty="0">
                        <a:solidFill>
                          <a:srgbClr val="58595B"/>
                        </a:solidFill>
                        <a:effectLst/>
                        <a:latin typeface="+mn-lt"/>
                      </a:endParaRPr>
                    </a:p>
                  </a:txBody>
                  <a:tcPr marL="3821" marR="3821" marT="3821" marB="0" anchor="ctr"/>
                </a:tc>
                <a:tc>
                  <a:txBody>
                    <a:bodyPr/>
                    <a:lstStyle/>
                    <a:p>
                      <a:pPr algn="l" fontAlgn="b"/>
                      <a:endParaRPr lang="en-US" sz="1400" b="0" i="0" u="none" strike="noStrike" dirty="0">
                        <a:solidFill>
                          <a:srgbClr val="000000"/>
                        </a:solidFill>
                        <a:effectLst/>
                        <a:latin typeface="Calibri" panose="020F0502020204030204" pitchFamily="34" charset="0"/>
                      </a:endParaRPr>
                    </a:p>
                  </a:txBody>
                  <a:tcPr marL="3821" marR="3821" marT="3821" marB="0" anchor="b"/>
                </a:tc>
                <a:extLst>
                  <a:ext uri="{0D108BD9-81ED-4DB2-BD59-A6C34878D82A}">
                    <a16:rowId xmlns:a16="http://schemas.microsoft.com/office/drawing/2014/main" val="810075668"/>
                  </a:ext>
                </a:extLst>
              </a:tr>
              <a:tr h="353587">
                <a:tc rowSpan="3">
                  <a:txBody>
                    <a:bodyPr/>
                    <a:lstStyle/>
                    <a:p>
                      <a:pPr algn="l" fontAlgn="ctr"/>
                      <a:r>
                        <a:rPr lang="en-US" sz="1400" u="none" strike="noStrike">
                          <a:effectLst/>
                        </a:rPr>
                        <a:t>Expand and extend cohort bridge programs to students beyond their first year of study.</a:t>
                      </a:r>
                      <a:endParaRPr lang="en-US" sz="1400" b="0" i="0" u="none" strike="noStrike">
                        <a:solidFill>
                          <a:srgbClr val="58595B"/>
                        </a:solidFill>
                        <a:effectLst/>
                        <a:latin typeface="Arial" panose="020B0604020202020204" pitchFamily="34" charset="0"/>
                      </a:endParaRPr>
                    </a:p>
                  </a:txBody>
                  <a:tcPr marL="3821" marR="3821" marT="3821" marB="0" anchor="ctr"/>
                </a:tc>
                <a:tc>
                  <a:txBody>
                    <a:bodyPr/>
                    <a:lstStyle/>
                    <a:p>
                      <a:pPr algn="l" fontAlgn="ctr"/>
                      <a:r>
                        <a:rPr lang="en-US" sz="1400" u="none" strike="noStrike">
                          <a:effectLst/>
                        </a:rPr>
                        <a:t>Institutionalize STEM Center innovations</a:t>
                      </a:r>
                      <a:endParaRPr lang="en-US" sz="1400" b="0" i="1" u="none" strike="noStrike">
                        <a:solidFill>
                          <a:srgbClr val="58595B"/>
                        </a:solidFill>
                        <a:effectLst/>
                        <a:latin typeface="Arial" panose="020B0604020202020204" pitchFamily="34" charset="0"/>
                      </a:endParaRPr>
                    </a:p>
                  </a:txBody>
                  <a:tcPr marL="3821" marR="3821" marT="3821" marB="0" anchor="ctr"/>
                </a:tc>
                <a:tc>
                  <a:txBody>
                    <a:bodyPr/>
                    <a:lstStyle/>
                    <a:p>
                      <a:pPr algn="l" fontAlgn="b"/>
                      <a:endParaRPr lang="en-US" sz="1400" b="0" i="0" u="none" strike="noStrike">
                        <a:solidFill>
                          <a:srgbClr val="000000"/>
                        </a:solidFill>
                        <a:effectLst/>
                        <a:latin typeface="Calibri" panose="020F0502020204030204" pitchFamily="34" charset="0"/>
                      </a:endParaRPr>
                    </a:p>
                  </a:txBody>
                  <a:tcPr marL="3821" marR="3821" marT="3821" marB="0" anchor="b"/>
                </a:tc>
                <a:tc>
                  <a:txBody>
                    <a:bodyPr/>
                    <a:lstStyle/>
                    <a:p>
                      <a:pPr algn="l" fontAlgn="ctr"/>
                      <a:endParaRPr lang="en-US" sz="1400" b="0" i="0" u="none" strike="noStrike">
                        <a:solidFill>
                          <a:srgbClr val="58595B"/>
                        </a:solidFill>
                        <a:effectLst/>
                        <a:latin typeface="Arial" panose="020B0604020202020204" pitchFamily="34" charset="0"/>
                      </a:endParaRPr>
                    </a:p>
                  </a:txBody>
                  <a:tcPr marL="3821" marR="3821" marT="3821" marB="0" anchor="ctr"/>
                </a:tc>
                <a:tc>
                  <a:txBody>
                    <a:bodyPr/>
                    <a:lstStyle/>
                    <a:p>
                      <a:pPr algn="ctr" fontAlgn="ctr"/>
                      <a:r>
                        <a:rPr lang="en-US" sz="1600" u="none" strike="noStrike" dirty="0" smtClean="0">
                          <a:effectLst/>
                        </a:rPr>
                        <a:t>SSPC/IPC</a:t>
                      </a:r>
                      <a:endParaRPr lang="en-US" sz="1600" b="0" i="0" u="none" strike="noStrike" dirty="0">
                        <a:solidFill>
                          <a:srgbClr val="58595B"/>
                        </a:solidFill>
                        <a:effectLst/>
                        <a:latin typeface="+mn-lt"/>
                      </a:endParaRPr>
                    </a:p>
                  </a:txBody>
                  <a:tcPr marL="3821" marR="3821" marT="3821" marB="0" anchor="ctr"/>
                </a:tc>
                <a:tc>
                  <a:txBody>
                    <a:bodyPr/>
                    <a:lstStyle/>
                    <a:p>
                      <a:pPr algn="l" fontAlgn="b"/>
                      <a:endParaRPr lang="en-US" sz="1400" b="0" i="0" u="none" strike="noStrike" dirty="0">
                        <a:solidFill>
                          <a:srgbClr val="000000"/>
                        </a:solidFill>
                        <a:effectLst/>
                        <a:latin typeface="Calibri" panose="020F0502020204030204" pitchFamily="34" charset="0"/>
                      </a:endParaRPr>
                    </a:p>
                  </a:txBody>
                  <a:tcPr marL="3821" marR="3821" marT="3821" marB="0" anchor="b"/>
                </a:tc>
                <a:extLst>
                  <a:ext uri="{0D108BD9-81ED-4DB2-BD59-A6C34878D82A}">
                    <a16:rowId xmlns:a16="http://schemas.microsoft.com/office/drawing/2014/main" val="794328176"/>
                  </a:ext>
                </a:extLst>
              </a:tr>
              <a:tr h="271694">
                <a:tc vMerge="1">
                  <a:txBody>
                    <a:bodyPr/>
                    <a:lstStyle/>
                    <a:p>
                      <a:endParaRPr lang="en-US"/>
                    </a:p>
                  </a:txBody>
                  <a:tcPr/>
                </a:tc>
                <a:tc>
                  <a:txBody>
                    <a:bodyPr/>
                    <a:lstStyle/>
                    <a:p>
                      <a:pPr algn="l" fontAlgn="ctr"/>
                      <a:r>
                        <a:rPr lang="en-US" sz="1400" u="none" strike="noStrike">
                          <a:effectLst/>
                        </a:rPr>
                        <a:t>Scale STEM Center Innovations</a:t>
                      </a:r>
                      <a:endParaRPr lang="en-US" sz="1400" b="0" i="1" u="none" strike="noStrike">
                        <a:solidFill>
                          <a:srgbClr val="58595B"/>
                        </a:solidFill>
                        <a:effectLst/>
                        <a:latin typeface="Arial" panose="020B0604020202020204" pitchFamily="34" charset="0"/>
                      </a:endParaRPr>
                    </a:p>
                  </a:txBody>
                  <a:tcPr marL="3821" marR="3821" marT="3821" marB="0" anchor="ctr"/>
                </a:tc>
                <a:tc>
                  <a:txBody>
                    <a:bodyPr/>
                    <a:lstStyle/>
                    <a:p>
                      <a:pPr algn="l" fontAlgn="b"/>
                      <a:endParaRPr lang="en-US" sz="1400" b="0" i="0" u="none" strike="noStrike">
                        <a:solidFill>
                          <a:srgbClr val="000000"/>
                        </a:solidFill>
                        <a:effectLst/>
                        <a:latin typeface="Calibri" panose="020F0502020204030204" pitchFamily="34" charset="0"/>
                      </a:endParaRPr>
                    </a:p>
                  </a:txBody>
                  <a:tcPr marL="3821" marR="3821" marT="3821" marB="0" anchor="b"/>
                </a:tc>
                <a:tc>
                  <a:txBody>
                    <a:bodyPr/>
                    <a:lstStyle/>
                    <a:p>
                      <a:pPr algn="l" fontAlgn="ctr"/>
                      <a:endParaRPr lang="en-US" sz="1400" b="0" i="0" u="none" strike="noStrike">
                        <a:solidFill>
                          <a:srgbClr val="58595B"/>
                        </a:solidFill>
                        <a:effectLst/>
                        <a:latin typeface="Arial" panose="020B0604020202020204" pitchFamily="34" charset="0"/>
                      </a:endParaRPr>
                    </a:p>
                  </a:txBody>
                  <a:tcPr marL="3821" marR="3821" marT="3821" marB="0" anchor="ctr"/>
                </a:tc>
                <a:tc>
                  <a:txBody>
                    <a:bodyPr/>
                    <a:lstStyle/>
                    <a:p>
                      <a:pPr algn="ctr" fontAlgn="ctr"/>
                      <a:r>
                        <a:rPr lang="en-US" sz="1600" u="none" strike="noStrike" dirty="0" smtClean="0">
                          <a:effectLst/>
                        </a:rPr>
                        <a:t>SSPC/IPC</a:t>
                      </a:r>
                      <a:endParaRPr lang="en-US" sz="1600" b="0" i="0" u="none" strike="noStrike" dirty="0">
                        <a:solidFill>
                          <a:srgbClr val="58595B"/>
                        </a:solidFill>
                        <a:effectLst/>
                        <a:latin typeface="+mn-lt"/>
                      </a:endParaRPr>
                    </a:p>
                  </a:txBody>
                  <a:tcPr marL="3821" marR="3821" marT="3821" marB="0" anchor="ctr"/>
                </a:tc>
                <a:tc>
                  <a:txBody>
                    <a:bodyPr/>
                    <a:lstStyle/>
                    <a:p>
                      <a:pPr algn="l" fontAlgn="b"/>
                      <a:endParaRPr lang="en-US" sz="1400" b="0" i="0" u="none" strike="noStrike" dirty="0">
                        <a:solidFill>
                          <a:srgbClr val="000000"/>
                        </a:solidFill>
                        <a:effectLst/>
                        <a:latin typeface="Calibri" panose="020F0502020204030204" pitchFamily="34" charset="0"/>
                      </a:endParaRPr>
                    </a:p>
                  </a:txBody>
                  <a:tcPr marL="3821" marR="3821" marT="3821" marB="0" anchor="b"/>
                </a:tc>
                <a:extLst>
                  <a:ext uri="{0D108BD9-81ED-4DB2-BD59-A6C34878D82A}">
                    <a16:rowId xmlns:a16="http://schemas.microsoft.com/office/drawing/2014/main" val="634286306"/>
                  </a:ext>
                </a:extLst>
              </a:tr>
              <a:tr h="530384">
                <a:tc vMerge="1">
                  <a:txBody>
                    <a:bodyPr/>
                    <a:lstStyle/>
                    <a:p>
                      <a:endParaRPr lang="en-US"/>
                    </a:p>
                  </a:txBody>
                  <a:tcPr/>
                </a:tc>
                <a:tc>
                  <a:txBody>
                    <a:bodyPr/>
                    <a:lstStyle/>
                    <a:p>
                      <a:pPr algn="l" fontAlgn="ctr"/>
                      <a:r>
                        <a:rPr lang="en-US" sz="1400" u="none" strike="noStrike">
                          <a:effectLst/>
                        </a:rPr>
                        <a:t>Plan for scaling First Year Experience programs for first-time students</a:t>
                      </a:r>
                      <a:endParaRPr lang="en-US" sz="1400" b="0" i="1" u="none" strike="noStrike">
                        <a:solidFill>
                          <a:srgbClr val="58595B"/>
                        </a:solidFill>
                        <a:effectLst/>
                        <a:latin typeface="Arial" panose="020B0604020202020204" pitchFamily="34" charset="0"/>
                      </a:endParaRPr>
                    </a:p>
                  </a:txBody>
                  <a:tcPr marL="3821" marR="3821" marT="3821" marB="0" anchor="ctr"/>
                </a:tc>
                <a:tc>
                  <a:txBody>
                    <a:bodyPr/>
                    <a:lstStyle/>
                    <a:p>
                      <a:pPr algn="l" fontAlgn="b"/>
                      <a:endParaRPr lang="en-US" sz="1400" b="0" i="0" u="none" strike="noStrike">
                        <a:solidFill>
                          <a:srgbClr val="000000"/>
                        </a:solidFill>
                        <a:effectLst/>
                        <a:latin typeface="Calibri" panose="020F0502020204030204" pitchFamily="34" charset="0"/>
                      </a:endParaRPr>
                    </a:p>
                  </a:txBody>
                  <a:tcPr marL="3821" marR="3821" marT="3821" marB="0" anchor="b"/>
                </a:tc>
                <a:tc>
                  <a:txBody>
                    <a:bodyPr/>
                    <a:lstStyle/>
                    <a:p>
                      <a:pPr algn="l" fontAlgn="ctr"/>
                      <a:endParaRPr lang="en-US" sz="1400" b="0" i="0" u="none" strike="noStrike">
                        <a:solidFill>
                          <a:srgbClr val="58595B"/>
                        </a:solidFill>
                        <a:effectLst/>
                        <a:latin typeface="Arial" panose="020B0604020202020204" pitchFamily="34" charset="0"/>
                      </a:endParaRPr>
                    </a:p>
                  </a:txBody>
                  <a:tcPr marL="3821" marR="3821" marT="3821" marB="0" anchor="ctr"/>
                </a:tc>
                <a:tc>
                  <a:txBody>
                    <a:bodyPr/>
                    <a:lstStyle/>
                    <a:p>
                      <a:pPr algn="ctr" fontAlgn="ctr"/>
                      <a:r>
                        <a:rPr lang="en-US" sz="1600" u="none" strike="noStrike" dirty="0" smtClean="0">
                          <a:effectLst/>
                        </a:rPr>
                        <a:t>SSPC/IPC</a:t>
                      </a:r>
                      <a:endParaRPr lang="en-US" sz="1600" b="0" i="0" u="none" strike="noStrike" dirty="0">
                        <a:solidFill>
                          <a:srgbClr val="58595B"/>
                        </a:solidFill>
                        <a:effectLst/>
                        <a:latin typeface="+mn-lt"/>
                      </a:endParaRPr>
                    </a:p>
                  </a:txBody>
                  <a:tcPr marL="3821" marR="3821" marT="3821" marB="0" anchor="ctr"/>
                </a:tc>
                <a:tc>
                  <a:txBody>
                    <a:bodyPr/>
                    <a:lstStyle/>
                    <a:p>
                      <a:pPr algn="l" fontAlgn="b"/>
                      <a:endParaRPr lang="en-US" sz="1400" b="0" i="0" u="none" strike="noStrike" dirty="0">
                        <a:solidFill>
                          <a:srgbClr val="000000"/>
                        </a:solidFill>
                        <a:effectLst/>
                        <a:latin typeface="Calibri" panose="020F0502020204030204" pitchFamily="34" charset="0"/>
                      </a:endParaRPr>
                    </a:p>
                  </a:txBody>
                  <a:tcPr marL="3821" marR="3821" marT="3821" marB="0" anchor="b"/>
                </a:tc>
                <a:extLst>
                  <a:ext uri="{0D108BD9-81ED-4DB2-BD59-A6C34878D82A}">
                    <a16:rowId xmlns:a16="http://schemas.microsoft.com/office/drawing/2014/main" val="2459893356"/>
                  </a:ext>
                </a:extLst>
              </a:tr>
            </a:tbl>
          </a:graphicData>
        </a:graphic>
      </p:graphicFrame>
    </p:spTree>
    <p:extLst>
      <p:ext uri="{BB962C8B-B14F-4D97-AF65-F5344CB8AC3E}">
        <p14:creationId xmlns:p14="http://schemas.microsoft.com/office/powerpoint/2010/main" val="280755813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 2"/>
          <p:cNvGraphicFramePr>
            <a:graphicFrameLocks noGrp="1"/>
          </p:cNvGraphicFramePr>
          <p:nvPr>
            <p:extLst/>
          </p:nvPr>
        </p:nvGraphicFramePr>
        <p:xfrm>
          <a:off x="0" y="0"/>
          <a:ext cx="12191998" cy="6863983"/>
        </p:xfrm>
        <a:graphic>
          <a:graphicData uri="http://schemas.openxmlformats.org/drawingml/2006/table">
            <a:tbl>
              <a:tblPr firstRow="1" firstCol="1" bandRow="1">
                <a:tableStyleId>{E8B1032C-EA38-4F05-BA0D-38AFFFC7BED3}</a:tableStyleId>
              </a:tblPr>
              <a:tblGrid>
                <a:gridCol w="2377440">
                  <a:extLst>
                    <a:ext uri="{9D8B030D-6E8A-4147-A177-3AD203B41FA5}">
                      <a16:colId xmlns:a16="http://schemas.microsoft.com/office/drawing/2014/main" val="2587679147"/>
                    </a:ext>
                  </a:extLst>
                </a:gridCol>
                <a:gridCol w="5364480">
                  <a:extLst>
                    <a:ext uri="{9D8B030D-6E8A-4147-A177-3AD203B41FA5}">
                      <a16:colId xmlns:a16="http://schemas.microsoft.com/office/drawing/2014/main" val="856783197"/>
                    </a:ext>
                  </a:extLst>
                </a:gridCol>
                <a:gridCol w="891941">
                  <a:extLst>
                    <a:ext uri="{9D8B030D-6E8A-4147-A177-3AD203B41FA5}">
                      <a16:colId xmlns:a16="http://schemas.microsoft.com/office/drawing/2014/main" val="1450190236"/>
                    </a:ext>
                  </a:extLst>
                </a:gridCol>
                <a:gridCol w="1225241">
                  <a:extLst>
                    <a:ext uri="{9D8B030D-6E8A-4147-A177-3AD203B41FA5}">
                      <a16:colId xmlns:a16="http://schemas.microsoft.com/office/drawing/2014/main" val="2621526136"/>
                    </a:ext>
                  </a:extLst>
                </a:gridCol>
                <a:gridCol w="1258077">
                  <a:extLst>
                    <a:ext uri="{9D8B030D-6E8A-4147-A177-3AD203B41FA5}">
                      <a16:colId xmlns:a16="http://schemas.microsoft.com/office/drawing/2014/main" val="2313492559"/>
                    </a:ext>
                  </a:extLst>
                </a:gridCol>
                <a:gridCol w="1074819">
                  <a:extLst>
                    <a:ext uri="{9D8B030D-6E8A-4147-A177-3AD203B41FA5}">
                      <a16:colId xmlns:a16="http://schemas.microsoft.com/office/drawing/2014/main" val="3776969090"/>
                    </a:ext>
                  </a:extLst>
                </a:gridCol>
              </a:tblGrid>
              <a:tr h="775017">
                <a:tc>
                  <a:txBody>
                    <a:bodyPr/>
                    <a:lstStyle/>
                    <a:p>
                      <a:pPr algn="l" fontAlgn="b"/>
                      <a:r>
                        <a:rPr lang="en-US" sz="1800" u="none" strike="noStrike" dirty="0" smtClean="0">
                          <a:solidFill>
                            <a:schemeClr val="bg1"/>
                          </a:solidFill>
                          <a:effectLst/>
                        </a:rPr>
                        <a:t>Goal 2:  </a:t>
                      </a:r>
                    </a:p>
                    <a:p>
                      <a:pPr algn="l" fontAlgn="b"/>
                      <a:r>
                        <a:rPr lang="en-US" sz="1800" u="none" strike="noStrike" dirty="0" smtClean="0">
                          <a:solidFill>
                            <a:schemeClr val="bg1"/>
                          </a:solidFill>
                          <a:effectLst/>
                        </a:rPr>
                        <a:t>Community Connections</a:t>
                      </a:r>
                    </a:p>
                    <a:p>
                      <a:pPr algn="l" fontAlgn="b"/>
                      <a:r>
                        <a:rPr lang="en-US" sz="1400" u="none" strike="noStrike" dirty="0" smtClean="0">
                          <a:solidFill>
                            <a:schemeClr val="bg1"/>
                          </a:solidFill>
                          <a:effectLst/>
                        </a:rPr>
                        <a:t>Desired </a:t>
                      </a:r>
                      <a:r>
                        <a:rPr lang="en-US" sz="1400" u="none" strike="noStrike" dirty="0">
                          <a:solidFill>
                            <a:schemeClr val="bg1"/>
                          </a:solidFill>
                          <a:effectLst/>
                        </a:rPr>
                        <a:t>Outcomes</a:t>
                      </a:r>
                      <a:endParaRPr lang="en-US" sz="1400" b="0" i="0" u="none" strike="noStrike" dirty="0">
                        <a:solidFill>
                          <a:schemeClr val="bg1"/>
                        </a:solidFill>
                        <a:effectLst/>
                        <a:latin typeface="Calibri" panose="020F0502020204030204" pitchFamily="34" charset="0"/>
                      </a:endParaRPr>
                    </a:p>
                  </a:txBody>
                  <a:tcPr marL="4885" marR="4885" marT="4885" marB="0" anchor="b">
                    <a:solidFill>
                      <a:schemeClr val="accent6">
                        <a:lumMod val="75000"/>
                      </a:schemeClr>
                    </a:solidFill>
                  </a:tcPr>
                </a:tc>
                <a:tc>
                  <a:txBody>
                    <a:bodyPr/>
                    <a:lstStyle/>
                    <a:p>
                      <a:pPr algn="l" fontAlgn="b"/>
                      <a:r>
                        <a:rPr lang="en-US" sz="1400" u="none" strike="noStrike" dirty="0">
                          <a:effectLst/>
                        </a:rPr>
                        <a:t>Action Steps to be </a:t>
                      </a:r>
                      <a:r>
                        <a:rPr lang="en-US" sz="1400" u="none" strike="noStrike" dirty="0" smtClean="0">
                          <a:effectLst/>
                        </a:rPr>
                        <a:t>Implemented in 2018-19</a:t>
                      </a:r>
                      <a:endParaRPr lang="en-US" sz="1400" b="0" i="0" u="none" strike="noStrike" dirty="0">
                        <a:solidFill>
                          <a:srgbClr val="000000"/>
                        </a:solidFill>
                        <a:effectLst/>
                        <a:latin typeface="Calibri" panose="020F0502020204030204" pitchFamily="34" charset="0"/>
                      </a:endParaRPr>
                    </a:p>
                  </a:txBody>
                  <a:tcPr marL="4885" marR="4885" marT="4885" marB="0" anchor="b"/>
                </a:tc>
                <a:tc>
                  <a:txBody>
                    <a:bodyPr/>
                    <a:lstStyle/>
                    <a:p>
                      <a:pPr algn="l" fontAlgn="b"/>
                      <a:r>
                        <a:rPr lang="en-US" sz="1400" u="none" strike="noStrike" dirty="0">
                          <a:effectLst/>
                        </a:rPr>
                        <a:t>Timeline</a:t>
                      </a:r>
                      <a:endParaRPr lang="en-US" sz="1400" b="0" i="0" u="none" strike="noStrike" dirty="0">
                        <a:solidFill>
                          <a:srgbClr val="000000"/>
                        </a:solidFill>
                        <a:effectLst/>
                        <a:latin typeface="Calibri" panose="020F0502020204030204" pitchFamily="34" charset="0"/>
                      </a:endParaRPr>
                    </a:p>
                  </a:txBody>
                  <a:tcPr marL="4885" marR="4885" marT="4885" marB="0" anchor="b"/>
                </a:tc>
                <a:tc>
                  <a:txBody>
                    <a:bodyPr/>
                    <a:lstStyle/>
                    <a:p>
                      <a:pPr algn="l" fontAlgn="b"/>
                      <a:r>
                        <a:rPr lang="en-US" sz="1400" u="none" strike="noStrike" dirty="0">
                          <a:effectLst/>
                        </a:rPr>
                        <a:t>Responsible Parties</a:t>
                      </a:r>
                      <a:endParaRPr lang="en-US" sz="1400" b="0" i="0" u="none" strike="noStrike" dirty="0">
                        <a:solidFill>
                          <a:srgbClr val="000000"/>
                        </a:solidFill>
                        <a:effectLst/>
                        <a:latin typeface="Calibri" panose="020F0502020204030204" pitchFamily="34" charset="0"/>
                      </a:endParaRPr>
                    </a:p>
                  </a:txBody>
                  <a:tcPr marL="4885" marR="4885" marT="4885" marB="0" anchor="b"/>
                </a:tc>
                <a:tc>
                  <a:txBody>
                    <a:bodyPr/>
                    <a:lstStyle/>
                    <a:p>
                      <a:pPr algn="l" fontAlgn="b"/>
                      <a:r>
                        <a:rPr lang="en-US" sz="1400" u="none" strike="noStrike" dirty="0" smtClean="0">
                          <a:effectLst/>
                        </a:rPr>
                        <a:t>Planning Council Lead</a:t>
                      </a:r>
                      <a:endParaRPr lang="en-US" sz="1400" b="1" i="0" u="none" strike="noStrike" dirty="0">
                        <a:solidFill>
                          <a:srgbClr val="000000"/>
                        </a:solidFill>
                        <a:effectLst/>
                        <a:latin typeface="Calibri" panose="020F0502020204030204" pitchFamily="34" charset="0"/>
                      </a:endParaRPr>
                    </a:p>
                  </a:txBody>
                  <a:tcPr marL="4885" marR="4885" marT="4885" marB="0" anchor="b"/>
                </a:tc>
                <a:tc>
                  <a:txBody>
                    <a:bodyPr/>
                    <a:lstStyle/>
                    <a:p>
                      <a:pPr algn="l" fontAlgn="b"/>
                      <a:r>
                        <a:rPr lang="en-US" sz="1400" u="none" strike="noStrike" dirty="0">
                          <a:effectLst/>
                        </a:rPr>
                        <a:t>Resources</a:t>
                      </a:r>
                      <a:endParaRPr lang="en-US" sz="1400" b="0" i="0" u="none" strike="noStrike" dirty="0">
                        <a:solidFill>
                          <a:srgbClr val="000000"/>
                        </a:solidFill>
                        <a:effectLst/>
                        <a:latin typeface="Calibri" panose="020F0502020204030204" pitchFamily="34" charset="0"/>
                      </a:endParaRPr>
                    </a:p>
                  </a:txBody>
                  <a:tcPr marL="4885" marR="4885" marT="4885" marB="0" anchor="b"/>
                </a:tc>
                <a:extLst>
                  <a:ext uri="{0D108BD9-81ED-4DB2-BD59-A6C34878D82A}">
                    <a16:rowId xmlns:a16="http://schemas.microsoft.com/office/drawing/2014/main" val="3950536632"/>
                  </a:ext>
                </a:extLst>
              </a:tr>
              <a:tr h="245321">
                <a:tc rowSpan="7">
                  <a:txBody>
                    <a:bodyPr/>
                    <a:lstStyle/>
                    <a:p>
                      <a:pPr algn="l" fontAlgn="ctr"/>
                      <a:r>
                        <a:rPr lang="en-US" sz="1400" u="none" strike="noStrike" dirty="0">
                          <a:effectLst/>
                        </a:rPr>
                        <a:t>Increase the number of high school students successfully transitioning to </a:t>
                      </a:r>
                      <a:r>
                        <a:rPr lang="en-US" sz="1400" u="none" strike="noStrike" kern="1200" dirty="0">
                          <a:effectLst/>
                        </a:rPr>
                        <a:t>Canada</a:t>
                      </a:r>
                      <a:endParaRPr lang="en-US" sz="1400" b="1" u="none" strike="noStrike" kern="1200" dirty="0">
                        <a:solidFill>
                          <a:schemeClr val="tx1"/>
                        </a:solidFill>
                        <a:effectLst/>
                        <a:latin typeface="+mn-lt"/>
                        <a:ea typeface="+mn-ea"/>
                        <a:cs typeface="+mn-cs"/>
                      </a:endParaRPr>
                    </a:p>
                  </a:txBody>
                  <a:tcPr marL="4885" marR="4885" marT="4885" marB="0" anchor="ctr"/>
                </a:tc>
                <a:tc>
                  <a:txBody>
                    <a:bodyPr/>
                    <a:lstStyle/>
                    <a:p>
                      <a:pPr algn="l" fontAlgn="ctr"/>
                      <a:r>
                        <a:rPr lang="en-US" sz="1400" u="none" strike="noStrike" dirty="0">
                          <a:effectLst/>
                        </a:rPr>
                        <a:t>Increase dual enrollment opportunities</a:t>
                      </a:r>
                      <a:endParaRPr lang="en-US" sz="1400" b="0" i="1" u="none" strike="noStrike" dirty="0">
                        <a:solidFill>
                          <a:srgbClr val="58595B"/>
                        </a:solidFill>
                        <a:effectLst/>
                        <a:latin typeface="Arial" panose="020B0604020202020204" pitchFamily="34" charset="0"/>
                      </a:endParaRPr>
                    </a:p>
                  </a:txBody>
                  <a:tcPr marL="4885" marR="4885" marT="4885" marB="0" anchor="ctr"/>
                </a:tc>
                <a:tc>
                  <a:txBody>
                    <a:bodyPr/>
                    <a:lstStyle/>
                    <a:p>
                      <a:pPr algn="l" fontAlgn="b"/>
                      <a:endParaRPr lang="en-US" sz="1200" b="0" i="0" u="none" strike="noStrike">
                        <a:solidFill>
                          <a:srgbClr val="000000"/>
                        </a:solidFill>
                        <a:effectLst/>
                        <a:latin typeface="Calibri" panose="020F0502020204030204" pitchFamily="34" charset="0"/>
                      </a:endParaRPr>
                    </a:p>
                  </a:txBody>
                  <a:tcPr marL="4885" marR="4885" marT="4885" marB="0" anchor="b"/>
                </a:tc>
                <a:tc>
                  <a:txBody>
                    <a:bodyPr/>
                    <a:lstStyle/>
                    <a:p>
                      <a:pPr algn="l" fontAlgn="b"/>
                      <a:endParaRPr lang="en-US" sz="1200" b="0" i="0" u="none" strike="noStrike" dirty="0">
                        <a:solidFill>
                          <a:srgbClr val="000000"/>
                        </a:solidFill>
                        <a:effectLst/>
                        <a:latin typeface="Calibri" panose="020F0502020204030204" pitchFamily="34" charset="0"/>
                      </a:endParaRPr>
                    </a:p>
                  </a:txBody>
                  <a:tcPr marL="4885" marR="4885" marT="4885" marB="0" anchor="b"/>
                </a:tc>
                <a:tc>
                  <a:txBody>
                    <a:bodyPr/>
                    <a:lstStyle/>
                    <a:p>
                      <a:pPr algn="ctr" fontAlgn="b"/>
                      <a:r>
                        <a:rPr lang="en-US" sz="1600" b="0" i="0" u="none" strike="noStrike" dirty="0" smtClean="0">
                          <a:solidFill>
                            <a:srgbClr val="000000"/>
                          </a:solidFill>
                          <a:effectLst/>
                          <a:latin typeface="Calibri" panose="020F0502020204030204" pitchFamily="34" charset="0"/>
                        </a:rPr>
                        <a:t>IPC</a:t>
                      </a:r>
                      <a:endParaRPr lang="en-US" sz="1600" b="0" i="0" u="none" strike="noStrike" dirty="0">
                        <a:solidFill>
                          <a:srgbClr val="000000"/>
                        </a:solidFill>
                        <a:effectLst/>
                        <a:latin typeface="Calibri" panose="020F0502020204030204" pitchFamily="34" charset="0"/>
                      </a:endParaRPr>
                    </a:p>
                  </a:txBody>
                  <a:tcPr marL="4885" marR="4885" marT="4885" marB="0" anchor="ctr"/>
                </a:tc>
                <a:tc>
                  <a:txBody>
                    <a:bodyPr/>
                    <a:lstStyle/>
                    <a:p>
                      <a:pPr algn="l" fontAlgn="b"/>
                      <a:endParaRPr lang="en-US" sz="1200" b="0" i="0" u="none" strike="noStrike">
                        <a:solidFill>
                          <a:srgbClr val="000000"/>
                        </a:solidFill>
                        <a:effectLst/>
                        <a:latin typeface="Calibri" panose="020F0502020204030204" pitchFamily="34" charset="0"/>
                      </a:endParaRPr>
                    </a:p>
                  </a:txBody>
                  <a:tcPr marL="4885" marR="4885" marT="4885" marB="0" anchor="b"/>
                </a:tc>
                <a:extLst>
                  <a:ext uri="{0D108BD9-81ED-4DB2-BD59-A6C34878D82A}">
                    <a16:rowId xmlns:a16="http://schemas.microsoft.com/office/drawing/2014/main" val="560976909"/>
                  </a:ext>
                </a:extLst>
              </a:tr>
              <a:tr h="245321">
                <a:tc vMerge="1">
                  <a:txBody>
                    <a:bodyPr/>
                    <a:lstStyle/>
                    <a:p>
                      <a:endParaRPr lang="en-US"/>
                    </a:p>
                  </a:txBody>
                  <a:tcPr/>
                </a:tc>
                <a:tc>
                  <a:txBody>
                    <a:bodyPr/>
                    <a:lstStyle/>
                    <a:p>
                      <a:pPr algn="l" fontAlgn="ctr"/>
                      <a:r>
                        <a:rPr lang="en-US" sz="1400" u="none" strike="noStrike">
                          <a:effectLst/>
                        </a:rPr>
                        <a:t>Expand Middle College </a:t>
                      </a:r>
                      <a:endParaRPr lang="en-US" sz="1400" b="0" i="1" u="none" strike="noStrike">
                        <a:solidFill>
                          <a:srgbClr val="58595B"/>
                        </a:solidFill>
                        <a:effectLst/>
                        <a:latin typeface="Arial" panose="020B0604020202020204" pitchFamily="34" charset="0"/>
                      </a:endParaRPr>
                    </a:p>
                  </a:txBody>
                  <a:tcPr marL="4885" marR="4885" marT="4885" marB="0" anchor="ctr"/>
                </a:tc>
                <a:tc>
                  <a:txBody>
                    <a:bodyPr/>
                    <a:lstStyle/>
                    <a:p>
                      <a:pPr algn="l" fontAlgn="b"/>
                      <a:endParaRPr lang="en-US" sz="1200" b="0" i="0" u="none" strike="noStrike">
                        <a:solidFill>
                          <a:srgbClr val="000000"/>
                        </a:solidFill>
                        <a:effectLst/>
                        <a:latin typeface="Calibri" panose="020F0502020204030204" pitchFamily="34" charset="0"/>
                      </a:endParaRPr>
                    </a:p>
                  </a:txBody>
                  <a:tcPr marL="4885" marR="4885" marT="4885" marB="0" anchor="b"/>
                </a:tc>
                <a:tc>
                  <a:txBody>
                    <a:bodyPr/>
                    <a:lstStyle/>
                    <a:p>
                      <a:pPr algn="l" fontAlgn="b"/>
                      <a:endParaRPr lang="en-US" sz="1200" b="0" i="0" u="none" strike="noStrike">
                        <a:solidFill>
                          <a:srgbClr val="000000"/>
                        </a:solidFill>
                        <a:effectLst/>
                        <a:latin typeface="Calibri" panose="020F0502020204030204" pitchFamily="34" charset="0"/>
                      </a:endParaRPr>
                    </a:p>
                  </a:txBody>
                  <a:tcPr marL="4885" marR="4885" marT="4885" marB="0" anchor="b"/>
                </a:tc>
                <a:tc>
                  <a:txBody>
                    <a:bodyPr/>
                    <a:lstStyle/>
                    <a:p>
                      <a:pPr algn="ctr" fontAlgn="b"/>
                      <a:r>
                        <a:rPr lang="en-US" sz="1600" b="0" i="0" u="none" strike="noStrike" dirty="0" smtClean="0">
                          <a:solidFill>
                            <a:srgbClr val="000000"/>
                          </a:solidFill>
                          <a:effectLst/>
                          <a:latin typeface="Calibri" panose="020F0502020204030204" pitchFamily="34" charset="0"/>
                        </a:rPr>
                        <a:t>IPC</a:t>
                      </a:r>
                      <a:endParaRPr lang="en-US" sz="1600" b="0" i="0" u="none" strike="noStrike" dirty="0">
                        <a:solidFill>
                          <a:srgbClr val="000000"/>
                        </a:solidFill>
                        <a:effectLst/>
                        <a:latin typeface="Calibri" panose="020F0502020204030204" pitchFamily="34" charset="0"/>
                      </a:endParaRPr>
                    </a:p>
                  </a:txBody>
                  <a:tcPr marL="4885" marR="4885" marT="4885" marB="0" anchor="ctr"/>
                </a:tc>
                <a:tc>
                  <a:txBody>
                    <a:bodyPr/>
                    <a:lstStyle/>
                    <a:p>
                      <a:pPr algn="l" fontAlgn="b"/>
                      <a:endParaRPr lang="en-US" sz="1200" b="0" i="0" u="none" strike="noStrike">
                        <a:solidFill>
                          <a:srgbClr val="000000"/>
                        </a:solidFill>
                        <a:effectLst/>
                        <a:latin typeface="Calibri" panose="020F0502020204030204" pitchFamily="34" charset="0"/>
                      </a:endParaRPr>
                    </a:p>
                  </a:txBody>
                  <a:tcPr marL="4885" marR="4885" marT="4885" marB="0" anchor="b"/>
                </a:tc>
                <a:extLst>
                  <a:ext uri="{0D108BD9-81ED-4DB2-BD59-A6C34878D82A}">
                    <a16:rowId xmlns:a16="http://schemas.microsoft.com/office/drawing/2014/main" val="3918269883"/>
                  </a:ext>
                </a:extLst>
              </a:tr>
              <a:tr h="245321">
                <a:tc vMerge="1">
                  <a:txBody>
                    <a:bodyPr/>
                    <a:lstStyle/>
                    <a:p>
                      <a:endParaRPr lang="en-US"/>
                    </a:p>
                  </a:txBody>
                  <a:tcPr/>
                </a:tc>
                <a:tc>
                  <a:txBody>
                    <a:bodyPr/>
                    <a:lstStyle/>
                    <a:p>
                      <a:pPr algn="l" fontAlgn="ctr"/>
                      <a:r>
                        <a:rPr lang="en-US" sz="1400" u="none" strike="noStrike">
                          <a:effectLst/>
                        </a:rPr>
                        <a:t>Utilize articulation agreements effectively</a:t>
                      </a:r>
                      <a:endParaRPr lang="en-US" sz="1400" b="0" i="1" u="none" strike="noStrike">
                        <a:solidFill>
                          <a:srgbClr val="58595B"/>
                        </a:solidFill>
                        <a:effectLst/>
                        <a:latin typeface="Arial" panose="020B0604020202020204" pitchFamily="34" charset="0"/>
                      </a:endParaRPr>
                    </a:p>
                  </a:txBody>
                  <a:tcPr marL="4885" marR="4885" marT="4885" marB="0" anchor="ctr"/>
                </a:tc>
                <a:tc>
                  <a:txBody>
                    <a:bodyPr/>
                    <a:lstStyle/>
                    <a:p>
                      <a:pPr algn="l" fontAlgn="b"/>
                      <a:endParaRPr lang="en-US" sz="1200" b="0" i="0" u="none" strike="noStrike">
                        <a:solidFill>
                          <a:srgbClr val="000000"/>
                        </a:solidFill>
                        <a:effectLst/>
                        <a:latin typeface="Calibri" panose="020F0502020204030204" pitchFamily="34" charset="0"/>
                      </a:endParaRPr>
                    </a:p>
                  </a:txBody>
                  <a:tcPr marL="4885" marR="4885" marT="4885" marB="0" anchor="b"/>
                </a:tc>
                <a:tc>
                  <a:txBody>
                    <a:bodyPr/>
                    <a:lstStyle/>
                    <a:p>
                      <a:pPr algn="l" fontAlgn="b"/>
                      <a:endParaRPr lang="en-US" sz="1200" b="0" i="0" u="none" strike="noStrike">
                        <a:solidFill>
                          <a:srgbClr val="000000"/>
                        </a:solidFill>
                        <a:effectLst/>
                        <a:latin typeface="Calibri" panose="020F0502020204030204" pitchFamily="34" charset="0"/>
                      </a:endParaRPr>
                    </a:p>
                  </a:txBody>
                  <a:tcPr marL="4885" marR="4885" marT="4885" marB="0" anchor="b"/>
                </a:tc>
                <a:tc>
                  <a:txBody>
                    <a:bodyPr/>
                    <a:lstStyle/>
                    <a:p>
                      <a:pPr algn="ctr" fontAlgn="b"/>
                      <a:r>
                        <a:rPr lang="en-US" sz="1600" b="0" i="0" u="none" strike="noStrike" dirty="0" smtClean="0">
                          <a:solidFill>
                            <a:srgbClr val="000000"/>
                          </a:solidFill>
                          <a:effectLst/>
                          <a:latin typeface="Calibri" panose="020F0502020204030204" pitchFamily="34" charset="0"/>
                        </a:rPr>
                        <a:t>IPC</a:t>
                      </a:r>
                      <a:endParaRPr lang="en-US" sz="1600" b="0" i="0" u="none" strike="noStrike" dirty="0">
                        <a:solidFill>
                          <a:srgbClr val="000000"/>
                        </a:solidFill>
                        <a:effectLst/>
                        <a:latin typeface="Calibri" panose="020F0502020204030204" pitchFamily="34" charset="0"/>
                      </a:endParaRPr>
                    </a:p>
                  </a:txBody>
                  <a:tcPr marL="4885" marR="4885" marT="4885" marB="0" anchor="ctr"/>
                </a:tc>
                <a:tc>
                  <a:txBody>
                    <a:bodyPr/>
                    <a:lstStyle/>
                    <a:p>
                      <a:pPr algn="l" fontAlgn="b"/>
                      <a:endParaRPr lang="en-US" sz="1200" b="0" i="0" u="none" strike="noStrike">
                        <a:solidFill>
                          <a:srgbClr val="000000"/>
                        </a:solidFill>
                        <a:effectLst/>
                        <a:latin typeface="Calibri" panose="020F0502020204030204" pitchFamily="34" charset="0"/>
                      </a:endParaRPr>
                    </a:p>
                  </a:txBody>
                  <a:tcPr marL="4885" marR="4885" marT="4885" marB="0" anchor="b"/>
                </a:tc>
                <a:extLst>
                  <a:ext uri="{0D108BD9-81ED-4DB2-BD59-A6C34878D82A}">
                    <a16:rowId xmlns:a16="http://schemas.microsoft.com/office/drawing/2014/main" val="2961011791"/>
                  </a:ext>
                </a:extLst>
              </a:tr>
              <a:tr h="245321">
                <a:tc vMerge="1">
                  <a:txBody>
                    <a:bodyPr/>
                    <a:lstStyle/>
                    <a:p>
                      <a:endParaRPr lang="en-US"/>
                    </a:p>
                  </a:txBody>
                  <a:tcPr/>
                </a:tc>
                <a:tc>
                  <a:txBody>
                    <a:bodyPr/>
                    <a:lstStyle/>
                    <a:p>
                      <a:pPr algn="l" fontAlgn="ctr"/>
                      <a:r>
                        <a:rPr lang="en-US" sz="1400" u="none" strike="noStrike" dirty="0">
                          <a:effectLst/>
                        </a:rPr>
                        <a:t>Create new career education pathway programs</a:t>
                      </a:r>
                      <a:endParaRPr lang="en-US" sz="1400" b="0" i="1" u="none" strike="noStrike" dirty="0">
                        <a:solidFill>
                          <a:srgbClr val="58595B"/>
                        </a:solidFill>
                        <a:effectLst/>
                        <a:latin typeface="Arial" panose="020B0604020202020204" pitchFamily="34" charset="0"/>
                      </a:endParaRPr>
                    </a:p>
                  </a:txBody>
                  <a:tcPr marL="4885" marR="4885" marT="4885" marB="0" anchor="ctr"/>
                </a:tc>
                <a:tc>
                  <a:txBody>
                    <a:bodyPr/>
                    <a:lstStyle/>
                    <a:p>
                      <a:pPr algn="l" fontAlgn="b"/>
                      <a:endParaRPr lang="en-US" sz="1200" b="0" i="0" u="none" strike="noStrike">
                        <a:solidFill>
                          <a:srgbClr val="000000"/>
                        </a:solidFill>
                        <a:effectLst/>
                        <a:latin typeface="Calibri" panose="020F0502020204030204" pitchFamily="34" charset="0"/>
                      </a:endParaRPr>
                    </a:p>
                  </a:txBody>
                  <a:tcPr marL="4885" marR="4885" marT="4885" marB="0" anchor="b"/>
                </a:tc>
                <a:tc>
                  <a:txBody>
                    <a:bodyPr/>
                    <a:lstStyle/>
                    <a:p>
                      <a:pPr algn="l" fontAlgn="b"/>
                      <a:endParaRPr lang="en-US" sz="1200" b="0" i="0" u="none" strike="noStrike">
                        <a:solidFill>
                          <a:srgbClr val="000000"/>
                        </a:solidFill>
                        <a:effectLst/>
                        <a:latin typeface="Calibri" panose="020F0502020204030204" pitchFamily="34" charset="0"/>
                      </a:endParaRPr>
                    </a:p>
                  </a:txBody>
                  <a:tcPr marL="4885" marR="4885" marT="4885" marB="0" anchor="b"/>
                </a:tc>
                <a:tc>
                  <a:txBody>
                    <a:bodyPr/>
                    <a:lstStyle/>
                    <a:p>
                      <a:pPr algn="ctr" fontAlgn="b"/>
                      <a:r>
                        <a:rPr lang="en-US" sz="1600" b="0" i="0" u="none" strike="noStrike" dirty="0" smtClean="0">
                          <a:solidFill>
                            <a:srgbClr val="000000"/>
                          </a:solidFill>
                          <a:effectLst/>
                          <a:latin typeface="Calibri" panose="020F0502020204030204" pitchFamily="34" charset="0"/>
                        </a:rPr>
                        <a:t>IPC</a:t>
                      </a:r>
                      <a:endParaRPr lang="en-US" sz="1600" b="0" i="0" u="none" strike="noStrike" dirty="0">
                        <a:solidFill>
                          <a:srgbClr val="000000"/>
                        </a:solidFill>
                        <a:effectLst/>
                        <a:latin typeface="Calibri" panose="020F0502020204030204" pitchFamily="34" charset="0"/>
                      </a:endParaRPr>
                    </a:p>
                  </a:txBody>
                  <a:tcPr marL="4885" marR="4885" marT="4885" marB="0" anchor="ctr"/>
                </a:tc>
                <a:tc>
                  <a:txBody>
                    <a:bodyPr/>
                    <a:lstStyle/>
                    <a:p>
                      <a:pPr algn="l" fontAlgn="b"/>
                      <a:endParaRPr lang="en-US" sz="1200" b="0" i="0" u="none" strike="noStrike">
                        <a:solidFill>
                          <a:srgbClr val="000000"/>
                        </a:solidFill>
                        <a:effectLst/>
                        <a:latin typeface="Calibri" panose="020F0502020204030204" pitchFamily="34" charset="0"/>
                      </a:endParaRPr>
                    </a:p>
                  </a:txBody>
                  <a:tcPr marL="4885" marR="4885" marT="4885" marB="0" anchor="b"/>
                </a:tc>
                <a:extLst>
                  <a:ext uri="{0D108BD9-81ED-4DB2-BD59-A6C34878D82A}">
                    <a16:rowId xmlns:a16="http://schemas.microsoft.com/office/drawing/2014/main" val="1209121113"/>
                  </a:ext>
                </a:extLst>
              </a:tr>
              <a:tr h="490645">
                <a:tc vMerge="1">
                  <a:txBody>
                    <a:bodyPr/>
                    <a:lstStyle/>
                    <a:p>
                      <a:endParaRPr lang="en-US"/>
                    </a:p>
                  </a:txBody>
                  <a:tcPr/>
                </a:tc>
                <a:tc>
                  <a:txBody>
                    <a:bodyPr/>
                    <a:lstStyle/>
                    <a:p>
                      <a:pPr algn="l" fontAlgn="ctr"/>
                      <a:r>
                        <a:rPr lang="en-US" sz="1400" u="none" strike="noStrike">
                          <a:effectLst/>
                        </a:rPr>
                        <a:t>Enable earlier career exploration opportunities for high school students</a:t>
                      </a:r>
                      <a:endParaRPr lang="en-US" sz="1400" b="0" i="1" u="none" strike="noStrike">
                        <a:solidFill>
                          <a:srgbClr val="58595B"/>
                        </a:solidFill>
                        <a:effectLst/>
                        <a:latin typeface="Arial" panose="020B0604020202020204" pitchFamily="34" charset="0"/>
                      </a:endParaRPr>
                    </a:p>
                  </a:txBody>
                  <a:tcPr marL="4885" marR="4885" marT="4885" marB="0" anchor="ctr"/>
                </a:tc>
                <a:tc>
                  <a:txBody>
                    <a:bodyPr/>
                    <a:lstStyle/>
                    <a:p>
                      <a:pPr algn="l" fontAlgn="b"/>
                      <a:endParaRPr lang="en-US" sz="1200" b="0" i="0" u="none" strike="noStrike">
                        <a:solidFill>
                          <a:srgbClr val="000000"/>
                        </a:solidFill>
                        <a:effectLst/>
                        <a:latin typeface="Calibri" panose="020F0502020204030204" pitchFamily="34" charset="0"/>
                      </a:endParaRPr>
                    </a:p>
                  </a:txBody>
                  <a:tcPr marL="4885" marR="4885" marT="4885" marB="0" anchor="b"/>
                </a:tc>
                <a:tc>
                  <a:txBody>
                    <a:bodyPr/>
                    <a:lstStyle/>
                    <a:p>
                      <a:pPr algn="l" fontAlgn="b"/>
                      <a:endParaRPr lang="en-US" sz="1200" b="0" i="0" u="none" strike="noStrike">
                        <a:solidFill>
                          <a:srgbClr val="000000"/>
                        </a:solidFill>
                        <a:effectLst/>
                        <a:latin typeface="Calibri" panose="020F0502020204030204" pitchFamily="34" charset="0"/>
                      </a:endParaRPr>
                    </a:p>
                  </a:txBody>
                  <a:tcPr marL="4885" marR="4885" marT="4885" marB="0" anchor="b"/>
                </a:tc>
                <a:tc>
                  <a:txBody>
                    <a:bodyPr/>
                    <a:lstStyle/>
                    <a:p>
                      <a:pPr algn="ctr" fontAlgn="b"/>
                      <a:r>
                        <a:rPr lang="en-US" sz="1600" b="0" i="0" u="none" strike="noStrike" dirty="0" smtClean="0">
                          <a:solidFill>
                            <a:srgbClr val="000000"/>
                          </a:solidFill>
                          <a:effectLst/>
                          <a:latin typeface="Calibri" panose="020F0502020204030204" pitchFamily="34" charset="0"/>
                        </a:rPr>
                        <a:t>IPC</a:t>
                      </a:r>
                      <a:endParaRPr lang="en-US" sz="1600" b="0" i="0" u="none" strike="noStrike" dirty="0">
                        <a:solidFill>
                          <a:srgbClr val="000000"/>
                        </a:solidFill>
                        <a:effectLst/>
                        <a:latin typeface="Calibri" panose="020F0502020204030204" pitchFamily="34" charset="0"/>
                      </a:endParaRPr>
                    </a:p>
                  </a:txBody>
                  <a:tcPr marL="4885" marR="4885" marT="4885" marB="0" anchor="ctr"/>
                </a:tc>
                <a:tc>
                  <a:txBody>
                    <a:bodyPr/>
                    <a:lstStyle/>
                    <a:p>
                      <a:pPr algn="l" fontAlgn="b"/>
                      <a:endParaRPr lang="en-US" sz="1200" b="0" i="0" u="none" strike="noStrike">
                        <a:solidFill>
                          <a:srgbClr val="000000"/>
                        </a:solidFill>
                        <a:effectLst/>
                        <a:latin typeface="Calibri" panose="020F0502020204030204" pitchFamily="34" charset="0"/>
                      </a:endParaRPr>
                    </a:p>
                  </a:txBody>
                  <a:tcPr marL="4885" marR="4885" marT="4885" marB="0" anchor="b"/>
                </a:tc>
                <a:extLst>
                  <a:ext uri="{0D108BD9-81ED-4DB2-BD59-A6C34878D82A}">
                    <a16:rowId xmlns:a16="http://schemas.microsoft.com/office/drawing/2014/main" val="1749214415"/>
                  </a:ext>
                </a:extLst>
              </a:tr>
              <a:tr h="436182">
                <a:tc vMerge="1">
                  <a:txBody>
                    <a:bodyPr/>
                    <a:lstStyle/>
                    <a:p>
                      <a:endParaRPr lang="en-US"/>
                    </a:p>
                  </a:txBody>
                  <a:tcPr/>
                </a:tc>
                <a:tc>
                  <a:txBody>
                    <a:bodyPr/>
                    <a:lstStyle/>
                    <a:p>
                      <a:pPr algn="l" fontAlgn="ctr"/>
                      <a:r>
                        <a:rPr lang="en-US" sz="1400" u="none" strike="noStrike" dirty="0">
                          <a:effectLst/>
                        </a:rPr>
                        <a:t>Scale enrollment in online course for career exploration and preparation</a:t>
                      </a:r>
                      <a:endParaRPr lang="en-US" sz="1400" b="0" i="1" u="none" strike="noStrike" dirty="0">
                        <a:solidFill>
                          <a:srgbClr val="58595B"/>
                        </a:solidFill>
                        <a:effectLst/>
                        <a:latin typeface="Arial" panose="020B0604020202020204" pitchFamily="34" charset="0"/>
                      </a:endParaRPr>
                    </a:p>
                  </a:txBody>
                  <a:tcPr marL="4885" marR="4885" marT="4885" marB="0" anchor="ctr"/>
                </a:tc>
                <a:tc>
                  <a:txBody>
                    <a:bodyPr/>
                    <a:lstStyle/>
                    <a:p>
                      <a:pPr algn="l" fontAlgn="b"/>
                      <a:endParaRPr lang="en-US" sz="1200" b="0" i="0" u="none" strike="noStrike">
                        <a:solidFill>
                          <a:srgbClr val="000000"/>
                        </a:solidFill>
                        <a:effectLst/>
                        <a:latin typeface="Calibri" panose="020F0502020204030204" pitchFamily="34" charset="0"/>
                      </a:endParaRPr>
                    </a:p>
                  </a:txBody>
                  <a:tcPr marL="4885" marR="4885" marT="4885" marB="0" anchor="b"/>
                </a:tc>
                <a:tc>
                  <a:txBody>
                    <a:bodyPr/>
                    <a:lstStyle/>
                    <a:p>
                      <a:pPr algn="l" fontAlgn="b"/>
                      <a:endParaRPr lang="en-US" sz="1200" b="0" i="0" u="none" strike="noStrike">
                        <a:solidFill>
                          <a:srgbClr val="000000"/>
                        </a:solidFill>
                        <a:effectLst/>
                        <a:latin typeface="Calibri" panose="020F0502020204030204" pitchFamily="34" charset="0"/>
                      </a:endParaRPr>
                    </a:p>
                  </a:txBody>
                  <a:tcPr marL="4885" marR="4885" marT="4885" marB="0" anchor="b"/>
                </a:tc>
                <a:tc>
                  <a:txBody>
                    <a:bodyPr/>
                    <a:lstStyle/>
                    <a:p>
                      <a:pPr algn="ctr" fontAlgn="b"/>
                      <a:r>
                        <a:rPr lang="en-US" sz="1600" b="0" i="0" u="none" strike="noStrike" dirty="0" smtClean="0">
                          <a:solidFill>
                            <a:srgbClr val="000000"/>
                          </a:solidFill>
                          <a:effectLst/>
                          <a:latin typeface="Calibri" panose="020F0502020204030204" pitchFamily="34" charset="0"/>
                        </a:rPr>
                        <a:t>IPC</a:t>
                      </a:r>
                      <a:endParaRPr lang="en-US" sz="1600" b="0" i="0" u="none" strike="noStrike" dirty="0">
                        <a:solidFill>
                          <a:srgbClr val="000000"/>
                        </a:solidFill>
                        <a:effectLst/>
                        <a:latin typeface="Calibri" panose="020F0502020204030204" pitchFamily="34" charset="0"/>
                      </a:endParaRPr>
                    </a:p>
                  </a:txBody>
                  <a:tcPr marL="4885" marR="4885" marT="4885" marB="0" anchor="ctr"/>
                </a:tc>
                <a:tc>
                  <a:txBody>
                    <a:bodyPr/>
                    <a:lstStyle/>
                    <a:p>
                      <a:pPr algn="l" fontAlgn="b"/>
                      <a:endParaRPr lang="en-US" sz="1200" b="0" i="0" u="none" strike="noStrike">
                        <a:solidFill>
                          <a:srgbClr val="000000"/>
                        </a:solidFill>
                        <a:effectLst/>
                        <a:latin typeface="Calibri" panose="020F0502020204030204" pitchFamily="34" charset="0"/>
                      </a:endParaRPr>
                    </a:p>
                  </a:txBody>
                  <a:tcPr marL="4885" marR="4885" marT="4885" marB="0" anchor="b"/>
                </a:tc>
                <a:extLst>
                  <a:ext uri="{0D108BD9-81ED-4DB2-BD59-A6C34878D82A}">
                    <a16:rowId xmlns:a16="http://schemas.microsoft.com/office/drawing/2014/main" val="707716244"/>
                  </a:ext>
                </a:extLst>
              </a:tr>
              <a:tr h="312889">
                <a:tc vMerge="1">
                  <a:txBody>
                    <a:bodyPr/>
                    <a:lstStyle/>
                    <a:p>
                      <a:endParaRPr lang="en-US"/>
                    </a:p>
                  </a:txBody>
                  <a:tcPr/>
                </a:tc>
                <a:tc>
                  <a:txBody>
                    <a:bodyPr/>
                    <a:lstStyle/>
                    <a:p>
                      <a:pPr algn="l" fontAlgn="ctr"/>
                      <a:r>
                        <a:rPr lang="en-US" sz="1400" u="none" strike="noStrike" dirty="0">
                          <a:effectLst/>
                        </a:rPr>
                        <a:t>Train faculty and staff to support student career placement</a:t>
                      </a:r>
                      <a:endParaRPr lang="en-US" sz="1400" b="0" i="1" u="none" strike="noStrike" dirty="0">
                        <a:solidFill>
                          <a:srgbClr val="58595B"/>
                        </a:solidFill>
                        <a:effectLst/>
                        <a:latin typeface="Arial" panose="020B0604020202020204" pitchFamily="34" charset="0"/>
                      </a:endParaRPr>
                    </a:p>
                  </a:txBody>
                  <a:tcPr marL="4885" marR="4885" marT="4885" marB="0" anchor="ctr"/>
                </a:tc>
                <a:tc>
                  <a:txBody>
                    <a:bodyPr/>
                    <a:lstStyle/>
                    <a:p>
                      <a:pPr algn="l" fontAlgn="b"/>
                      <a:endParaRPr lang="en-US" sz="1200" b="0" i="0" u="none" strike="noStrike">
                        <a:solidFill>
                          <a:srgbClr val="000000"/>
                        </a:solidFill>
                        <a:effectLst/>
                        <a:latin typeface="Calibri" panose="020F0502020204030204" pitchFamily="34" charset="0"/>
                      </a:endParaRPr>
                    </a:p>
                  </a:txBody>
                  <a:tcPr marL="4885" marR="4885" marT="4885" marB="0" anchor="b"/>
                </a:tc>
                <a:tc>
                  <a:txBody>
                    <a:bodyPr/>
                    <a:lstStyle/>
                    <a:p>
                      <a:pPr algn="l" fontAlgn="b"/>
                      <a:endParaRPr lang="en-US" sz="1200" b="0" i="0" u="none" strike="noStrike">
                        <a:solidFill>
                          <a:srgbClr val="000000"/>
                        </a:solidFill>
                        <a:effectLst/>
                        <a:latin typeface="Calibri" panose="020F0502020204030204" pitchFamily="34" charset="0"/>
                      </a:endParaRPr>
                    </a:p>
                  </a:txBody>
                  <a:tcPr marL="4885" marR="4885" marT="4885" marB="0" anchor="b"/>
                </a:tc>
                <a:tc>
                  <a:txBody>
                    <a:bodyPr/>
                    <a:lstStyle/>
                    <a:p>
                      <a:pPr algn="ctr" fontAlgn="b"/>
                      <a:r>
                        <a:rPr lang="en-US" sz="1600" b="0" i="0" u="none" strike="noStrike" dirty="0" smtClean="0">
                          <a:solidFill>
                            <a:srgbClr val="000000"/>
                          </a:solidFill>
                          <a:effectLst/>
                          <a:latin typeface="Calibri" panose="020F0502020204030204" pitchFamily="34" charset="0"/>
                        </a:rPr>
                        <a:t>IPC/SSPC</a:t>
                      </a:r>
                      <a:endParaRPr lang="en-US" sz="1600" b="0" i="0" u="none" strike="noStrike" dirty="0">
                        <a:solidFill>
                          <a:srgbClr val="000000"/>
                        </a:solidFill>
                        <a:effectLst/>
                        <a:latin typeface="Calibri" panose="020F0502020204030204" pitchFamily="34" charset="0"/>
                      </a:endParaRPr>
                    </a:p>
                  </a:txBody>
                  <a:tcPr marL="4885" marR="4885" marT="4885" marB="0" anchor="ctr"/>
                </a:tc>
                <a:tc>
                  <a:txBody>
                    <a:bodyPr/>
                    <a:lstStyle/>
                    <a:p>
                      <a:pPr algn="l" fontAlgn="b"/>
                      <a:endParaRPr lang="en-US" sz="1200" b="0" i="0" u="none" strike="noStrike">
                        <a:solidFill>
                          <a:srgbClr val="000000"/>
                        </a:solidFill>
                        <a:effectLst/>
                        <a:latin typeface="Calibri" panose="020F0502020204030204" pitchFamily="34" charset="0"/>
                      </a:endParaRPr>
                    </a:p>
                  </a:txBody>
                  <a:tcPr marL="4885" marR="4885" marT="4885" marB="0" anchor="b"/>
                </a:tc>
                <a:extLst>
                  <a:ext uri="{0D108BD9-81ED-4DB2-BD59-A6C34878D82A}">
                    <a16:rowId xmlns:a16="http://schemas.microsoft.com/office/drawing/2014/main" val="1632459995"/>
                  </a:ext>
                </a:extLst>
              </a:tr>
              <a:tr h="490645">
                <a:tc rowSpan="5">
                  <a:txBody>
                    <a:bodyPr/>
                    <a:lstStyle/>
                    <a:p>
                      <a:pPr algn="l" fontAlgn="ctr"/>
                      <a:r>
                        <a:rPr lang="en-US" sz="1400" u="none" strike="noStrike">
                          <a:effectLst/>
                        </a:rPr>
                        <a:t>Build infrastructure for career exploration and job placement</a:t>
                      </a:r>
                      <a:endParaRPr lang="en-US" sz="1400" b="0" i="0" u="none" strike="noStrike">
                        <a:solidFill>
                          <a:srgbClr val="58595B"/>
                        </a:solidFill>
                        <a:effectLst/>
                        <a:latin typeface="Arial" panose="020B0604020202020204" pitchFamily="34" charset="0"/>
                      </a:endParaRPr>
                    </a:p>
                  </a:txBody>
                  <a:tcPr marL="4885" marR="4885" marT="4885" marB="0" anchor="ctr"/>
                </a:tc>
                <a:tc>
                  <a:txBody>
                    <a:bodyPr/>
                    <a:lstStyle/>
                    <a:p>
                      <a:pPr algn="l" fontAlgn="ctr"/>
                      <a:r>
                        <a:rPr lang="en-US" sz="1400" u="none" strike="noStrike" dirty="0">
                          <a:effectLst/>
                        </a:rPr>
                        <a:t>Create an online portal for employers to connect with students and faculty</a:t>
                      </a:r>
                      <a:endParaRPr lang="en-US" sz="1400" b="0" i="1" u="none" strike="noStrike" dirty="0">
                        <a:solidFill>
                          <a:srgbClr val="58595B"/>
                        </a:solidFill>
                        <a:effectLst/>
                        <a:latin typeface="Arial" panose="020B0604020202020204" pitchFamily="34" charset="0"/>
                      </a:endParaRPr>
                    </a:p>
                  </a:txBody>
                  <a:tcPr marL="4885" marR="4885" marT="4885" marB="0" anchor="ctr"/>
                </a:tc>
                <a:tc>
                  <a:txBody>
                    <a:bodyPr/>
                    <a:lstStyle/>
                    <a:p>
                      <a:pPr algn="l" fontAlgn="b"/>
                      <a:endParaRPr lang="en-US" sz="1200" b="0" i="0" u="none" strike="noStrike">
                        <a:solidFill>
                          <a:srgbClr val="000000"/>
                        </a:solidFill>
                        <a:effectLst/>
                        <a:latin typeface="Calibri" panose="020F0502020204030204" pitchFamily="34" charset="0"/>
                      </a:endParaRPr>
                    </a:p>
                  </a:txBody>
                  <a:tcPr marL="4885" marR="4885" marT="4885" marB="0" anchor="b"/>
                </a:tc>
                <a:tc>
                  <a:txBody>
                    <a:bodyPr/>
                    <a:lstStyle/>
                    <a:p>
                      <a:pPr algn="l" fontAlgn="b"/>
                      <a:endParaRPr lang="en-US" sz="1200" b="0" i="0" u="none" strike="noStrike">
                        <a:solidFill>
                          <a:srgbClr val="000000"/>
                        </a:solidFill>
                        <a:effectLst/>
                        <a:latin typeface="Calibri" panose="020F0502020204030204" pitchFamily="34" charset="0"/>
                      </a:endParaRPr>
                    </a:p>
                  </a:txBody>
                  <a:tcPr marL="4885" marR="4885" marT="4885" marB="0" anchor="b"/>
                </a:tc>
                <a:tc>
                  <a:txBody>
                    <a:bodyPr/>
                    <a:lstStyle/>
                    <a:p>
                      <a:pPr algn="ctr" fontAlgn="b"/>
                      <a:r>
                        <a:rPr lang="en-US" sz="1600" b="0" i="0" u="none" strike="noStrike" dirty="0" smtClean="0">
                          <a:solidFill>
                            <a:srgbClr val="000000"/>
                          </a:solidFill>
                          <a:effectLst/>
                          <a:latin typeface="Calibri" panose="020F0502020204030204" pitchFamily="34" charset="0"/>
                        </a:rPr>
                        <a:t>IPC/BDW</a:t>
                      </a:r>
                      <a:endParaRPr lang="en-US" sz="1600" b="0" i="0" u="none" strike="noStrike" dirty="0">
                        <a:solidFill>
                          <a:srgbClr val="000000"/>
                        </a:solidFill>
                        <a:effectLst/>
                        <a:latin typeface="Calibri" panose="020F0502020204030204" pitchFamily="34" charset="0"/>
                      </a:endParaRPr>
                    </a:p>
                  </a:txBody>
                  <a:tcPr marL="4885" marR="4885" marT="4885" marB="0" anchor="ctr"/>
                </a:tc>
                <a:tc>
                  <a:txBody>
                    <a:bodyPr/>
                    <a:lstStyle/>
                    <a:p>
                      <a:pPr algn="l" fontAlgn="b"/>
                      <a:endParaRPr lang="en-US" sz="1200" b="0" i="0" u="none" strike="noStrike">
                        <a:solidFill>
                          <a:srgbClr val="000000"/>
                        </a:solidFill>
                        <a:effectLst/>
                        <a:latin typeface="Calibri" panose="020F0502020204030204" pitchFamily="34" charset="0"/>
                      </a:endParaRPr>
                    </a:p>
                  </a:txBody>
                  <a:tcPr marL="4885" marR="4885" marT="4885" marB="0" anchor="b"/>
                </a:tc>
                <a:extLst>
                  <a:ext uri="{0D108BD9-81ED-4DB2-BD59-A6C34878D82A}">
                    <a16:rowId xmlns:a16="http://schemas.microsoft.com/office/drawing/2014/main" val="14124759"/>
                  </a:ext>
                </a:extLst>
              </a:tr>
              <a:tr h="812432">
                <a:tc vMerge="1">
                  <a:txBody>
                    <a:bodyPr/>
                    <a:lstStyle/>
                    <a:p>
                      <a:endParaRPr lang="en-US"/>
                    </a:p>
                  </a:txBody>
                  <a:tcPr/>
                </a:tc>
                <a:tc>
                  <a:txBody>
                    <a:bodyPr/>
                    <a:lstStyle/>
                    <a:p>
                      <a:pPr algn="l" fontAlgn="ctr"/>
                      <a:r>
                        <a:rPr lang="en-US" sz="1400" u="none" strike="noStrike" dirty="0" smtClean="0">
                          <a:effectLst/>
                        </a:rPr>
                        <a:t>Complete </a:t>
                      </a:r>
                      <a:r>
                        <a:rPr lang="en-US" sz="1400" u="none" strike="noStrike" dirty="0">
                          <a:effectLst/>
                        </a:rPr>
                        <a:t>mapping CE skills to industry approved digital badges and enable the link between these and student LinkedIn and other professional network sites</a:t>
                      </a:r>
                      <a:endParaRPr lang="en-US" sz="1400" b="0" i="1" u="none" strike="noStrike" dirty="0">
                        <a:solidFill>
                          <a:srgbClr val="58595B"/>
                        </a:solidFill>
                        <a:effectLst/>
                        <a:latin typeface="Arial" panose="020B0604020202020204" pitchFamily="34" charset="0"/>
                      </a:endParaRPr>
                    </a:p>
                  </a:txBody>
                  <a:tcPr marL="4885" marR="4885" marT="4885" marB="0" anchor="ctr"/>
                </a:tc>
                <a:tc>
                  <a:txBody>
                    <a:bodyPr/>
                    <a:lstStyle/>
                    <a:p>
                      <a:pPr algn="l" fontAlgn="b"/>
                      <a:endParaRPr lang="en-US" sz="1200" b="0" i="0" u="none" strike="noStrike">
                        <a:solidFill>
                          <a:srgbClr val="000000"/>
                        </a:solidFill>
                        <a:effectLst/>
                        <a:latin typeface="Calibri" panose="020F0502020204030204" pitchFamily="34" charset="0"/>
                      </a:endParaRPr>
                    </a:p>
                  </a:txBody>
                  <a:tcPr marL="4885" marR="4885" marT="4885" marB="0" anchor="b"/>
                </a:tc>
                <a:tc>
                  <a:txBody>
                    <a:bodyPr/>
                    <a:lstStyle/>
                    <a:p>
                      <a:pPr algn="l" fontAlgn="b"/>
                      <a:endParaRPr lang="en-US" sz="1200" b="0" i="0" u="none" strike="noStrike">
                        <a:solidFill>
                          <a:srgbClr val="000000"/>
                        </a:solidFill>
                        <a:effectLst/>
                        <a:latin typeface="Calibri" panose="020F0502020204030204" pitchFamily="34" charset="0"/>
                      </a:endParaRPr>
                    </a:p>
                  </a:txBody>
                  <a:tcPr marL="4885" marR="4885" marT="4885" marB="0" anchor="b"/>
                </a:tc>
                <a:tc>
                  <a:txBody>
                    <a:bodyPr/>
                    <a:lstStyle/>
                    <a:p>
                      <a:pPr algn="ctr" fontAlgn="b"/>
                      <a:r>
                        <a:rPr lang="en-US" sz="1600" b="0" i="0" u="none" strike="noStrike" dirty="0" smtClean="0">
                          <a:solidFill>
                            <a:srgbClr val="000000"/>
                          </a:solidFill>
                          <a:effectLst/>
                          <a:latin typeface="Calibri" panose="020F0502020204030204" pitchFamily="34" charset="0"/>
                        </a:rPr>
                        <a:t>IPC/BDW</a:t>
                      </a:r>
                      <a:endParaRPr lang="en-US" sz="1600" b="0" i="0" u="none" strike="noStrike" dirty="0">
                        <a:solidFill>
                          <a:srgbClr val="000000"/>
                        </a:solidFill>
                        <a:effectLst/>
                        <a:latin typeface="Calibri" panose="020F0502020204030204" pitchFamily="34" charset="0"/>
                      </a:endParaRPr>
                    </a:p>
                  </a:txBody>
                  <a:tcPr marL="4885" marR="4885" marT="4885" marB="0" anchor="ctr"/>
                </a:tc>
                <a:tc>
                  <a:txBody>
                    <a:bodyPr/>
                    <a:lstStyle/>
                    <a:p>
                      <a:pPr algn="l" fontAlgn="b"/>
                      <a:endParaRPr lang="en-US" sz="1200" b="0" i="0" u="none" strike="noStrike">
                        <a:solidFill>
                          <a:srgbClr val="000000"/>
                        </a:solidFill>
                        <a:effectLst/>
                        <a:latin typeface="Calibri" panose="020F0502020204030204" pitchFamily="34" charset="0"/>
                      </a:endParaRPr>
                    </a:p>
                  </a:txBody>
                  <a:tcPr marL="4885" marR="4885" marT="4885" marB="0" anchor="b"/>
                </a:tc>
                <a:extLst>
                  <a:ext uri="{0D108BD9-81ED-4DB2-BD59-A6C34878D82A}">
                    <a16:rowId xmlns:a16="http://schemas.microsoft.com/office/drawing/2014/main" val="2308298294"/>
                  </a:ext>
                </a:extLst>
              </a:tr>
              <a:tr h="245321">
                <a:tc vMerge="1">
                  <a:txBody>
                    <a:bodyPr/>
                    <a:lstStyle/>
                    <a:p>
                      <a:endParaRPr lang="en-US"/>
                    </a:p>
                  </a:txBody>
                  <a:tcPr/>
                </a:tc>
                <a:tc>
                  <a:txBody>
                    <a:bodyPr/>
                    <a:lstStyle/>
                    <a:p>
                      <a:pPr algn="l" fontAlgn="ctr"/>
                      <a:r>
                        <a:rPr lang="en-US" sz="1400" u="none" strike="noStrike" dirty="0">
                          <a:effectLst/>
                        </a:rPr>
                        <a:t>Complete </a:t>
                      </a:r>
                      <a:r>
                        <a:rPr lang="en-US" sz="1400" u="none" strike="noStrike" dirty="0" smtClean="0">
                          <a:effectLst/>
                        </a:rPr>
                        <a:t>the re-branding </a:t>
                      </a:r>
                      <a:r>
                        <a:rPr lang="en-US" sz="1400" u="none" strike="noStrike" dirty="0">
                          <a:effectLst/>
                        </a:rPr>
                        <a:t>of CE </a:t>
                      </a:r>
                      <a:r>
                        <a:rPr lang="en-US" sz="1400" u="none" strike="noStrike" dirty="0" smtClean="0">
                          <a:effectLst/>
                        </a:rPr>
                        <a:t>programs that is in process</a:t>
                      </a:r>
                      <a:endParaRPr lang="en-US" sz="1400" b="0" i="1" u="none" strike="noStrike" dirty="0">
                        <a:solidFill>
                          <a:srgbClr val="58595B"/>
                        </a:solidFill>
                        <a:effectLst/>
                        <a:latin typeface="Arial" panose="020B0604020202020204" pitchFamily="34" charset="0"/>
                      </a:endParaRPr>
                    </a:p>
                  </a:txBody>
                  <a:tcPr marL="4885" marR="4885" marT="4885" marB="0" anchor="ctr"/>
                </a:tc>
                <a:tc>
                  <a:txBody>
                    <a:bodyPr/>
                    <a:lstStyle/>
                    <a:p>
                      <a:pPr algn="l" fontAlgn="b"/>
                      <a:endParaRPr lang="en-US" sz="1200" b="0" i="0" u="none" strike="noStrike">
                        <a:solidFill>
                          <a:srgbClr val="000000"/>
                        </a:solidFill>
                        <a:effectLst/>
                        <a:latin typeface="Calibri" panose="020F0502020204030204" pitchFamily="34" charset="0"/>
                      </a:endParaRPr>
                    </a:p>
                  </a:txBody>
                  <a:tcPr marL="4885" marR="4885" marT="4885" marB="0" anchor="b"/>
                </a:tc>
                <a:tc>
                  <a:txBody>
                    <a:bodyPr/>
                    <a:lstStyle/>
                    <a:p>
                      <a:pPr algn="l" fontAlgn="b"/>
                      <a:endParaRPr lang="en-US" sz="1200" b="0" i="0" u="none" strike="noStrike">
                        <a:solidFill>
                          <a:srgbClr val="000000"/>
                        </a:solidFill>
                        <a:effectLst/>
                        <a:latin typeface="Calibri" panose="020F0502020204030204" pitchFamily="34" charset="0"/>
                      </a:endParaRPr>
                    </a:p>
                  </a:txBody>
                  <a:tcPr marL="4885" marR="4885" marT="4885" marB="0" anchor="b"/>
                </a:tc>
                <a:tc>
                  <a:txBody>
                    <a:bodyPr/>
                    <a:lstStyle/>
                    <a:p>
                      <a:pPr algn="ctr" fontAlgn="b"/>
                      <a:r>
                        <a:rPr lang="en-US" sz="1600" b="0" i="0" u="none" strike="noStrike" dirty="0" smtClean="0">
                          <a:solidFill>
                            <a:srgbClr val="000000"/>
                          </a:solidFill>
                          <a:effectLst/>
                          <a:latin typeface="Calibri" panose="020F0502020204030204" pitchFamily="34" charset="0"/>
                        </a:rPr>
                        <a:t>APC/BDW</a:t>
                      </a:r>
                      <a:endParaRPr lang="en-US" sz="1600" b="0" i="0" u="none" strike="noStrike" dirty="0">
                        <a:solidFill>
                          <a:srgbClr val="000000"/>
                        </a:solidFill>
                        <a:effectLst/>
                        <a:latin typeface="Calibri" panose="020F0502020204030204" pitchFamily="34" charset="0"/>
                      </a:endParaRPr>
                    </a:p>
                  </a:txBody>
                  <a:tcPr marL="4885" marR="4885" marT="4885" marB="0" anchor="ctr"/>
                </a:tc>
                <a:tc>
                  <a:txBody>
                    <a:bodyPr/>
                    <a:lstStyle/>
                    <a:p>
                      <a:pPr algn="l" fontAlgn="b"/>
                      <a:endParaRPr lang="en-US" sz="1200" b="0" i="0" u="none" strike="noStrike">
                        <a:solidFill>
                          <a:srgbClr val="000000"/>
                        </a:solidFill>
                        <a:effectLst/>
                        <a:latin typeface="Calibri" panose="020F0502020204030204" pitchFamily="34" charset="0"/>
                      </a:endParaRPr>
                    </a:p>
                  </a:txBody>
                  <a:tcPr marL="4885" marR="4885" marT="4885" marB="0" anchor="b"/>
                </a:tc>
                <a:extLst>
                  <a:ext uri="{0D108BD9-81ED-4DB2-BD59-A6C34878D82A}">
                    <a16:rowId xmlns:a16="http://schemas.microsoft.com/office/drawing/2014/main" val="60747890"/>
                  </a:ext>
                </a:extLst>
              </a:tr>
              <a:tr h="581888">
                <a:tc vMerge="1">
                  <a:txBody>
                    <a:bodyPr/>
                    <a:lstStyle/>
                    <a:p>
                      <a:endParaRPr lang="en-US"/>
                    </a:p>
                  </a:txBody>
                  <a:tcPr/>
                </a:tc>
                <a:tc>
                  <a:txBody>
                    <a:bodyPr/>
                    <a:lstStyle/>
                    <a:p>
                      <a:pPr algn="l" fontAlgn="ctr"/>
                      <a:r>
                        <a:rPr lang="en-US" sz="1400" u="none" strike="noStrike">
                          <a:effectLst/>
                        </a:rPr>
                        <a:t>Host alumni showcases, speaker series, and other industry events to expose students to career information and insights</a:t>
                      </a:r>
                      <a:endParaRPr lang="en-US" sz="1400" b="0" i="1" u="none" strike="noStrike">
                        <a:solidFill>
                          <a:srgbClr val="58595B"/>
                        </a:solidFill>
                        <a:effectLst/>
                        <a:latin typeface="Arial" panose="020B0604020202020204" pitchFamily="34" charset="0"/>
                      </a:endParaRPr>
                    </a:p>
                  </a:txBody>
                  <a:tcPr marL="4885" marR="4885" marT="4885" marB="0" anchor="ctr"/>
                </a:tc>
                <a:tc>
                  <a:txBody>
                    <a:bodyPr/>
                    <a:lstStyle/>
                    <a:p>
                      <a:pPr algn="l" fontAlgn="b"/>
                      <a:endParaRPr lang="en-US" sz="1200" b="0" i="0" u="none" strike="noStrike">
                        <a:solidFill>
                          <a:srgbClr val="000000"/>
                        </a:solidFill>
                        <a:effectLst/>
                        <a:latin typeface="Calibri" panose="020F0502020204030204" pitchFamily="34" charset="0"/>
                      </a:endParaRPr>
                    </a:p>
                  </a:txBody>
                  <a:tcPr marL="4885" marR="4885" marT="4885" marB="0" anchor="b"/>
                </a:tc>
                <a:tc>
                  <a:txBody>
                    <a:bodyPr/>
                    <a:lstStyle/>
                    <a:p>
                      <a:pPr algn="l" fontAlgn="b"/>
                      <a:endParaRPr lang="en-US" sz="1200" b="0" i="0" u="none" strike="noStrike">
                        <a:solidFill>
                          <a:srgbClr val="000000"/>
                        </a:solidFill>
                        <a:effectLst/>
                        <a:latin typeface="Calibri" panose="020F0502020204030204" pitchFamily="34" charset="0"/>
                      </a:endParaRPr>
                    </a:p>
                  </a:txBody>
                  <a:tcPr marL="4885" marR="4885" marT="4885" marB="0" anchor="b"/>
                </a:tc>
                <a:tc>
                  <a:txBody>
                    <a:bodyPr/>
                    <a:lstStyle/>
                    <a:p>
                      <a:pPr algn="ctr" fontAlgn="b"/>
                      <a:r>
                        <a:rPr lang="en-US" sz="1600" b="0" i="0" u="none" strike="noStrike" dirty="0" smtClean="0">
                          <a:solidFill>
                            <a:srgbClr val="000000"/>
                          </a:solidFill>
                          <a:effectLst/>
                          <a:latin typeface="Calibri" panose="020F0502020204030204" pitchFamily="34" charset="0"/>
                        </a:rPr>
                        <a:t>APC/BDW</a:t>
                      </a:r>
                      <a:endParaRPr lang="en-US" sz="1600" b="0" i="0" u="none" strike="noStrike" dirty="0">
                        <a:solidFill>
                          <a:srgbClr val="000000"/>
                        </a:solidFill>
                        <a:effectLst/>
                        <a:latin typeface="Calibri" panose="020F0502020204030204" pitchFamily="34" charset="0"/>
                      </a:endParaRPr>
                    </a:p>
                  </a:txBody>
                  <a:tcPr marL="4885" marR="4885" marT="4885" marB="0" anchor="ctr"/>
                </a:tc>
                <a:tc>
                  <a:txBody>
                    <a:bodyPr/>
                    <a:lstStyle/>
                    <a:p>
                      <a:pPr algn="l" fontAlgn="b"/>
                      <a:endParaRPr lang="en-US" sz="1200" b="0" i="0" u="none" strike="noStrike">
                        <a:solidFill>
                          <a:srgbClr val="000000"/>
                        </a:solidFill>
                        <a:effectLst/>
                        <a:latin typeface="Calibri" panose="020F0502020204030204" pitchFamily="34" charset="0"/>
                      </a:endParaRPr>
                    </a:p>
                  </a:txBody>
                  <a:tcPr marL="4885" marR="4885" marT="4885" marB="0" anchor="b"/>
                </a:tc>
                <a:extLst>
                  <a:ext uri="{0D108BD9-81ED-4DB2-BD59-A6C34878D82A}">
                    <a16:rowId xmlns:a16="http://schemas.microsoft.com/office/drawing/2014/main" val="952278857"/>
                  </a:ext>
                </a:extLst>
              </a:tr>
              <a:tr h="490645">
                <a:tc vMerge="1">
                  <a:txBody>
                    <a:bodyPr/>
                    <a:lstStyle/>
                    <a:p>
                      <a:endParaRPr lang="en-US"/>
                    </a:p>
                  </a:txBody>
                  <a:tcPr/>
                </a:tc>
                <a:tc>
                  <a:txBody>
                    <a:bodyPr/>
                    <a:lstStyle/>
                    <a:p>
                      <a:pPr algn="l" fontAlgn="ctr"/>
                      <a:r>
                        <a:rPr lang="en-US" sz="1400" u="none" strike="noStrike">
                          <a:effectLst/>
                        </a:rPr>
                        <a:t>Strengthen the CE alumni network via LinkedIn and other professional networks</a:t>
                      </a:r>
                      <a:endParaRPr lang="en-US" sz="1400" b="0" i="1" u="none" strike="noStrike">
                        <a:solidFill>
                          <a:srgbClr val="58595B"/>
                        </a:solidFill>
                        <a:effectLst/>
                        <a:latin typeface="Arial" panose="020B0604020202020204" pitchFamily="34" charset="0"/>
                      </a:endParaRPr>
                    </a:p>
                  </a:txBody>
                  <a:tcPr marL="4885" marR="4885" marT="4885" marB="0" anchor="ctr"/>
                </a:tc>
                <a:tc>
                  <a:txBody>
                    <a:bodyPr/>
                    <a:lstStyle/>
                    <a:p>
                      <a:pPr algn="l" fontAlgn="b"/>
                      <a:endParaRPr lang="en-US" sz="1200" b="0" i="0" u="none" strike="noStrike">
                        <a:solidFill>
                          <a:srgbClr val="000000"/>
                        </a:solidFill>
                        <a:effectLst/>
                        <a:latin typeface="Calibri" panose="020F0502020204030204" pitchFamily="34" charset="0"/>
                      </a:endParaRPr>
                    </a:p>
                  </a:txBody>
                  <a:tcPr marL="4885" marR="4885" marT="4885" marB="0" anchor="b"/>
                </a:tc>
                <a:tc>
                  <a:txBody>
                    <a:bodyPr/>
                    <a:lstStyle/>
                    <a:p>
                      <a:pPr algn="l" fontAlgn="b"/>
                      <a:endParaRPr lang="en-US" sz="1200" b="0" i="0" u="none" strike="noStrike">
                        <a:solidFill>
                          <a:srgbClr val="000000"/>
                        </a:solidFill>
                        <a:effectLst/>
                        <a:latin typeface="Calibri" panose="020F0502020204030204" pitchFamily="34" charset="0"/>
                      </a:endParaRPr>
                    </a:p>
                  </a:txBody>
                  <a:tcPr marL="4885" marR="4885" marT="4885" marB="0" anchor="b"/>
                </a:tc>
                <a:tc>
                  <a:txBody>
                    <a:bodyPr/>
                    <a:lstStyle/>
                    <a:p>
                      <a:pPr algn="ctr" fontAlgn="b"/>
                      <a:r>
                        <a:rPr lang="en-US" sz="1600" b="0" i="0" u="none" strike="noStrike" dirty="0" smtClean="0">
                          <a:solidFill>
                            <a:srgbClr val="000000"/>
                          </a:solidFill>
                          <a:effectLst/>
                          <a:latin typeface="Calibri" panose="020F0502020204030204" pitchFamily="34" charset="0"/>
                        </a:rPr>
                        <a:t>APC/BDW</a:t>
                      </a:r>
                      <a:endParaRPr lang="en-US" sz="1600" b="0" i="0" u="none" strike="noStrike" dirty="0">
                        <a:solidFill>
                          <a:srgbClr val="000000"/>
                        </a:solidFill>
                        <a:effectLst/>
                        <a:latin typeface="Calibri" panose="020F0502020204030204" pitchFamily="34" charset="0"/>
                      </a:endParaRPr>
                    </a:p>
                  </a:txBody>
                  <a:tcPr marL="4885" marR="4885" marT="4885" marB="0" anchor="ctr"/>
                </a:tc>
                <a:tc>
                  <a:txBody>
                    <a:bodyPr/>
                    <a:lstStyle/>
                    <a:p>
                      <a:pPr algn="l" fontAlgn="b"/>
                      <a:endParaRPr lang="en-US" sz="1200" b="0" i="0" u="none" strike="noStrike">
                        <a:solidFill>
                          <a:srgbClr val="000000"/>
                        </a:solidFill>
                        <a:effectLst/>
                        <a:latin typeface="Calibri" panose="020F0502020204030204" pitchFamily="34" charset="0"/>
                      </a:endParaRPr>
                    </a:p>
                  </a:txBody>
                  <a:tcPr marL="4885" marR="4885" marT="4885" marB="0" anchor="b"/>
                </a:tc>
                <a:extLst>
                  <a:ext uri="{0D108BD9-81ED-4DB2-BD59-A6C34878D82A}">
                    <a16:rowId xmlns:a16="http://schemas.microsoft.com/office/drawing/2014/main" val="1128030490"/>
                  </a:ext>
                </a:extLst>
              </a:tr>
              <a:tr h="490645">
                <a:tc>
                  <a:txBody>
                    <a:bodyPr/>
                    <a:lstStyle/>
                    <a:p>
                      <a:pPr algn="l" fontAlgn="ctr"/>
                      <a:r>
                        <a:rPr lang="en-US" sz="1400" u="none" strike="noStrike">
                          <a:effectLst/>
                        </a:rPr>
                        <a:t>Host high profile signature events</a:t>
                      </a:r>
                      <a:endParaRPr lang="en-US" sz="1400" b="0" i="0" u="none" strike="noStrike">
                        <a:solidFill>
                          <a:srgbClr val="58595B"/>
                        </a:solidFill>
                        <a:effectLst/>
                        <a:latin typeface="Arial" panose="020B0604020202020204" pitchFamily="34" charset="0"/>
                      </a:endParaRPr>
                    </a:p>
                  </a:txBody>
                  <a:tcPr marL="4885" marR="4885" marT="4885" marB="0" anchor="ctr"/>
                </a:tc>
                <a:tc>
                  <a:txBody>
                    <a:bodyPr/>
                    <a:lstStyle/>
                    <a:p>
                      <a:pPr algn="l" fontAlgn="ctr"/>
                      <a:r>
                        <a:rPr lang="en-US" sz="1400" u="none" strike="noStrike">
                          <a:effectLst/>
                        </a:rPr>
                        <a:t>Successfully launch the President's Annual Luncheon</a:t>
                      </a:r>
                      <a:endParaRPr lang="en-US" sz="1400" b="0" i="1" u="none" strike="noStrike">
                        <a:solidFill>
                          <a:srgbClr val="58595B"/>
                        </a:solidFill>
                        <a:effectLst/>
                        <a:latin typeface="Arial" panose="020B0604020202020204" pitchFamily="34" charset="0"/>
                      </a:endParaRPr>
                    </a:p>
                  </a:txBody>
                  <a:tcPr marL="4885" marR="4885" marT="4885" marB="0" anchor="ctr"/>
                </a:tc>
                <a:tc>
                  <a:txBody>
                    <a:bodyPr/>
                    <a:lstStyle/>
                    <a:p>
                      <a:pPr algn="l" fontAlgn="b"/>
                      <a:endParaRPr lang="en-US" sz="1200" b="0" i="0" u="none" strike="noStrike">
                        <a:solidFill>
                          <a:srgbClr val="000000"/>
                        </a:solidFill>
                        <a:effectLst/>
                        <a:latin typeface="Calibri" panose="020F0502020204030204" pitchFamily="34" charset="0"/>
                      </a:endParaRPr>
                    </a:p>
                  </a:txBody>
                  <a:tcPr marL="4885" marR="4885" marT="4885" marB="0" anchor="b"/>
                </a:tc>
                <a:tc>
                  <a:txBody>
                    <a:bodyPr/>
                    <a:lstStyle/>
                    <a:p>
                      <a:pPr algn="l" fontAlgn="b"/>
                      <a:endParaRPr lang="en-US" sz="1200" b="0" i="0" u="none" strike="noStrike">
                        <a:solidFill>
                          <a:srgbClr val="000000"/>
                        </a:solidFill>
                        <a:effectLst/>
                        <a:latin typeface="Calibri" panose="020F0502020204030204" pitchFamily="34" charset="0"/>
                      </a:endParaRPr>
                    </a:p>
                  </a:txBody>
                  <a:tcPr marL="4885" marR="4885" marT="4885" marB="0" anchor="b"/>
                </a:tc>
                <a:tc>
                  <a:txBody>
                    <a:bodyPr/>
                    <a:lstStyle/>
                    <a:p>
                      <a:pPr algn="ctr" fontAlgn="b"/>
                      <a:r>
                        <a:rPr lang="en-US" sz="1600" b="0" i="0" u="none" strike="noStrike" dirty="0" smtClean="0">
                          <a:solidFill>
                            <a:srgbClr val="000000"/>
                          </a:solidFill>
                          <a:effectLst/>
                          <a:latin typeface="Calibri" panose="020F0502020204030204" pitchFamily="34" charset="0"/>
                        </a:rPr>
                        <a:t>APC</a:t>
                      </a:r>
                      <a:endParaRPr lang="en-US" sz="1600" b="0" i="0" u="none" strike="noStrike" dirty="0">
                        <a:solidFill>
                          <a:srgbClr val="000000"/>
                        </a:solidFill>
                        <a:effectLst/>
                        <a:latin typeface="Calibri" panose="020F0502020204030204" pitchFamily="34" charset="0"/>
                      </a:endParaRPr>
                    </a:p>
                  </a:txBody>
                  <a:tcPr marL="4885" marR="4885" marT="4885" marB="0" anchor="ctr"/>
                </a:tc>
                <a:tc>
                  <a:txBody>
                    <a:bodyPr/>
                    <a:lstStyle/>
                    <a:p>
                      <a:pPr algn="l" fontAlgn="b"/>
                      <a:endParaRPr lang="en-US" sz="1200" b="0" i="0" u="none" strike="noStrike">
                        <a:solidFill>
                          <a:srgbClr val="000000"/>
                        </a:solidFill>
                        <a:effectLst/>
                        <a:latin typeface="Calibri" panose="020F0502020204030204" pitchFamily="34" charset="0"/>
                      </a:endParaRPr>
                    </a:p>
                  </a:txBody>
                  <a:tcPr marL="4885" marR="4885" marT="4885" marB="0" anchor="b"/>
                </a:tc>
                <a:extLst>
                  <a:ext uri="{0D108BD9-81ED-4DB2-BD59-A6C34878D82A}">
                    <a16:rowId xmlns:a16="http://schemas.microsoft.com/office/drawing/2014/main" val="1475851926"/>
                  </a:ext>
                </a:extLst>
              </a:tr>
              <a:tr h="490645">
                <a:tc rowSpan="2">
                  <a:txBody>
                    <a:bodyPr/>
                    <a:lstStyle/>
                    <a:p>
                      <a:pPr algn="l" fontAlgn="ctr"/>
                      <a:r>
                        <a:rPr lang="en-US" sz="1400" u="none" strike="noStrike">
                          <a:effectLst/>
                        </a:rPr>
                        <a:t>Expand and enhance 2+2 relationships with 4-year universities</a:t>
                      </a:r>
                      <a:endParaRPr lang="en-US" sz="1400" b="0" i="0" u="none" strike="noStrike">
                        <a:solidFill>
                          <a:srgbClr val="58595B"/>
                        </a:solidFill>
                        <a:effectLst/>
                        <a:latin typeface="Arial" panose="020B0604020202020204" pitchFamily="34" charset="0"/>
                      </a:endParaRPr>
                    </a:p>
                  </a:txBody>
                  <a:tcPr marL="4885" marR="4885" marT="4885" marB="0" anchor="ctr"/>
                </a:tc>
                <a:tc>
                  <a:txBody>
                    <a:bodyPr/>
                    <a:lstStyle/>
                    <a:p>
                      <a:pPr algn="l" fontAlgn="ctr"/>
                      <a:r>
                        <a:rPr lang="en-US" sz="1400" u="none" strike="noStrike">
                          <a:effectLst/>
                        </a:rPr>
                        <a:t>Institutionalize STEM Center innovations</a:t>
                      </a:r>
                      <a:endParaRPr lang="en-US" sz="1400" b="0" i="1" u="none" strike="noStrike">
                        <a:solidFill>
                          <a:srgbClr val="58595B"/>
                        </a:solidFill>
                        <a:effectLst/>
                        <a:latin typeface="Arial" panose="020B0604020202020204" pitchFamily="34" charset="0"/>
                      </a:endParaRPr>
                    </a:p>
                  </a:txBody>
                  <a:tcPr marL="4885" marR="4885" marT="4885" marB="0" anchor="ctr"/>
                </a:tc>
                <a:tc>
                  <a:txBody>
                    <a:bodyPr/>
                    <a:lstStyle/>
                    <a:p>
                      <a:pPr algn="l" fontAlgn="b"/>
                      <a:endParaRPr lang="en-US" sz="1200" b="0" i="0" u="none" strike="noStrike">
                        <a:solidFill>
                          <a:srgbClr val="000000"/>
                        </a:solidFill>
                        <a:effectLst/>
                        <a:latin typeface="Calibri" panose="020F0502020204030204" pitchFamily="34" charset="0"/>
                      </a:endParaRPr>
                    </a:p>
                  </a:txBody>
                  <a:tcPr marL="4885" marR="4885" marT="4885" marB="0" anchor="b"/>
                </a:tc>
                <a:tc>
                  <a:txBody>
                    <a:bodyPr/>
                    <a:lstStyle/>
                    <a:p>
                      <a:pPr algn="l" fontAlgn="b"/>
                      <a:endParaRPr lang="en-US" sz="1200" b="0" i="0" u="none" strike="noStrike">
                        <a:solidFill>
                          <a:srgbClr val="000000"/>
                        </a:solidFill>
                        <a:effectLst/>
                        <a:latin typeface="Calibri" panose="020F0502020204030204" pitchFamily="34" charset="0"/>
                      </a:endParaRPr>
                    </a:p>
                  </a:txBody>
                  <a:tcPr marL="4885" marR="4885" marT="4885" marB="0" anchor="b"/>
                </a:tc>
                <a:tc>
                  <a:txBody>
                    <a:bodyPr/>
                    <a:lstStyle/>
                    <a:p>
                      <a:pPr algn="ctr" fontAlgn="b"/>
                      <a:r>
                        <a:rPr lang="en-US" sz="1600" b="0" i="0" u="none" strike="noStrike" dirty="0" smtClean="0">
                          <a:solidFill>
                            <a:srgbClr val="000000"/>
                          </a:solidFill>
                          <a:effectLst/>
                          <a:latin typeface="Calibri" panose="020F0502020204030204" pitchFamily="34" charset="0"/>
                        </a:rPr>
                        <a:t>SSPC/IPC</a:t>
                      </a:r>
                      <a:endParaRPr lang="en-US" sz="1600" b="0" i="0" u="none" strike="noStrike" dirty="0">
                        <a:solidFill>
                          <a:srgbClr val="000000"/>
                        </a:solidFill>
                        <a:effectLst/>
                        <a:latin typeface="Calibri" panose="020F0502020204030204" pitchFamily="34" charset="0"/>
                      </a:endParaRPr>
                    </a:p>
                  </a:txBody>
                  <a:tcPr marL="4885" marR="4885" marT="4885" marB="0" anchor="ctr"/>
                </a:tc>
                <a:tc>
                  <a:txBody>
                    <a:bodyPr/>
                    <a:lstStyle/>
                    <a:p>
                      <a:pPr algn="l" fontAlgn="b"/>
                      <a:endParaRPr lang="en-US" sz="1200" b="0" i="0" u="none" strike="noStrike">
                        <a:solidFill>
                          <a:srgbClr val="000000"/>
                        </a:solidFill>
                        <a:effectLst/>
                        <a:latin typeface="Calibri" panose="020F0502020204030204" pitchFamily="34" charset="0"/>
                      </a:endParaRPr>
                    </a:p>
                  </a:txBody>
                  <a:tcPr marL="4885" marR="4885" marT="4885" marB="0" anchor="b"/>
                </a:tc>
                <a:extLst>
                  <a:ext uri="{0D108BD9-81ED-4DB2-BD59-A6C34878D82A}">
                    <a16:rowId xmlns:a16="http://schemas.microsoft.com/office/drawing/2014/main" val="2232028567"/>
                  </a:ext>
                </a:extLst>
              </a:tr>
              <a:tr h="245321">
                <a:tc vMerge="1">
                  <a:txBody>
                    <a:bodyPr/>
                    <a:lstStyle/>
                    <a:p>
                      <a:endParaRPr lang="en-US"/>
                    </a:p>
                  </a:txBody>
                  <a:tcPr/>
                </a:tc>
                <a:tc>
                  <a:txBody>
                    <a:bodyPr/>
                    <a:lstStyle/>
                    <a:p>
                      <a:pPr algn="l" fontAlgn="ctr"/>
                      <a:r>
                        <a:rPr lang="en-US" sz="1400" u="none" strike="noStrike">
                          <a:effectLst/>
                        </a:rPr>
                        <a:t>Re-launch the University Center</a:t>
                      </a:r>
                      <a:endParaRPr lang="en-US" sz="1400" b="0" i="1" u="none" strike="noStrike">
                        <a:solidFill>
                          <a:srgbClr val="58595B"/>
                        </a:solidFill>
                        <a:effectLst/>
                        <a:latin typeface="Arial" panose="020B0604020202020204" pitchFamily="34" charset="0"/>
                      </a:endParaRPr>
                    </a:p>
                  </a:txBody>
                  <a:tcPr marL="4885" marR="4885" marT="4885" marB="0" anchor="ctr"/>
                </a:tc>
                <a:tc>
                  <a:txBody>
                    <a:bodyPr/>
                    <a:lstStyle/>
                    <a:p>
                      <a:pPr algn="l" fontAlgn="b"/>
                      <a:endParaRPr lang="en-US" sz="1200" b="0" i="0" u="none" strike="noStrike">
                        <a:solidFill>
                          <a:srgbClr val="000000"/>
                        </a:solidFill>
                        <a:effectLst/>
                        <a:latin typeface="Calibri" panose="020F0502020204030204" pitchFamily="34" charset="0"/>
                      </a:endParaRPr>
                    </a:p>
                  </a:txBody>
                  <a:tcPr marL="4885" marR="4885" marT="4885" marB="0" anchor="b"/>
                </a:tc>
                <a:tc>
                  <a:txBody>
                    <a:bodyPr/>
                    <a:lstStyle/>
                    <a:p>
                      <a:pPr algn="l" fontAlgn="b"/>
                      <a:endParaRPr lang="en-US" sz="1200" b="0" i="0" u="none" strike="noStrike">
                        <a:solidFill>
                          <a:srgbClr val="000000"/>
                        </a:solidFill>
                        <a:effectLst/>
                        <a:latin typeface="Calibri" panose="020F0502020204030204" pitchFamily="34" charset="0"/>
                      </a:endParaRPr>
                    </a:p>
                  </a:txBody>
                  <a:tcPr marL="4885" marR="4885" marT="4885" marB="0" anchor="b"/>
                </a:tc>
                <a:tc>
                  <a:txBody>
                    <a:bodyPr/>
                    <a:lstStyle/>
                    <a:p>
                      <a:pPr algn="ctr" fontAlgn="b"/>
                      <a:r>
                        <a:rPr lang="en-US" sz="1600" b="0" i="0" u="none" strike="noStrike" dirty="0" smtClean="0">
                          <a:solidFill>
                            <a:srgbClr val="000000"/>
                          </a:solidFill>
                          <a:effectLst/>
                          <a:latin typeface="Calibri" panose="020F0502020204030204" pitchFamily="34" charset="0"/>
                        </a:rPr>
                        <a:t>SSPC</a:t>
                      </a:r>
                      <a:endParaRPr lang="en-US" sz="1600" b="0" i="0" u="none" strike="noStrike" dirty="0">
                        <a:solidFill>
                          <a:srgbClr val="000000"/>
                        </a:solidFill>
                        <a:effectLst/>
                        <a:latin typeface="Calibri" panose="020F0502020204030204" pitchFamily="34" charset="0"/>
                      </a:endParaRPr>
                    </a:p>
                  </a:txBody>
                  <a:tcPr marL="4885" marR="4885" marT="4885" marB="0" anchor="ctr"/>
                </a:tc>
                <a:tc>
                  <a:txBody>
                    <a:bodyPr/>
                    <a:lstStyle/>
                    <a:p>
                      <a:pPr algn="l" fontAlgn="b"/>
                      <a:endParaRPr lang="en-US" sz="1200" b="0" i="0" u="none" strike="noStrike" dirty="0">
                        <a:solidFill>
                          <a:srgbClr val="000000"/>
                        </a:solidFill>
                        <a:effectLst/>
                        <a:latin typeface="Calibri" panose="020F0502020204030204" pitchFamily="34" charset="0"/>
                      </a:endParaRPr>
                    </a:p>
                  </a:txBody>
                  <a:tcPr marL="4885" marR="4885" marT="4885" marB="0" anchor="b"/>
                </a:tc>
                <a:extLst>
                  <a:ext uri="{0D108BD9-81ED-4DB2-BD59-A6C34878D82A}">
                    <a16:rowId xmlns:a16="http://schemas.microsoft.com/office/drawing/2014/main" val="3617458760"/>
                  </a:ext>
                </a:extLst>
              </a:tr>
            </a:tbl>
          </a:graphicData>
        </a:graphic>
      </p:graphicFrame>
    </p:spTree>
    <p:extLst>
      <p:ext uri="{BB962C8B-B14F-4D97-AF65-F5344CB8AC3E}">
        <p14:creationId xmlns:p14="http://schemas.microsoft.com/office/powerpoint/2010/main" val="323721880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p:cNvGraphicFramePr>
            <a:graphicFrameLocks noGrp="1"/>
          </p:cNvGraphicFramePr>
          <p:nvPr>
            <p:extLst/>
          </p:nvPr>
        </p:nvGraphicFramePr>
        <p:xfrm>
          <a:off x="0" y="-2"/>
          <a:ext cx="12191998" cy="6896824"/>
        </p:xfrm>
        <a:graphic>
          <a:graphicData uri="http://schemas.openxmlformats.org/drawingml/2006/table">
            <a:tbl>
              <a:tblPr firstRow="1" firstCol="1" bandRow="1">
                <a:tableStyleId>{BDBED569-4797-4DF1-A0F4-6AAB3CD982D8}</a:tableStyleId>
              </a:tblPr>
              <a:tblGrid>
                <a:gridCol w="2999573">
                  <a:extLst>
                    <a:ext uri="{9D8B030D-6E8A-4147-A177-3AD203B41FA5}">
                      <a16:colId xmlns:a16="http://schemas.microsoft.com/office/drawing/2014/main" val="3090786974"/>
                    </a:ext>
                  </a:extLst>
                </a:gridCol>
                <a:gridCol w="4289988">
                  <a:extLst>
                    <a:ext uri="{9D8B030D-6E8A-4147-A177-3AD203B41FA5}">
                      <a16:colId xmlns:a16="http://schemas.microsoft.com/office/drawing/2014/main" val="2859476195"/>
                    </a:ext>
                  </a:extLst>
                </a:gridCol>
                <a:gridCol w="1298961">
                  <a:extLst>
                    <a:ext uri="{9D8B030D-6E8A-4147-A177-3AD203B41FA5}">
                      <a16:colId xmlns:a16="http://schemas.microsoft.com/office/drawing/2014/main" val="3558041179"/>
                    </a:ext>
                  </a:extLst>
                </a:gridCol>
                <a:gridCol w="1367328">
                  <a:extLst>
                    <a:ext uri="{9D8B030D-6E8A-4147-A177-3AD203B41FA5}">
                      <a16:colId xmlns:a16="http://schemas.microsoft.com/office/drawing/2014/main" val="3446003643"/>
                    </a:ext>
                  </a:extLst>
                </a:gridCol>
                <a:gridCol w="1504630">
                  <a:extLst>
                    <a:ext uri="{9D8B030D-6E8A-4147-A177-3AD203B41FA5}">
                      <a16:colId xmlns:a16="http://schemas.microsoft.com/office/drawing/2014/main" val="1499701221"/>
                    </a:ext>
                  </a:extLst>
                </a:gridCol>
                <a:gridCol w="731518">
                  <a:extLst>
                    <a:ext uri="{9D8B030D-6E8A-4147-A177-3AD203B41FA5}">
                      <a16:colId xmlns:a16="http://schemas.microsoft.com/office/drawing/2014/main" val="1002793993"/>
                    </a:ext>
                  </a:extLst>
                </a:gridCol>
              </a:tblGrid>
              <a:tr h="635267">
                <a:tc>
                  <a:txBody>
                    <a:bodyPr/>
                    <a:lstStyle/>
                    <a:p>
                      <a:pPr algn="l" fontAlgn="b"/>
                      <a:r>
                        <a:rPr lang="en-US" sz="1800" u="none" strike="noStrike" dirty="0">
                          <a:solidFill>
                            <a:schemeClr val="bg1"/>
                          </a:solidFill>
                          <a:effectLst/>
                        </a:rPr>
                        <a:t>Goal 3: </a:t>
                      </a:r>
                      <a:endParaRPr lang="en-US" sz="1800" u="none" strike="noStrike" dirty="0" smtClean="0">
                        <a:solidFill>
                          <a:schemeClr val="bg1"/>
                        </a:solidFill>
                        <a:effectLst/>
                      </a:endParaRPr>
                    </a:p>
                    <a:p>
                      <a:pPr algn="l" fontAlgn="b"/>
                      <a:r>
                        <a:rPr lang="en-US" sz="1800" u="none" strike="noStrike" dirty="0" smtClean="0">
                          <a:solidFill>
                            <a:schemeClr val="bg1"/>
                          </a:solidFill>
                          <a:effectLst/>
                        </a:rPr>
                        <a:t>Organizational </a:t>
                      </a:r>
                      <a:r>
                        <a:rPr lang="en-US" sz="1800" u="none" strike="noStrike" dirty="0">
                          <a:solidFill>
                            <a:schemeClr val="bg1"/>
                          </a:solidFill>
                          <a:effectLst/>
                        </a:rPr>
                        <a:t>Development  </a:t>
                      </a:r>
                      <a:endParaRPr lang="en-US" sz="1800" u="none" strike="noStrike" dirty="0" smtClean="0">
                        <a:solidFill>
                          <a:schemeClr val="bg1"/>
                        </a:solidFill>
                        <a:effectLst/>
                      </a:endParaRPr>
                    </a:p>
                    <a:p>
                      <a:pPr algn="l" fontAlgn="b"/>
                      <a:r>
                        <a:rPr lang="en-US" sz="1400" u="none" strike="noStrike" dirty="0" smtClean="0">
                          <a:solidFill>
                            <a:schemeClr val="bg1"/>
                          </a:solidFill>
                          <a:effectLst/>
                        </a:rPr>
                        <a:t>Desired </a:t>
                      </a:r>
                      <a:r>
                        <a:rPr lang="en-US" sz="1400" u="none" strike="noStrike" dirty="0">
                          <a:solidFill>
                            <a:schemeClr val="bg1"/>
                          </a:solidFill>
                          <a:effectLst/>
                        </a:rPr>
                        <a:t>Outcomes</a:t>
                      </a:r>
                      <a:endParaRPr lang="en-US" sz="1400" b="0" i="0" u="none" strike="noStrike" dirty="0">
                        <a:solidFill>
                          <a:schemeClr val="bg1"/>
                        </a:solidFill>
                        <a:effectLst/>
                        <a:latin typeface="Calibri" panose="020F0502020204030204" pitchFamily="34" charset="0"/>
                      </a:endParaRPr>
                    </a:p>
                  </a:txBody>
                  <a:tcPr marL="5061" marR="5061" marT="5061" marB="0" anchor="b">
                    <a:solidFill>
                      <a:schemeClr val="accent5">
                        <a:lumMod val="75000"/>
                      </a:schemeClr>
                    </a:solidFill>
                  </a:tcPr>
                </a:tc>
                <a:tc>
                  <a:txBody>
                    <a:bodyPr/>
                    <a:lstStyle/>
                    <a:p>
                      <a:pPr algn="l" fontAlgn="b"/>
                      <a:r>
                        <a:rPr lang="en-US" sz="1400" u="none" strike="noStrike" dirty="0">
                          <a:effectLst/>
                        </a:rPr>
                        <a:t>Action Steps to be </a:t>
                      </a:r>
                      <a:r>
                        <a:rPr lang="en-US" sz="1400" u="none" strike="noStrike" dirty="0" smtClean="0">
                          <a:effectLst/>
                        </a:rPr>
                        <a:t>Implemented in 2018-19</a:t>
                      </a:r>
                      <a:endParaRPr lang="en-US" sz="1400" b="0" i="0" u="none" strike="noStrike" dirty="0">
                        <a:solidFill>
                          <a:srgbClr val="000000"/>
                        </a:solidFill>
                        <a:effectLst/>
                        <a:latin typeface="Calibri" panose="020F0502020204030204" pitchFamily="34" charset="0"/>
                      </a:endParaRPr>
                    </a:p>
                  </a:txBody>
                  <a:tcPr marL="5061" marR="5061" marT="5061" marB="0" anchor="b"/>
                </a:tc>
                <a:tc>
                  <a:txBody>
                    <a:bodyPr/>
                    <a:lstStyle/>
                    <a:p>
                      <a:pPr algn="l" fontAlgn="b"/>
                      <a:r>
                        <a:rPr lang="en-US" sz="1400" u="none" strike="noStrike" dirty="0">
                          <a:effectLst/>
                        </a:rPr>
                        <a:t>Timeline</a:t>
                      </a:r>
                      <a:endParaRPr lang="en-US" sz="1400" b="0" i="0" u="none" strike="noStrike" dirty="0">
                        <a:solidFill>
                          <a:srgbClr val="000000"/>
                        </a:solidFill>
                        <a:effectLst/>
                        <a:latin typeface="Calibri" panose="020F0502020204030204" pitchFamily="34" charset="0"/>
                      </a:endParaRPr>
                    </a:p>
                  </a:txBody>
                  <a:tcPr marL="5061" marR="5061" marT="5061" marB="0" anchor="b"/>
                </a:tc>
                <a:tc>
                  <a:txBody>
                    <a:bodyPr/>
                    <a:lstStyle/>
                    <a:p>
                      <a:pPr algn="l" fontAlgn="b"/>
                      <a:r>
                        <a:rPr lang="en-US" sz="1400" u="none" strike="noStrike" dirty="0">
                          <a:effectLst/>
                        </a:rPr>
                        <a:t>Responsible Parties</a:t>
                      </a:r>
                      <a:endParaRPr lang="en-US" sz="1400" b="0" i="0" u="none" strike="noStrike" dirty="0">
                        <a:solidFill>
                          <a:srgbClr val="000000"/>
                        </a:solidFill>
                        <a:effectLst/>
                        <a:latin typeface="Calibri" panose="020F0502020204030204" pitchFamily="34" charset="0"/>
                      </a:endParaRPr>
                    </a:p>
                  </a:txBody>
                  <a:tcPr marL="5061" marR="5061" marT="5061" marB="0" anchor="b"/>
                </a:tc>
                <a:tc>
                  <a:txBody>
                    <a:bodyPr/>
                    <a:lstStyle/>
                    <a:p>
                      <a:pPr algn="l" fontAlgn="b"/>
                      <a:r>
                        <a:rPr lang="en-US" sz="1400" u="none" strike="noStrike" dirty="0" smtClean="0">
                          <a:effectLst/>
                        </a:rPr>
                        <a:t>Planning Council Lead</a:t>
                      </a:r>
                      <a:endParaRPr lang="en-US" sz="1400" b="1" i="0" u="none" strike="noStrike" dirty="0">
                        <a:solidFill>
                          <a:srgbClr val="000000"/>
                        </a:solidFill>
                        <a:effectLst/>
                        <a:latin typeface="Calibri" panose="020F0502020204030204" pitchFamily="34" charset="0"/>
                      </a:endParaRPr>
                    </a:p>
                  </a:txBody>
                  <a:tcPr marL="5061" marR="5061" marT="5061" marB="0" anchor="b"/>
                </a:tc>
                <a:tc>
                  <a:txBody>
                    <a:bodyPr/>
                    <a:lstStyle/>
                    <a:p>
                      <a:pPr algn="l" fontAlgn="b"/>
                      <a:r>
                        <a:rPr lang="en-US" sz="1400" u="none" strike="noStrike" dirty="0">
                          <a:effectLst/>
                        </a:rPr>
                        <a:t>Resources</a:t>
                      </a:r>
                      <a:endParaRPr lang="en-US" sz="1400" b="0" i="0" u="none" strike="noStrike" dirty="0">
                        <a:solidFill>
                          <a:srgbClr val="000000"/>
                        </a:solidFill>
                        <a:effectLst/>
                        <a:latin typeface="Calibri" panose="020F0502020204030204" pitchFamily="34" charset="0"/>
                      </a:endParaRPr>
                    </a:p>
                  </a:txBody>
                  <a:tcPr marL="5061" marR="5061" marT="5061" marB="0" anchor="b"/>
                </a:tc>
                <a:extLst>
                  <a:ext uri="{0D108BD9-81ED-4DB2-BD59-A6C34878D82A}">
                    <a16:rowId xmlns:a16="http://schemas.microsoft.com/office/drawing/2014/main" val="1591948999"/>
                  </a:ext>
                </a:extLst>
              </a:tr>
              <a:tr h="478537">
                <a:tc>
                  <a:txBody>
                    <a:bodyPr/>
                    <a:lstStyle/>
                    <a:p>
                      <a:pPr algn="l" fontAlgn="ctr"/>
                      <a:r>
                        <a:rPr lang="en-US" sz="1400" u="none" strike="noStrike">
                          <a:effectLst/>
                        </a:rPr>
                        <a:t>Implement the Professional Learning Plan to support student success and promote equity.</a:t>
                      </a:r>
                      <a:endParaRPr lang="en-US" sz="1400" b="0" i="0" u="none" strike="noStrike">
                        <a:solidFill>
                          <a:srgbClr val="58595B"/>
                        </a:solidFill>
                        <a:effectLst/>
                        <a:latin typeface="Arial" panose="020B0604020202020204" pitchFamily="34" charset="0"/>
                      </a:endParaRPr>
                    </a:p>
                  </a:txBody>
                  <a:tcPr marL="5061" marR="5061" marT="5061" marB="0" anchor="ctr"/>
                </a:tc>
                <a:tc>
                  <a:txBody>
                    <a:bodyPr/>
                    <a:lstStyle/>
                    <a:p>
                      <a:pPr algn="l" fontAlgn="ctr"/>
                      <a:r>
                        <a:rPr lang="en-US" sz="1400" u="none" strike="noStrike">
                          <a:effectLst/>
                        </a:rPr>
                        <a:t>Update provisional 2017-18 plan and develop new, 2019-2022 plan</a:t>
                      </a:r>
                      <a:endParaRPr lang="en-US" sz="1400" b="0" i="1" u="none" strike="noStrike">
                        <a:solidFill>
                          <a:srgbClr val="58595B"/>
                        </a:solidFill>
                        <a:effectLst/>
                        <a:latin typeface="Arial" panose="020B0604020202020204" pitchFamily="34" charset="0"/>
                      </a:endParaRPr>
                    </a:p>
                  </a:txBody>
                  <a:tcPr marL="5061" marR="5061" marT="5061" marB="0" anchor="ctr"/>
                </a:tc>
                <a:tc>
                  <a:txBody>
                    <a:bodyPr/>
                    <a:lstStyle/>
                    <a:p>
                      <a:pPr algn="l" fontAlgn="b"/>
                      <a:endParaRPr lang="en-US" sz="1200" b="0" i="0" u="none" strike="noStrike" dirty="0">
                        <a:solidFill>
                          <a:srgbClr val="000000"/>
                        </a:solidFill>
                        <a:effectLst/>
                        <a:latin typeface="Calibri" panose="020F0502020204030204" pitchFamily="34" charset="0"/>
                      </a:endParaRPr>
                    </a:p>
                  </a:txBody>
                  <a:tcPr marL="5061" marR="5061" marT="5061" marB="0" anchor="b"/>
                </a:tc>
                <a:tc>
                  <a:txBody>
                    <a:bodyPr/>
                    <a:lstStyle/>
                    <a:p>
                      <a:pPr algn="l" fontAlgn="b"/>
                      <a:endParaRPr lang="en-US" sz="1200" b="0" i="0" u="none" strike="noStrike">
                        <a:solidFill>
                          <a:srgbClr val="000000"/>
                        </a:solidFill>
                        <a:effectLst/>
                        <a:latin typeface="Calibri" panose="020F0502020204030204" pitchFamily="34" charset="0"/>
                      </a:endParaRPr>
                    </a:p>
                  </a:txBody>
                  <a:tcPr marL="5061" marR="5061" marT="5061" marB="0" anchor="b"/>
                </a:tc>
                <a:tc>
                  <a:txBody>
                    <a:bodyPr/>
                    <a:lstStyle/>
                    <a:p>
                      <a:pPr algn="ctr" fontAlgn="b"/>
                      <a:r>
                        <a:rPr lang="en-US" sz="1400" b="0" i="0" u="none" strike="noStrike" dirty="0" smtClean="0">
                          <a:solidFill>
                            <a:srgbClr val="000000"/>
                          </a:solidFill>
                          <a:effectLst/>
                          <a:latin typeface="Calibri" panose="020F0502020204030204" pitchFamily="34" charset="0"/>
                        </a:rPr>
                        <a:t>IPC</a:t>
                      </a:r>
                      <a:endParaRPr lang="en-US" sz="1400" b="0" i="0" u="none" strike="noStrike" dirty="0">
                        <a:solidFill>
                          <a:srgbClr val="000000"/>
                        </a:solidFill>
                        <a:effectLst/>
                        <a:latin typeface="Calibri" panose="020F0502020204030204" pitchFamily="34" charset="0"/>
                      </a:endParaRPr>
                    </a:p>
                  </a:txBody>
                  <a:tcPr marL="5061" marR="5061" marT="5061" marB="0" anchor="ctr"/>
                </a:tc>
                <a:tc>
                  <a:txBody>
                    <a:bodyPr/>
                    <a:lstStyle/>
                    <a:p>
                      <a:pPr algn="l" fontAlgn="b"/>
                      <a:endParaRPr lang="en-US" sz="1200" b="0" i="0" u="none" strike="noStrike">
                        <a:solidFill>
                          <a:srgbClr val="000000"/>
                        </a:solidFill>
                        <a:effectLst/>
                        <a:latin typeface="Calibri" panose="020F0502020204030204" pitchFamily="34" charset="0"/>
                      </a:endParaRPr>
                    </a:p>
                  </a:txBody>
                  <a:tcPr marL="5061" marR="5061" marT="5061" marB="0" anchor="b"/>
                </a:tc>
                <a:extLst>
                  <a:ext uri="{0D108BD9-81ED-4DB2-BD59-A6C34878D82A}">
                    <a16:rowId xmlns:a16="http://schemas.microsoft.com/office/drawing/2014/main" val="2837386118"/>
                  </a:ext>
                </a:extLst>
              </a:tr>
              <a:tr h="478537">
                <a:tc rowSpan="4">
                  <a:txBody>
                    <a:bodyPr/>
                    <a:lstStyle/>
                    <a:p>
                      <a:pPr algn="l" fontAlgn="ctr"/>
                      <a:r>
                        <a:rPr lang="en-US" sz="1400" u="none" strike="noStrike">
                          <a:effectLst/>
                        </a:rPr>
                        <a:t>Implement Guided Pathways-like design principles to help address equity gaps.</a:t>
                      </a:r>
                      <a:endParaRPr lang="en-US" sz="1400" b="0" i="0" u="none" strike="noStrike">
                        <a:solidFill>
                          <a:srgbClr val="58595B"/>
                        </a:solidFill>
                        <a:effectLst/>
                        <a:latin typeface="Arial" panose="020B0604020202020204" pitchFamily="34" charset="0"/>
                      </a:endParaRPr>
                    </a:p>
                  </a:txBody>
                  <a:tcPr marL="5061" marR="5061" marT="5061" marB="0" anchor="ctr"/>
                </a:tc>
                <a:tc>
                  <a:txBody>
                    <a:bodyPr/>
                    <a:lstStyle/>
                    <a:p>
                      <a:pPr algn="l" fontAlgn="ctr"/>
                      <a:r>
                        <a:rPr lang="en-US" sz="1400" u="none" strike="noStrike">
                          <a:effectLst/>
                        </a:rPr>
                        <a:t>Clarify Academic Pathways (see Goal 1)</a:t>
                      </a:r>
                      <a:endParaRPr lang="en-US" sz="1400" b="0" i="1" u="none" strike="noStrike">
                        <a:solidFill>
                          <a:srgbClr val="58595B"/>
                        </a:solidFill>
                        <a:effectLst/>
                        <a:latin typeface="Arial" panose="020B0604020202020204" pitchFamily="34" charset="0"/>
                      </a:endParaRPr>
                    </a:p>
                  </a:txBody>
                  <a:tcPr marL="5061" marR="5061" marT="5061" marB="0" anchor="ctr"/>
                </a:tc>
                <a:tc>
                  <a:txBody>
                    <a:bodyPr/>
                    <a:lstStyle/>
                    <a:p>
                      <a:pPr algn="l" fontAlgn="b"/>
                      <a:endParaRPr lang="en-US" sz="1200" b="0" i="0" u="none" strike="noStrike">
                        <a:solidFill>
                          <a:srgbClr val="000000"/>
                        </a:solidFill>
                        <a:effectLst/>
                        <a:latin typeface="Calibri" panose="020F0502020204030204" pitchFamily="34" charset="0"/>
                      </a:endParaRPr>
                    </a:p>
                  </a:txBody>
                  <a:tcPr marL="5061" marR="5061" marT="5061" marB="0" anchor="b"/>
                </a:tc>
                <a:tc>
                  <a:txBody>
                    <a:bodyPr/>
                    <a:lstStyle/>
                    <a:p>
                      <a:pPr algn="l" fontAlgn="b"/>
                      <a:endParaRPr lang="en-US" sz="1200" b="0" i="0" u="none" strike="noStrike">
                        <a:solidFill>
                          <a:srgbClr val="000000"/>
                        </a:solidFill>
                        <a:effectLst/>
                        <a:latin typeface="Calibri" panose="020F0502020204030204" pitchFamily="34" charset="0"/>
                      </a:endParaRPr>
                    </a:p>
                  </a:txBody>
                  <a:tcPr marL="5061" marR="5061" marT="5061" marB="0" anchor="b"/>
                </a:tc>
                <a:tc>
                  <a:txBody>
                    <a:bodyPr/>
                    <a:lstStyle/>
                    <a:p>
                      <a:pPr algn="ctr" fontAlgn="b"/>
                      <a:r>
                        <a:rPr lang="en-US" sz="1400" b="0" i="0" u="none" strike="noStrike" dirty="0" smtClean="0">
                          <a:solidFill>
                            <a:srgbClr val="000000"/>
                          </a:solidFill>
                          <a:effectLst/>
                          <a:latin typeface="Calibri" panose="020F0502020204030204" pitchFamily="34" charset="0"/>
                        </a:rPr>
                        <a:t>IPC</a:t>
                      </a:r>
                      <a:endParaRPr lang="en-US" sz="1400" b="0" i="0" u="none" strike="noStrike" dirty="0">
                        <a:solidFill>
                          <a:srgbClr val="000000"/>
                        </a:solidFill>
                        <a:effectLst/>
                        <a:latin typeface="Calibri" panose="020F0502020204030204" pitchFamily="34" charset="0"/>
                      </a:endParaRPr>
                    </a:p>
                  </a:txBody>
                  <a:tcPr marL="5061" marR="5061" marT="5061" marB="0" anchor="ctr"/>
                </a:tc>
                <a:tc>
                  <a:txBody>
                    <a:bodyPr/>
                    <a:lstStyle/>
                    <a:p>
                      <a:pPr algn="l" fontAlgn="b"/>
                      <a:endParaRPr lang="en-US" sz="1200" b="0" i="0" u="none" strike="noStrike">
                        <a:solidFill>
                          <a:srgbClr val="000000"/>
                        </a:solidFill>
                        <a:effectLst/>
                        <a:latin typeface="Calibri" panose="020F0502020204030204" pitchFamily="34" charset="0"/>
                      </a:endParaRPr>
                    </a:p>
                  </a:txBody>
                  <a:tcPr marL="5061" marR="5061" marT="5061" marB="0" anchor="b"/>
                </a:tc>
                <a:extLst>
                  <a:ext uri="{0D108BD9-81ED-4DB2-BD59-A6C34878D82A}">
                    <a16:rowId xmlns:a16="http://schemas.microsoft.com/office/drawing/2014/main" val="1375446318"/>
                  </a:ext>
                </a:extLst>
              </a:tr>
              <a:tr h="240144">
                <a:tc vMerge="1">
                  <a:txBody>
                    <a:bodyPr/>
                    <a:lstStyle/>
                    <a:p>
                      <a:endParaRPr lang="en-US"/>
                    </a:p>
                  </a:txBody>
                  <a:tcPr/>
                </a:tc>
                <a:tc>
                  <a:txBody>
                    <a:bodyPr/>
                    <a:lstStyle/>
                    <a:p>
                      <a:pPr algn="l" fontAlgn="ctr"/>
                      <a:r>
                        <a:rPr lang="en-US" sz="1400" u="none" strike="noStrike">
                          <a:effectLst/>
                        </a:rPr>
                        <a:t>Facilitate Career Exploration (see Goal 2)</a:t>
                      </a:r>
                      <a:endParaRPr lang="en-US" sz="1400" b="0" i="1" u="none" strike="noStrike">
                        <a:solidFill>
                          <a:srgbClr val="58595B"/>
                        </a:solidFill>
                        <a:effectLst/>
                        <a:latin typeface="Arial" panose="020B0604020202020204" pitchFamily="34" charset="0"/>
                      </a:endParaRPr>
                    </a:p>
                  </a:txBody>
                  <a:tcPr marL="5061" marR="5061" marT="5061" marB="0" anchor="ctr"/>
                </a:tc>
                <a:tc>
                  <a:txBody>
                    <a:bodyPr/>
                    <a:lstStyle/>
                    <a:p>
                      <a:pPr algn="l" fontAlgn="b"/>
                      <a:endParaRPr lang="en-US" sz="1200" b="0" i="0" u="none" strike="noStrike">
                        <a:solidFill>
                          <a:srgbClr val="000000"/>
                        </a:solidFill>
                        <a:effectLst/>
                        <a:latin typeface="Calibri" panose="020F0502020204030204" pitchFamily="34" charset="0"/>
                      </a:endParaRPr>
                    </a:p>
                  </a:txBody>
                  <a:tcPr marL="5061" marR="5061" marT="5061" marB="0" anchor="b"/>
                </a:tc>
                <a:tc>
                  <a:txBody>
                    <a:bodyPr/>
                    <a:lstStyle/>
                    <a:p>
                      <a:pPr algn="l" fontAlgn="b"/>
                      <a:endParaRPr lang="en-US" sz="1200" b="0" i="0" u="none" strike="noStrike">
                        <a:solidFill>
                          <a:srgbClr val="000000"/>
                        </a:solidFill>
                        <a:effectLst/>
                        <a:latin typeface="Calibri" panose="020F0502020204030204" pitchFamily="34" charset="0"/>
                      </a:endParaRPr>
                    </a:p>
                  </a:txBody>
                  <a:tcPr marL="5061" marR="5061" marT="5061" marB="0" anchor="b"/>
                </a:tc>
                <a:tc>
                  <a:txBody>
                    <a:bodyPr/>
                    <a:lstStyle/>
                    <a:p>
                      <a:pPr algn="ctr" fontAlgn="b"/>
                      <a:r>
                        <a:rPr lang="en-US" sz="1400" b="0" i="0" u="none" strike="noStrike" dirty="0" smtClean="0">
                          <a:solidFill>
                            <a:srgbClr val="000000"/>
                          </a:solidFill>
                          <a:effectLst/>
                          <a:latin typeface="Calibri" panose="020F0502020204030204" pitchFamily="34" charset="0"/>
                        </a:rPr>
                        <a:t>IPC/SSPC</a:t>
                      </a:r>
                      <a:endParaRPr lang="en-US" sz="1400" b="0" i="0" u="none" strike="noStrike" dirty="0">
                        <a:solidFill>
                          <a:srgbClr val="000000"/>
                        </a:solidFill>
                        <a:effectLst/>
                        <a:latin typeface="Calibri" panose="020F0502020204030204" pitchFamily="34" charset="0"/>
                      </a:endParaRPr>
                    </a:p>
                  </a:txBody>
                  <a:tcPr marL="5061" marR="5061" marT="5061" marB="0" anchor="ctr"/>
                </a:tc>
                <a:tc>
                  <a:txBody>
                    <a:bodyPr/>
                    <a:lstStyle/>
                    <a:p>
                      <a:pPr algn="l" fontAlgn="b"/>
                      <a:endParaRPr lang="en-US" sz="1200" b="0" i="0" u="none" strike="noStrike">
                        <a:solidFill>
                          <a:srgbClr val="000000"/>
                        </a:solidFill>
                        <a:effectLst/>
                        <a:latin typeface="Calibri" panose="020F0502020204030204" pitchFamily="34" charset="0"/>
                      </a:endParaRPr>
                    </a:p>
                  </a:txBody>
                  <a:tcPr marL="5061" marR="5061" marT="5061" marB="0" anchor="b"/>
                </a:tc>
                <a:extLst>
                  <a:ext uri="{0D108BD9-81ED-4DB2-BD59-A6C34878D82A}">
                    <a16:rowId xmlns:a16="http://schemas.microsoft.com/office/drawing/2014/main" val="2653409258"/>
                  </a:ext>
                </a:extLst>
              </a:tr>
              <a:tr h="478537">
                <a:tc vMerge="1">
                  <a:txBody>
                    <a:bodyPr/>
                    <a:lstStyle/>
                    <a:p>
                      <a:endParaRPr lang="en-US"/>
                    </a:p>
                  </a:txBody>
                  <a:tcPr/>
                </a:tc>
                <a:tc>
                  <a:txBody>
                    <a:bodyPr/>
                    <a:lstStyle/>
                    <a:p>
                      <a:pPr algn="l" fontAlgn="ctr"/>
                      <a:r>
                        <a:rPr lang="en-US" sz="1400" u="none" strike="noStrike">
                          <a:effectLst/>
                        </a:rPr>
                        <a:t>Identify and address business process barriers (see Goal 1)</a:t>
                      </a:r>
                      <a:endParaRPr lang="en-US" sz="1400" b="0" i="1" u="none" strike="noStrike">
                        <a:solidFill>
                          <a:srgbClr val="58595B"/>
                        </a:solidFill>
                        <a:effectLst/>
                        <a:latin typeface="Arial" panose="020B0604020202020204" pitchFamily="34" charset="0"/>
                      </a:endParaRPr>
                    </a:p>
                  </a:txBody>
                  <a:tcPr marL="5061" marR="5061" marT="5061" marB="0" anchor="ctr"/>
                </a:tc>
                <a:tc>
                  <a:txBody>
                    <a:bodyPr/>
                    <a:lstStyle/>
                    <a:p>
                      <a:pPr algn="l" fontAlgn="b"/>
                      <a:endParaRPr lang="en-US" sz="1200" b="0" i="0" u="none" strike="noStrike">
                        <a:solidFill>
                          <a:srgbClr val="000000"/>
                        </a:solidFill>
                        <a:effectLst/>
                        <a:latin typeface="Calibri" panose="020F0502020204030204" pitchFamily="34" charset="0"/>
                      </a:endParaRPr>
                    </a:p>
                  </a:txBody>
                  <a:tcPr marL="5061" marR="5061" marT="5061" marB="0" anchor="b"/>
                </a:tc>
                <a:tc>
                  <a:txBody>
                    <a:bodyPr/>
                    <a:lstStyle/>
                    <a:p>
                      <a:pPr algn="l" fontAlgn="b"/>
                      <a:endParaRPr lang="en-US" sz="1200" b="0" i="0" u="none" strike="noStrike">
                        <a:solidFill>
                          <a:srgbClr val="000000"/>
                        </a:solidFill>
                        <a:effectLst/>
                        <a:latin typeface="Calibri" panose="020F0502020204030204" pitchFamily="34" charset="0"/>
                      </a:endParaRPr>
                    </a:p>
                  </a:txBody>
                  <a:tcPr marL="5061" marR="5061" marT="5061" marB="0" anchor="b"/>
                </a:tc>
                <a:tc>
                  <a:txBody>
                    <a:bodyPr/>
                    <a:lstStyle/>
                    <a:p>
                      <a:pPr algn="ctr" fontAlgn="b"/>
                      <a:r>
                        <a:rPr lang="en-US" sz="1400" b="0" i="0" u="none" strike="noStrike" dirty="0" smtClean="0">
                          <a:solidFill>
                            <a:srgbClr val="000000"/>
                          </a:solidFill>
                          <a:effectLst/>
                          <a:latin typeface="Calibri" panose="020F0502020204030204" pitchFamily="34" charset="0"/>
                        </a:rPr>
                        <a:t>SSPC</a:t>
                      </a:r>
                      <a:endParaRPr lang="en-US" sz="1400" b="0" i="0" u="none" strike="noStrike" dirty="0">
                        <a:solidFill>
                          <a:srgbClr val="000000"/>
                        </a:solidFill>
                        <a:effectLst/>
                        <a:latin typeface="Calibri" panose="020F0502020204030204" pitchFamily="34" charset="0"/>
                      </a:endParaRPr>
                    </a:p>
                  </a:txBody>
                  <a:tcPr marL="5061" marR="5061" marT="5061" marB="0" anchor="ctr"/>
                </a:tc>
                <a:tc>
                  <a:txBody>
                    <a:bodyPr/>
                    <a:lstStyle/>
                    <a:p>
                      <a:pPr algn="l" fontAlgn="b"/>
                      <a:endParaRPr lang="en-US" sz="1200" b="0" i="0" u="none" strike="noStrike">
                        <a:solidFill>
                          <a:srgbClr val="000000"/>
                        </a:solidFill>
                        <a:effectLst/>
                        <a:latin typeface="Calibri" panose="020F0502020204030204" pitchFamily="34" charset="0"/>
                      </a:endParaRPr>
                    </a:p>
                  </a:txBody>
                  <a:tcPr marL="5061" marR="5061" marT="5061" marB="0" anchor="b"/>
                </a:tc>
                <a:extLst>
                  <a:ext uri="{0D108BD9-81ED-4DB2-BD59-A6C34878D82A}">
                    <a16:rowId xmlns:a16="http://schemas.microsoft.com/office/drawing/2014/main" val="2513604165"/>
                  </a:ext>
                </a:extLst>
              </a:tr>
              <a:tr h="717806">
                <a:tc vMerge="1">
                  <a:txBody>
                    <a:bodyPr/>
                    <a:lstStyle/>
                    <a:p>
                      <a:endParaRPr lang="en-US"/>
                    </a:p>
                  </a:txBody>
                  <a:tcPr/>
                </a:tc>
                <a:tc>
                  <a:txBody>
                    <a:bodyPr/>
                    <a:lstStyle/>
                    <a:p>
                      <a:pPr algn="l" fontAlgn="ctr"/>
                      <a:r>
                        <a:rPr lang="en-US" sz="1400" u="none" strike="noStrike">
                          <a:effectLst/>
                        </a:rPr>
                        <a:t>Align the Strategic Enrollment Plan strategies with those emerging from the Guided Pathways work</a:t>
                      </a:r>
                      <a:endParaRPr lang="en-US" sz="1400" b="0" i="1" u="none" strike="noStrike">
                        <a:solidFill>
                          <a:srgbClr val="58595B"/>
                        </a:solidFill>
                        <a:effectLst/>
                        <a:latin typeface="Arial" panose="020B0604020202020204" pitchFamily="34" charset="0"/>
                      </a:endParaRPr>
                    </a:p>
                  </a:txBody>
                  <a:tcPr marL="5061" marR="5061" marT="5061" marB="0" anchor="ctr"/>
                </a:tc>
                <a:tc>
                  <a:txBody>
                    <a:bodyPr/>
                    <a:lstStyle/>
                    <a:p>
                      <a:pPr algn="l" fontAlgn="b"/>
                      <a:endParaRPr lang="en-US" sz="1200" b="0" i="0" u="none" strike="noStrike">
                        <a:solidFill>
                          <a:srgbClr val="000000"/>
                        </a:solidFill>
                        <a:effectLst/>
                        <a:latin typeface="Calibri" panose="020F0502020204030204" pitchFamily="34" charset="0"/>
                      </a:endParaRPr>
                    </a:p>
                  </a:txBody>
                  <a:tcPr marL="5061" marR="5061" marT="5061" marB="0" anchor="b"/>
                </a:tc>
                <a:tc>
                  <a:txBody>
                    <a:bodyPr/>
                    <a:lstStyle/>
                    <a:p>
                      <a:pPr algn="l" fontAlgn="b"/>
                      <a:endParaRPr lang="en-US" sz="1200" b="0" i="0" u="none" strike="noStrike">
                        <a:solidFill>
                          <a:srgbClr val="000000"/>
                        </a:solidFill>
                        <a:effectLst/>
                        <a:latin typeface="Calibri" panose="020F0502020204030204" pitchFamily="34" charset="0"/>
                      </a:endParaRPr>
                    </a:p>
                  </a:txBody>
                  <a:tcPr marL="5061" marR="5061" marT="5061" marB="0" anchor="b"/>
                </a:tc>
                <a:tc>
                  <a:txBody>
                    <a:bodyPr/>
                    <a:lstStyle/>
                    <a:p>
                      <a:pPr algn="ctr" fontAlgn="b"/>
                      <a:r>
                        <a:rPr lang="en-US" sz="1400" b="0" i="0" u="none" strike="noStrike" dirty="0" smtClean="0">
                          <a:solidFill>
                            <a:srgbClr val="000000"/>
                          </a:solidFill>
                          <a:effectLst/>
                          <a:latin typeface="Calibri" panose="020F0502020204030204" pitchFamily="34" charset="0"/>
                        </a:rPr>
                        <a:t>IPC/SSPC/PRIE</a:t>
                      </a:r>
                      <a:endParaRPr lang="en-US" sz="1400" b="0" i="0" u="none" strike="noStrike" dirty="0">
                        <a:solidFill>
                          <a:srgbClr val="000000"/>
                        </a:solidFill>
                        <a:effectLst/>
                        <a:latin typeface="Calibri" panose="020F0502020204030204" pitchFamily="34" charset="0"/>
                      </a:endParaRPr>
                    </a:p>
                  </a:txBody>
                  <a:tcPr marL="5061" marR="5061" marT="5061" marB="0" anchor="ctr"/>
                </a:tc>
                <a:tc>
                  <a:txBody>
                    <a:bodyPr/>
                    <a:lstStyle/>
                    <a:p>
                      <a:pPr algn="l" fontAlgn="b"/>
                      <a:endParaRPr lang="en-US" sz="1200" b="0" i="0" u="none" strike="noStrike">
                        <a:solidFill>
                          <a:srgbClr val="000000"/>
                        </a:solidFill>
                        <a:effectLst/>
                        <a:latin typeface="Calibri" panose="020F0502020204030204" pitchFamily="34" charset="0"/>
                      </a:endParaRPr>
                    </a:p>
                  </a:txBody>
                  <a:tcPr marL="5061" marR="5061" marT="5061" marB="0" anchor="b"/>
                </a:tc>
                <a:extLst>
                  <a:ext uri="{0D108BD9-81ED-4DB2-BD59-A6C34878D82A}">
                    <a16:rowId xmlns:a16="http://schemas.microsoft.com/office/drawing/2014/main" val="4100801627"/>
                  </a:ext>
                </a:extLst>
              </a:tr>
              <a:tr h="936768">
                <a:tc>
                  <a:txBody>
                    <a:bodyPr/>
                    <a:lstStyle/>
                    <a:p>
                      <a:pPr algn="l" fontAlgn="ctr"/>
                      <a:r>
                        <a:rPr lang="en-US" sz="1400" u="none" strike="noStrike" dirty="0">
                          <a:effectLst/>
                        </a:rPr>
                        <a:t>Institutionalize effective structures and best practices of </a:t>
                      </a:r>
                      <a:r>
                        <a:rPr lang="en-US" sz="1400" u="none" strike="noStrike" dirty="0" smtClean="0">
                          <a:effectLst/>
                        </a:rPr>
                        <a:t>HSI </a:t>
                      </a:r>
                      <a:r>
                        <a:rPr lang="en-US" sz="1400" u="none" strike="noStrike" dirty="0">
                          <a:effectLst/>
                        </a:rPr>
                        <a:t>in order to reduce the achievement gap.</a:t>
                      </a:r>
                      <a:endParaRPr lang="en-US" sz="1400" b="0" i="0" u="none" strike="noStrike" dirty="0">
                        <a:solidFill>
                          <a:srgbClr val="58595B"/>
                        </a:solidFill>
                        <a:effectLst/>
                        <a:latin typeface="Arial" panose="020B0604020202020204" pitchFamily="34" charset="0"/>
                      </a:endParaRPr>
                    </a:p>
                  </a:txBody>
                  <a:tcPr marL="5061" marR="5061" marT="5061" marB="0" anchor="ctr"/>
                </a:tc>
                <a:tc>
                  <a:txBody>
                    <a:bodyPr/>
                    <a:lstStyle/>
                    <a:p>
                      <a:pPr algn="l" fontAlgn="ctr"/>
                      <a:r>
                        <a:rPr lang="en-US" sz="1400" u="none" strike="noStrike" dirty="0">
                          <a:effectLst/>
                        </a:rPr>
                        <a:t>Institutionalize effective practices as part of the Guided Pathways work (see Goal 1)</a:t>
                      </a:r>
                      <a:endParaRPr lang="en-US" sz="1400" b="0" i="1" u="none" strike="noStrike" dirty="0">
                        <a:solidFill>
                          <a:srgbClr val="58595B"/>
                        </a:solidFill>
                        <a:effectLst/>
                        <a:latin typeface="Arial" panose="020B0604020202020204" pitchFamily="34" charset="0"/>
                      </a:endParaRPr>
                    </a:p>
                  </a:txBody>
                  <a:tcPr marL="5061" marR="5061" marT="5061" marB="0" anchor="ctr"/>
                </a:tc>
                <a:tc>
                  <a:txBody>
                    <a:bodyPr/>
                    <a:lstStyle/>
                    <a:p>
                      <a:pPr algn="l" fontAlgn="b"/>
                      <a:endParaRPr lang="en-US" sz="1200" b="0" i="0" u="none" strike="noStrike">
                        <a:solidFill>
                          <a:srgbClr val="000000"/>
                        </a:solidFill>
                        <a:effectLst/>
                        <a:latin typeface="Calibri" panose="020F0502020204030204" pitchFamily="34" charset="0"/>
                      </a:endParaRPr>
                    </a:p>
                  </a:txBody>
                  <a:tcPr marL="5061" marR="5061" marT="5061" marB="0" anchor="b"/>
                </a:tc>
                <a:tc>
                  <a:txBody>
                    <a:bodyPr/>
                    <a:lstStyle/>
                    <a:p>
                      <a:pPr algn="l" fontAlgn="b"/>
                      <a:endParaRPr lang="en-US" sz="1200" b="0" i="0" u="none" strike="noStrike">
                        <a:solidFill>
                          <a:srgbClr val="000000"/>
                        </a:solidFill>
                        <a:effectLst/>
                        <a:latin typeface="Calibri" panose="020F0502020204030204" pitchFamily="34" charset="0"/>
                      </a:endParaRPr>
                    </a:p>
                  </a:txBody>
                  <a:tcPr marL="5061" marR="5061" marT="5061" marB="0" anchor="b"/>
                </a:tc>
                <a:tc>
                  <a:txBody>
                    <a:bodyPr/>
                    <a:lstStyle/>
                    <a:p>
                      <a:pPr algn="ctr" fontAlgn="b"/>
                      <a:r>
                        <a:rPr lang="en-US" sz="1400" b="0" i="0" u="none" strike="noStrike" dirty="0" smtClean="0">
                          <a:solidFill>
                            <a:srgbClr val="000000"/>
                          </a:solidFill>
                          <a:effectLst/>
                          <a:latin typeface="Calibri" panose="020F0502020204030204" pitchFamily="34" charset="0"/>
                        </a:rPr>
                        <a:t>SSPC</a:t>
                      </a:r>
                      <a:endParaRPr lang="en-US" sz="1400" b="0" i="0" u="none" strike="noStrike" dirty="0">
                        <a:solidFill>
                          <a:srgbClr val="000000"/>
                        </a:solidFill>
                        <a:effectLst/>
                        <a:latin typeface="Calibri" panose="020F0502020204030204" pitchFamily="34" charset="0"/>
                      </a:endParaRPr>
                    </a:p>
                  </a:txBody>
                  <a:tcPr marL="5061" marR="5061" marT="5061" marB="0" anchor="ctr"/>
                </a:tc>
                <a:tc>
                  <a:txBody>
                    <a:bodyPr/>
                    <a:lstStyle/>
                    <a:p>
                      <a:pPr algn="l" fontAlgn="b"/>
                      <a:endParaRPr lang="en-US" sz="1200" b="0" i="0" u="none" strike="noStrike">
                        <a:solidFill>
                          <a:srgbClr val="000000"/>
                        </a:solidFill>
                        <a:effectLst/>
                        <a:latin typeface="Calibri" panose="020F0502020204030204" pitchFamily="34" charset="0"/>
                      </a:endParaRPr>
                    </a:p>
                  </a:txBody>
                  <a:tcPr marL="5061" marR="5061" marT="5061" marB="0" anchor="b"/>
                </a:tc>
                <a:extLst>
                  <a:ext uri="{0D108BD9-81ED-4DB2-BD59-A6C34878D82A}">
                    <a16:rowId xmlns:a16="http://schemas.microsoft.com/office/drawing/2014/main" val="245877926"/>
                  </a:ext>
                </a:extLst>
              </a:tr>
              <a:tr h="240144">
                <a:tc rowSpan="2">
                  <a:txBody>
                    <a:bodyPr/>
                    <a:lstStyle/>
                    <a:p>
                      <a:pPr algn="l" fontAlgn="ctr"/>
                      <a:r>
                        <a:rPr lang="en-US" sz="1400" u="none" strike="noStrike">
                          <a:effectLst/>
                        </a:rPr>
                        <a:t>Update and implement Facilities Master Plan</a:t>
                      </a:r>
                      <a:endParaRPr lang="en-US" sz="1400" b="0" i="0" u="none" strike="noStrike">
                        <a:solidFill>
                          <a:srgbClr val="58595B"/>
                        </a:solidFill>
                        <a:effectLst/>
                        <a:latin typeface="Arial" panose="020B0604020202020204" pitchFamily="34" charset="0"/>
                      </a:endParaRPr>
                    </a:p>
                  </a:txBody>
                  <a:tcPr marL="5061" marR="5061" marT="5061" marB="0" anchor="ctr"/>
                </a:tc>
                <a:tc>
                  <a:txBody>
                    <a:bodyPr/>
                    <a:lstStyle/>
                    <a:p>
                      <a:pPr algn="l" fontAlgn="ctr"/>
                      <a:r>
                        <a:rPr lang="en-US" sz="1400" u="none" strike="noStrike">
                          <a:effectLst/>
                        </a:rPr>
                        <a:t>Collaborate with the District to update Plan</a:t>
                      </a:r>
                      <a:endParaRPr lang="en-US" sz="1400" b="0" i="1" u="none" strike="noStrike">
                        <a:solidFill>
                          <a:srgbClr val="58595B"/>
                        </a:solidFill>
                        <a:effectLst/>
                        <a:latin typeface="Arial" panose="020B0604020202020204" pitchFamily="34" charset="0"/>
                      </a:endParaRPr>
                    </a:p>
                  </a:txBody>
                  <a:tcPr marL="5061" marR="5061" marT="5061" marB="0" anchor="ctr"/>
                </a:tc>
                <a:tc>
                  <a:txBody>
                    <a:bodyPr/>
                    <a:lstStyle/>
                    <a:p>
                      <a:pPr algn="l" fontAlgn="b"/>
                      <a:endParaRPr lang="en-US" sz="1200" b="0" i="0" u="none" strike="noStrike">
                        <a:solidFill>
                          <a:srgbClr val="000000"/>
                        </a:solidFill>
                        <a:effectLst/>
                        <a:latin typeface="Calibri" panose="020F0502020204030204" pitchFamily="34" charset="0"/>
                      </a:endParaRPr>
                    </a:p>
                  </a:txBody>
                  <a:tcPr marL="5061" marR="5061" marT="5061" marB="0" anchor="b"/>
                </a:tc>
                <a:tc>
                  <a:txBody>
                    <a:bodyPr/>
                    <a:lstStyle/>
                    <a:p>
                      <a:pPr algn="l" fontAlgn="b"/>
                      <a:endParaRPr lang="en-US" sz="1200" b="0" i="0" u="none" strike="noStrike">
                        <a:solidFill>
                          <a:srgbClr val="000000"/>
                        </a:solidFill>
                        <a:effectLst/>
                        <a:latin typeface="Calibri" panose="020F0502020204030204" pitchFamily="34" charset="0"/>
                      </a:endParaRPr>
                    </a:p>
                  </a:txBody>
                  <a:tcPr marL="5061" marR="5061" marT="5061" marB="0" anchor="b"/>
                </a:tc>
                <a:tc>
                  <a:txBody>
                    <a:bodyPr/>
                    <a:lstStyle/>
                    <a:p>
                      <a:pPr algn="ctr" fontAlgn="b"/>
                      <a:r>
                        <a:rPr lang="en-US" sz="1400" b="0" i="0" u="none" strike="noStrike" dirty="0" smtClean="0">
                          <a:solidFill>
                            <a:srgbClr val="000000"/>
                          </a:solidFill>
                          <a:effectLst/>
                          <a:latin typeface="Calibri" panose="020F0502020204030204" pitchFamily="34" charset="0"/>
                        </a:rPr>
                        <a:t>APC</a:t>
                      </a:r>
                      <a:endParaRPr lang="en-US" sz="1400" b="0" i="0" u="none" strike="noStrike" dirty="0">
                        <a:solidFill>
                          <a:srgbClr val="000000"/>
                        </a:solidFill>
                        <a:effectLst/>
                        <a:latin typeface="Calibri" panose="020F0502020204030204" pitchFamily="34" charset="0"/>
                      </a:endParaRPr>
                    </a:p>
                  </a:txBody>
                  <a:tcPr marL="5061" marR="5061" marT="5061" marB="0" anchor="ctr"/>
                </a:tc>
                <a:tc>
                  <a:txBody>
                    <a:bodyPr/>
                    <a:lstStyle/>
                    <a:p>
                      <a:pPr algn="l" fontAlgn="b"/>
                      <a:endParaRPr lang="en-US" sz="1200" b="0" i="0" u="none" strike="noStrike">
                        <a:solidFill>
                          <a:srgbClr val="000000"/>
                        </a:solidFill>
                        <a:effectLst/>
                        <a:latin typeface="Calibri" panose="020F0502020204030204" pitchFamily="34" charset="0"/>
                      </a:endParaRPr>
                    </a:p>
                  </a:txBody>
                  <a:tcPr marL="5061" marR="5061" marT="5061" marB="0" anchor="b"/>
                </a:tc>
                <a:extLst>
                  <a:ext uri="{0D108BD9-81ED-4DB2-BD59-A6C34878D82A}">
                    <a16:rowId xmlns:a16="http://schemas.microsoft.com/office/drawing/2014/main" val="835144846"/>
                  </a:ext>
                </a:extLst>
              </a:tr>
              <a:tr h="717806">
                <a:tc vMerge="1">
                  <a:txBody>
                    <a:bodyPr/>
                    <a:lstStyle/>
                    <a:p>
                      <a:endParaRPr lang="en-US"/>
                    </a:p>
                  </a:txBody>
                  <a:tcPr/>
                </a:tc>
                <a:tc>
                  <a:txBody>
                    <a:bodyPr/>
                    <a:lstStyle/>
                    <a:p>
                      <a:pPr algn="l" fontAlgn="ctr"/>
                      <a:r>
                        <a:rPr lang="en-US" sz="1400" u="none" strike="noStrike" dirty="0">
                          <a:effectLst/>
                        </a:rPr>
                        <a:t>Complete new buildings (1 and 23); renovate building 9 with minimum impact on students and staff</a:t>
                      </a:r>
                      <a:endParaRPr lang="en-US" sz="1400" b="0" i="1" u="none" strike="noStrike" dirty="0">
                        <a:solidFill>
                          <a:srgbClr val="58595B"/>
                        </a:solidFill>
                        <a:effectLst/>
                        <a:latin typeface="Arial" panose="020B0604020202020204" pitchFamily="34" charset="0"/>
                      </a:endParaRPr>
                    </a:p>
                  </a:txBody>
                  <a:tcPr marL="5061" marR="5061" marT="5061" marB="0" anchor="ctr"/>
                </a:tc>
                <a:tc>
                  <a:txBody>
                    <a:bodyPr/>
                    <a:lstStyle/>
                    <a:p>
                      <a:pPr algn="l" fontAlgn="b"/>
                      <a:endParaRPr lang="en-US" sz="1200" b="0" i="0" u="none" strike="noStrike" dirty="0">
                        <a:solidFill>
                          <a:srgbClr val="000000"/>
                        </a:solidFill>
                        <a:effectLst/>
                        <a:latin typeface="Calibri" panose="020F0502020204030204" pitchFamily="34" charset="0"/>
                      </a:endParaRPr>
                    </a:p>
                  </a:txBody>
                  <a:tcPr marL="5061" marR="5061" marT="5061" marB="0" anchor="b"/>
                </a:tc>
                <a:tc>
                  <a:txBody>
                    <a:bodyPr/>
                    <a:lstStyle/>
                    <a:p>
                      <a:pPr algn="l" fontAlgn="b"/>
                      <a:endParaRPr lang="en-US" sz="1200" b="0" i="0" u="none" strike="noStrike">
                        <a:solidFill>
                          <a:srgbClr val="000000"/>
                        </a:solidFill>
                        <a:effectLst/>
                        <a:latin typeface="Calibri" panose="020F0502020204030204" pitchFamily="34" charset="0"/>
                      </a:endParaRPr>
                    </a:p>
                  </a:txBody>
                  <a:tcPr marL="5061" marR="5061" marT="5061" marB="0" anchor="b"/>
                </a:tc>
                <a:tc>
                  <a:txBody>
                    <a:bodyPr/>
                    <a:lstStyle/>
                    <a:p>
                      <a:pPr algn="ctr" fontAlgn="b"/>
                      <a:r>
                        <a:rPr lang="en-US" sz="1400" b="0" i="0" u="none" strike="noStrike" dirty="0" smtClean="0">
                          <a:solidFill>
                            <a:srgbClr val="000000"/>
                          </a:solidFill>
                          <a:effectLst/>
                          <a:latin typeface="Calibri" panose="020F0502020204030204" pitchFamily="34" charset="0"/>
                        </a:rPr>
                        <a:t>IPC/SSPC/APC</a:t>
                      </a:r>
                      <a:endParaRPr lang="en-US" sz="1400" b="0" i="0" u="none" strike="noStrike" dirty="0">
                        <a:solidFill>
                          <a:srgbClr val="000000"/>
                        </a:solidFill>
                        <a:effectLst/>
                        <a:latin typeface="Calibri" panose="020F0502020204030204" pitchFamily="34" charset="0"/>
                      </a:endParaRPr>
                    </a:p>
                  </a:txBody>
                  <a:tcPr marL="5061" marR="5061" marT="5061" marB="0" anchor="ctr"/>
                </a:tc>
                <a:tc>
                  <a:txBody>
                    <a:bodyPr/>
                    <a:lstStyle/>
                    <a:p>
                      <a:pPr algn="l" fontAlgn="b"/>
                      <a:endParaRPr lang="en-US" sz="1200" b="0" i="0" u="none" strike="noStrike">
                        <a:solidFill>
                          <a:srgbClr val="000000"/>
                        </a:solidFill>
                        <a:effectLst/>
                        <a:latin typeface="Calibri" panose="020F0502020204030204" pitchFamily="34" charset="0"/>
                      </a:endParaRPr>
                    </a:p>
                  </a:txBody>
                  <a:tcPr marL="5061" marR="5061" marT="5061" marB="0" anchor="b"/>
                </a:tc>
                <a:extLst>
                  <a:ext uri="{0D108BD9-81ED-4DB2-BD59-A6C34878D82A}">
                    <a16:rowId xmlns:a16="http://schemas.microsoft.com/office/drawing/2014/main" val="1822554783"/>
                  </a:ext>
                </a:extLst>
              </a:tr>
              <a:tr h="478537">
                <a:tc>
                  <a:txBody>
                    <a:bodyPr/>
                    <a:lstStyle/>
                    <a:p>
                      <a:pPr algn="l" fontAlgn="ctr"/>
                      <a:r>
                        <a:rPr lang="en-US" sz="1400" u="none" strike="noStrike">
                          <a:effectLst/>
                        </a:rPr>
                        <a:t>Integrate planning and resource allocation process</a:t>
                      </a:r>
                      <a:endParaRPr lang="en-US" sz="1400" b="0" i="0" u="none" strike="noStrike">
                        <a:solidFill>
                          <a:srgbClr val="58595B"/>
                        </a:solidFill>
                        <a:effectLst/>
                        <a:latin typeface="Arial" panose="020B0604020202020204" pitchFamily="34" charset="0"/>
                      </a:endParaRPr>
                    </a:p>
                  </a:txBody>
                  <a:tcPr marL="5061" marR="5061" marT="5061" marB="0" anchor="ctr"/>
                </a:tc>
                <a:tc>
                  <a:txBody>
                    <a:bodyPr/>
                    <a:lstStyle/>
                    <a:p>
                      <a:pPr algn="l" fontAlgn="ctr"/>
                      <a:r>
                        <a:rPr lang="en-US" sz="1400" u="none" strike="noStrike">
                          <a:effectLst/>
                        </a:rPr>
                        <a:t>Implement PBC-approved changes to program review timeline and processes</a:t>
                      </a:r>
                      <a:endParaRPr lang="en-US" sz="1400" b="0" i="1" u="none" strike="noStrike">
                        <a:solidFill>
                          <a:srgbClr val="58595B"/>
                        </a:solidFill>
                        <a:effectLst/>
                        <a:latin typeface="Arial" panose="020B0604020202020204" pitchFamily="34" charset="0"/>
                      </a:endParaRPr>
                    </a:p>
                  </a:txBody>
                  <a:tcPr marL="5061" marR="5061" marT="5061" marB="0" anchor="ctr"/>
                </a:tc>
                <a:tc>
                  <a:txBody>
                    <a:bodyPr/>
                    <a:lstStyle/>
                    <a:p>
                      <a:pPr algn="l" fontAlgn="b"/>
                      <a:endParaRPr lang="en-US" sz="1200" b="0" i="0" u="none" strike="noStrike">
                        <a:solidFill>
                          <a:srgbClr val="000000"/>
                        </a:solidFill>
                        <a:effectLst/>
                        <a:latin typeface="Calibri" panose="020F0502020204030204" pitchFamily="34" charset="0"/>
                      </a:endParaRPr>
                    </a:p>
                  </a:txBody>
                  <a:tcPr marL="5061" marR="5061" marT="5061" marB="0" anchor="b"/>
                </a:tc>
                <a:tc>
                  <a:txBody>
                    <a:bodyPr/>
                    <a:lstStyle/>
                    <a:p>
                      <a:pPr algn="l" fontAlgn="b"/>
                      <a:endParaRPr lang="en-US" sz="1200" b="0" i="0" u="none" strike="noStrike">
                        <a:solidFill>
                          <a:srgbClr val="000000"/>
                        </a:solidFill>
                        <a:effectLst/>
                        <a:latin typeface="Calibri" panose="020F0502020204030204" pitchFamily="34" charset="0"/>
                      </a:endParaRPr>
                    </a:p>
                  </a:txBody>
                  <a:tcPr marL="5061" marR="5061" marT="5061" marB="0" anchor="b"/>
                </a:tc>
                <a:tc>
                  <a:txBody>
                    <a:bodyPr/>
                    <a:lstStyle/>
                    <a:p>
                      <a:pPr algn="ctr" fontAlgn="b"/>
                      <a:r>
                        <a:rPr lang="en-US" sz="1400" b="0" i="0" u="none" strike="noStrike" dirty="0" smtClean="0">
                          <a:solidFill>
                            <a:srgbClr val="000000"/>
                          </a:solidFill>
                          <a:effectLst/>
                          <a:latin typeface="Calibri" panose="020F0502020204030204" pitchFamily="34" charset="0"/>
                        </a:rPr>
                        <a:t>APC</a:t>
                      </a:r>
                      <a:endParaRPr lang="en-US" sz="1400" b="0" i="0" u="none" strike="noStrike" dirty="0">
                        <a:solidFill>
                          <a:srgbClr val="000000"/>
                        </a:solidFill>
                        <a:effectLst/>
                        <a:latin typeface="Calibri" panose="020F0502020204030204" pitchFamily="34" charset="0"/>
                      </a:endParaRPr>
                    </a:p>
                  </a:txBody>
                  <a:tcPr marL="5061" marR="5061" marT="5061" marB="0" anchor="ctr"/>
                </a:tc>
                <a:tc>
                  <a:txBody>
                    <a:bodyPr/>
                    <a:lstStyle/>
                    <a:p>
                      <a:pPr algn="l" fontAlgn="b"/>
                      <a:endParaRPr lang="en-US" sz="1200" b="0" i="0" u="none" strike="noStrike">
                        <a:solidFill>
                          <a:srgbClr val="000000"/>
                        </a:solidFill>
                        <a:effectLst/>
                        <a:latin typeface="Calibri" panose="020F0502020204030204" pitchFamily="34" charset="0"/>
                      </a:endParaRPr>
                    </a:p>
                  </a:txBody>
                  <a:tcPr marL="5061" marR="5061" marT="5061" marB="0" anchor="b"/>
                </a:tc>
                <a:extLst>
                  <a:ext uri="{0D108BD9-81ED-4DB2-BD59-A6C34878D82A}">
                    <a16:rowId xmlns:a16="http://schemas.microsoft.com/office/drawing/2014/main" val="996968806"/>
                  </a:ext>
                </a:extLst>
              </a:tr>
              <a:tr h="478537">
                <a:tc>
                  <a:txBody>
                    <a:bodyPr/>
                    <a:lstStyle/>
                    <a:p>
                      <a:pPr algn="l" fontAlgn="ctr"/>
                      <a:r>
                        <a:rPr lang="en-US" sz="1400" u="none" strike="noStrike">
                          <a:effectLst/>
                        </a:rPr>
                        <a:t>Improve participatory governance process (and update Manual)</a:t>
                      </a:r>
                      <a:endParaRPr lang="en-US" sz="1400" b="0" i="0" u="none" strike="noStrike">
                        <a:solidFill>
                          <a:srgbClr val="58595B"/>
                        </a:solidFill>
                        <a:effectLst/>
                        <a:latin typeface="Arial" panose="020B0604020202020204" pitchFamily="34" charset="0"/>
                      </a:endParaRPr>
                    </a:p>
                  </a:txBody>
                  <a:tcPr marL="5061" marR="5061" marT="5061" marB="0" anchor="ctr"/>
                </a:tc>
                <a:tc>
                  <a:txBody>
                    <a:bodyPr/>
                    <a:lstStyle/>
                    <a:p>
                      <a:pPr algn="l" fontAlgn="ctr"/>
                      <a:r>
                        <a:rPr lang="en-US" sz="1400" u="none" strike="noStrike">
                          <a:effectLst/>
                        </a:rPr>
                        <a:t>PBC Governance Work Group to review and update</a:t>
                      </a:r>
                      <a:endParaRPr lang="en-US" sz="1400" b="0" i="1" u="none" strike="noStrike">
                        <a:solidFill>
                          <a:srgbClr val="58595B"/>
                        </a:solidFill>
                        <a:effectLst/>
                        <a:latin typeface="Arial" panose="020B0604020202020204" pitchFamily="34" charset="0"/>
                      </a:endParaRPr>
                    </a:p>
                  </a:txBody>
                  <a:tcPr marL="5061" marR="5061" marT="5061" marB="0" anchor="ctr"/>
                </a:tc>
                <a:tc>
                  <a:txBody>
                    <a:bodyPr/>
                    <a:lstStyle/>
                    <a:p>
                      <a:pPr algn="l" fontAlgn="b"/>
                      <a:endParaRPr lang="en-US" sz="1200" b="0" i="0" u="none" strike="noStrike">
                        <a:solidFill>
                          <a:srgbClr val="000000"/>
                        </a:solidFill>
                        <a:effectLst/>
                        <a:latin typeface="Calibri" panose="020F0502020204030204" pitchFamily="34" charset="0"/>
                      </a:endParaRPr>
                    </a:p>
                  </a:txBody>
                  <a:tcPr marL="5061" marR="5061" marT="5061" marB="0" anchor="b"/>
                </a:tc>
                <a:tc>
                  <a:txBody>
                    <a:bodyPr/>
                    <a:lstStyle/>
                    <a:p>
                      <a:pPr algn="l" fontAlgn="b"/>
                      <a:endParaRPr lang="en-US" sz="1200" b="0" i="0" u="none" strike="noStrike">
                        <a:solidFill>
                          <a:srgbClr val="000000"/>
                        </a:solidFill>
                        <a:effectLst/>
                        <a:latin typeface="Calibri" panose="020F0502020204030204" pitchFamily="34" charset="0"/>
                      </a:endParaRPr>
                    </a:p>
                  </a:txBody>
                  <a:tcPr marL="5061" marR="5061" marT="5061" marB="0" anchor="b"/>
                </a:tc>
                <a:tc>
                  <a:txBody>
                    <a:bodyPr/>
                    <a:lstStyle/>
                    <a:p>
                      <a:pPr algn="ctr" fontAlgn="b"/>
                      <a:r>
                        <a:rPr lang="en-US" sz="1400" b="0" i="0" u="none" strike="noStrike" dirty="0" smtClean="0">
                          <a:solidFill>
                            <a:srgbClr val="000000"/>
                          </a:solidFill>
                          <a:effectLst/>
                          <a:latin typeface="Calibri" panose="020F0502020204030204" pitchFamily="34" charset="0"/>
                        </a:rPr>
                        <a:t>PBC</a:t>
                      </a:r>
                      <a:endParaRPr lang="en-US" sz="1400" b="0" i="0" u="none" strike="noStrike" dirty="0">
                        <a:solidFill>
                          <a:srgbClr val="000000"/>
                        </a:solidFill>
                        <a:effectLst/>
                        <a:latin typeface="Calibri" panose="020F0502020204030204" pitchFamily="34" charset="0"/>
                      </a:endParaRPr>
                    </a:p>
                  </a:txBody>
                  <a:tcPr marL="5061" marR="5061" marT="5061" marB="0" anchor="ctr"/>
                </a:tc>
                <a:tc>
                  <a:txBody>
                    <a:bodyPr/>
                    <a:lstStyle/>
                    <a:p>
                      <a:pPr algn="l" fontAlgn="b"/>
                      <a:endParaRPr lang="en-US" sz="1200" b="0" i="0" u="none" strike="noStrike">
                        <a:solidFill>
                          <a:srgbClr val="000000"/>
                        </a:solidFill>
                        <a:effectLst/>
                        <a:latin typeface="Calibri" panose="020F0502020204030204" pitchFamily="34" charset="0"/>
                      </a:endParaRPr>
                    </a:p>
                  </a:txBody>
                  <a:tcPr marL="5061" marR="5061" marT="5061" marB="0" anchor="b"/>
                </a:tc>
                <a:extLst>
                  <a:ext uri="{0D108BD9-81ED-4DB2-BD59-A6C34878D82A}">
                    <a16:rowId xmlns:a16="http://schemas.microsoft.com/office/drawing/2014/main" val="3169791505"/>
                  </a:ext>
                </a:extLst>
              </a:tr>
              <a:tr h="717806">
                <a:tc>
                  <a:txBody>
                    <a:bodyPr/>
                    <a:lstStyle/>
                    <a:p>
                      <a:pPr algn="l" fontAlgn="ctr"/>
                      <a:r>
                        <a:rPr lang="en-US" sz="1400" u="none" strike="noStrike">
                          <a:effectLst/>
                        </a:rPr>
                        <a:t>Maintain accreditation status</a:t>
                      </a:r>
                      <a:endParaRPr lang="en-US" sz="1400" b="0" i="0" u="none" strike="noStrike">
                        <a:solidFill>
                          <a:srgbClr val="58595B"/>
                        </a:solidFill>
                        <a:effectLst/>
                        <a:latin typeface="Arial" panose="020B0604020202020204" pitchFamily="34" charset="0"/>
                      </a:endParaRPr>
                    </a:p>
                  </a:txBody>
                  <a:tcPr marL="5061" marR="5061" marT="5061" marB="0" anchor="ctr"/>
                </a:tc>
                <a:tc>
                  <a:txBody>
                    <a:bodyPr/>
                    <a:lstStyle/>
                    <a:p>
                      <a:pPr algn="l" fontAlgn="ctr"/>
                      <a:r>
                        <a:rPr lang="en-US" sz="1400" u="none" strike="noStrike">
                          <a:effectLst/>
                        </a:rPr>
                        <a:t>Complete Institutional Self-Evaluation Report and identify top priority projects for Quality Focus Essay</a:t>
                      </a:r>
                      <a:endParaRPr lang="en-US" sz="1400" b="0" i="1" u="none" strike="noStrike">
                        <a:solidFill>
                          <a:srgbClr val="58595B"/>
                        </a:solidFill>
                        <a:effectLst/>
                        <a:latin typeface="Arial" panose="020B0604020202020204" pitchFamily="34" charset="0"/>
                      </a:endParaRPr>
                    </a:p>
                  </a:txBody>
                  <a:tcPr marL="5061" marR="5061" marT="5061" marB="0" anchor="ctr"/>
                </a:tc>
                <a:tc>
                  <a:txBody>
                    <a:bodyPr/>
                    <a:lstStyle/>
                    <a:p>
                      <a:pPr algn="l" fontAlgn="b"/>
                      <a:endParaRPr lang="en-US" sz="1200" b="0" i="0" u="none" strike="noStrike">
                        <a:solidFill>
                          <a:srgbClr val="000000"/>
                        </a:solidFill>
                        <a:effectLst/>
                        <a:latin typeface="Calibri" panose="020F0502020204030204" pitchFamily="34" charset="0"/>
                      </a:endParaRPr>
                    </a:p>
                  </a:txBody>
                  <a:tcPr marL="5061" marR="5061" marT="5061" marB="0" anchor="b"/>
                </a:tc>
                <a:tc>
                  <a:txBody>
                    <a:bodyPr/>
                    <a:lstStyle/>
                    <a:p>
                      <a:pPr algn="l" fontAlgn="b"/>
                      <a:endParaRPr lang="en-US" sz="1200" b="0" i="0" u="none" strike="noStrike">
                        <a:solidFill>
                          <a:srgbClr val="000000"/>
                        </a:solidFill>
                        <a:effectLst/>
                        <a:latin typeface="Calibri" panose="020F0502020204030204" pitchFamily="34" charset="0"/>
                      </a:endParaRPr>
                    </a:p>
                  </a:txBody>
                  <a:tcPr marL="5061" marR="5061" marT="5061" marB="0" anchor="b"/>
                </a:tc>
                <a:tc>
                  <a:txBody>
                    <a:bodyPr/>
                    <a:lstStyle/>
                    <a:p>
                      <a:pPr algn="ctr" fontAlgn="b"/>
                      <a:r>
                        <a:rPr lang="en-US" sz="1400" b="0" i="0" u="none" strike="noStrike" dirty="0" smtClean="0">
                          <a:solidFill>
                            <a:srgbClr val="000000"/>
                          </a:solidFill>
                          <a:effectLst/>
                          <a:latin typeface="Calibri" panose="020F0502020204030204" pitchFamily="34" charset="0"/>
                        </a:rPr>
                        <a:t>IPC/SSPC/APC/PRIE</a:t>
                      </a:r>
                      <a:endParaRPr lang="en-US" sz="1400" b="0" i="0" u="none" strike="noStrike" dirty="0">
                        <a:solidFill>
                          <a:srgbClr val="000000"/>
                        </a:solidFill>
                        <a:effectLst/>
                        <a:latin typeface="Calibri" panose="020F0502020204030204" pitchFamily="34" charset="0"/>
                      </a:endParaRPr>
                    </a:p>
                  </a:txBody>
                  <a:tcPr marL="5061" marR="5061" marT="5061" marB="0" anchor="ctr"/>
                </a:tc>
                <a:tc>
                  <a:txBody>
                    <a:bodyPr/>
                    <a:lstStyle/>
                    <a:p>
                      <a:pPr algn="l" fontAlgn="b"/>
                      <a:endParaRPr lang="en-US" sz="1200" b="0" i="0" u="none" strike="noStrike" dirty="0">
                        <a:solidFill>
                          <a:srgbClr val="000000"/>
                        </a:solidFill>
                        <a:effectLst/>
                        <a:latin typeface="Calibri" panose="020F0502020204030204" pitchFamily="34" charset="0"/>
                      </a:endParaRPr>
                    </a:p>
                  </a:txBody>
                  <a:tcPr marL="5061" marR="5061" marT="5061" marB="0" anchor="b"/>
                </a:tc>
                <a:extLst>
                  <a:ext uri="{0D108BD9-81ED-4DB2-BD59-A6C34878D82A}">
                    <a16:rowId xmlns:a16="http://schemas.microsoft.com/office/drawing/2014/main" val="2982340451"/>
                  </a:ext>
                </a:extLst>
              </a:tr>
            </a:tbl>
          </a:graphicData>
        </a:graphic>
      </p:graphicFrame>
    </p:spTree>
    <p:extLst>
      <p:ext uri="{BB962C8B-B14F-4D97-AF65-F5344CB8AC3E}">
        <p14:creationId xmlns:p14="http://schemas.microsoft.com/office/powerpoint/2010/main" val="125195331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2"/>
          <a:srcRect l="26664" t="-978" r="21852" b="978"/>
          <a:stretch/>
        </p:blipFill>
        <p:spPr>
          <a:xfrm>
            <a:off x="1223319" y="-64638"/>
            <a:ext cx="9825681" cy="6922638"/>
          </a:xfrm>
          <a:prstGeom prst="rect">
            <a:avLst/>
          </a:prstGeom>
        </p:spPr>
      </p:pic>
    </p:spTree>
    <p:extLst>
      <p:ext uri="{BB962C8B-B14F-4D97-AF65-F5344CB8AC3E}">
        <p14:creationId xmlns:p14="http://schemas.microsoft.com/office/powerpoint/2010/main" val="164387305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stretch>
            <a:fillRect/>
          </a:stretch>
        </p:blipFill>
        <p:spPr>
          <a:xfrm>
            <a:off x="438912" y="25348"/>
            <a:ext cx="10860242" cy="6832652"/>
          </a:xfrm>
          <a:prstGeom prst="rect">
            <a:avLst/>
          </a:prstGeom>
        </p:spPr>
      </p:pic>
    </p:spTree>
    <p:extLst>
      <p:ext uri="{BB962C8B-B14F-4D97-AF65-F5344CB8AC3E}">
        <p14:creationId xmlns:p14="http://schemas.microsoft.com/office/powerpoint/2010/main" val="270576036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18007</TotalTime>
  <Words>2435</Words>
  <Application>Microsoft Office PowerPoint</Application>
  <PresentationFormat>Widescreen</PresentationFormat>
  <Paragraphs>543</Paragraphs>
  <Slides>21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21</vt:i4>
      </vt:variant>
    </vt:vector>
  </HeadingPairs>
  <TitlesOfParts>
    <vt:vector size="28" baseType="lpstr">
      <vt:lpstr>Arial</vt:lpstr>
      <vt:lpstr>Calibri</vt:lpstr>
      <vt:lpstr>Calibri Light</vt:lpstr>
      <vt:lpstr>Myriad Pro Light</vt:lpstr>
      <vt:lpstr>Source Sans Pro Semibold</vt:lpstr>
      <vt:lpstr>Times New Roman</vt:lpstr>
      <vt:lpstr>Office Theme</vt:lpstr>
      <vt:lpstr>Annual Plan</vt:lpstr>
      <vt:lpstr>The College Annual Plan</vt:lpstr>
      <vt:lpstr>College Mission</vt:lpstr>
      <vt:lpstr>Education Master Plan</vt:lpstr>
      <vt:lpstr>PowerPoint Presentation</vt:lpstr>
      <vt:lpstr>PowerPoint Presentation</vt:lpstr>
      <vt:lpstr>PowerPoint Presentation</vt:lpstr>
      <vt:lpstr>PowerPoint Presentation</vt:lpstr>
      <vt:lpstr>PowerPoint Presentation</vt:lpstr>
      <vt:lpstr>Cañada College Planning Calendar</vt:lpstr>
      <vt:lpstr>PowerPoint Presentation</vt:lpstr>
      <vt:lpstr>Appendix A: Program Goals &amp; Objectives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Engel, Karen</dc:creator>
  <cp:lastModifiedBy>Engel, Karen</cp:lastModifiedBy>
  <cp:revision>90</cp:revision>
  <dcterms:created xsi:type="dcterms:W3CDTF">2018-10-07T16:55:28Z</dcterms:created>
  <dcterms:modified xsi:type="dcterms:W3CDTF">2018-11-27T17:27:50Z</dcterms:modified>
</cp:coreProperties>
</file>