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2"/>
          <c:order val="0"/>
          <c:tx>
            <c:strRef>
              <c:f>Sheet1!$B$6</c:f>
              <c:strCache>
                <c:ptCount val="1"/>
                <c:pt idx="0">
                  <c:v>Property Taxes</c:v>
                </c:pt>
              </c:strCache>
            </c:strRef>
          </c:tx>
          <c:invertIfNegative val="0"/>
          <c:val>
            <c:numRef>
              <c:f>Sheet1!$C$6</c:f>
              <c:numCache>
                <c:formatCode>_("$"* #,##0_);_("$"* \(#,##0\);_("$"* "-"??_);_(@_)</c:formatCode>
                <c:ptCount val="1"/>
                <c:pt idx="0">
                  <c:v>70000000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Student Fees</c:v>
                </c:pt>
              </c:strCache>
            </c:strRef>
          </c:tx>
          <c:invertIfNegative val="0"/>
          <c:val>
            <c:numRef>
              <c:f>Sheet1!$C$5</c:f>
              <c:numCache>
                <c:formatCode>_("$"* #,##0_);_("$"* \(#,##0\);_("$"* "-"??_);_(@_)</c:formatCode>
                <c:ptCount val="1"/>
                <c:pt idx="0">
                  <c:v>10000000</c:v>
                </c:pt>
              </c:numCache>
            </c:numRef>
          </c:val>
        </c:ser>
        <c:ser>
          <c:idx val="0"/>
          <c:order val="2"/>
          <c:tx>
            <c:strRef>
              <c:f>Sheet1!$B$4</c:f>
              <c:strCache>
                <c:ptCount val="1"/>
                <c:pt idx="0">
                  <c:v>State</c:v>
                </c:pt>
              </c:strCache>
            </c:strRef>
          </c:tx>
          <c:invertIfNegative val="0"/>
          <c:val>
            <c:numRef>
              <c:f>Sheet1!$C$4</c:f>
              <c:numCache>
                <c:formatCode>_("$"* #,##0_);_("$"* \(#,##0\);_("$"* "-"??_);_(@_)</c:formatCode>
                <c:ptCount val="1"/>
                <c:pt idx="0">
                  <c:v>10000000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9057024"/>
        <c:axId val="89419712"/>
        <c:axId val="0"/>
      </c:bar3DChart>
      <c:catAx>
        <c:axId val="149057024"/>
        <c:scaling>
          <c:orientation val="minMax"/>
        </c:scaling>
        <c:delete val="1"/>
        <c:axPos val="b"/>
        <c:majorTickMark val="out"/>
        <c:minorTickMark val="none"/>
        <c:tickLblPos val="nextTo"/>
        <c:crossAx val="89419712"/>
        <c:crosses val="autoZero"/>
        <c:auto val="1"/>
        <c:lblAlgn val="ctr"/>
        <c:lblOffset val="100"/>
        <c:noMultiLvlLbl val="0"/>
      </c:catAx>
      <c:valAx>
        <c:axId val="89419712"/>
        <c:scaling>
          <c:orientation val="minMax"/>
          <c:min val="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49057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890538532081076"/>
          <c:y val="0.10359055118110234"/>
          <c:w val="0.21566622922134734"/>
          <c:h val="0.5761515748031497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74645669291337"/>
          <c:y val="5.1610640016151829E-2"/>
          <c:w val="0.62083167104111991"/>
          <c:h val="0.92883000201897836"/>
        </c:manualLayout>
      </c:layout>
      <c:bar3DChart>
        <c:barDir val="col"/>
        <c:grouping val="stacked"/>
        <c:varyColors val="0"/>
        <c:ser>
          <c:idx val="2"/>
          <c:order val="0"/>
          <c:tx>
            <c:strRef>
              <c:f>Sheet1!$B$27</c:f>
              <c:strCache>
                <c:ptCount val="1"/>
                <c:pt idx="0">
                  <c:v>Property Taxes</c:v>
                </c:pt>
              </c:strCache>
            </c:strRef>
          </c:tx>
          <c:invertIfNegative val="0"/>
          <c:val>
            <c:numRef>
              <c:f>Sheet1!$C$27</c:f>
              <c:numCache>
                <c:formatCode>_("$"* #,##0_);_("$"* \(#,##0\);_("$"* "-"??_);_(@_)</c:formatCode>
                <c:ptCount val="1"/>
                <c:pt idx="0">
                  <c:v>90000000</c:v>
                </c:pt>
              </c:numCache>
            </c:numRef>
          </c:val>
        </c:ser>
        <c:ser>
          <c:idx val="1"/>
          <c:order val="1"/>
          <c:tx>
            <c:strRef>
              <c:f>Sheet1!$B$26</c:f>
              <c:strCache>
                <c:ptCount val="1"/>
                <c:pt idx="0">
                  <c:v>Student Fees</c:v>
                </c:pt>
              </c:strCache>
            </c:strRef>
          </c:tx>
          <c:invertIfNegative val="0"/>
          <c:val>
            <c:numRef>
              <c:f>Sheet1!$C$26</c:f>
              <c:numCache>
                <c:formatCode>_("$"* #,##0_);_("$"* \(#,##0\);_("$"* "-"??_);_(@_)</c:formatCode>
                <c:ptCount val="1"/>
                <c:pt idx="0">
                  <c:v>10000000</c:v>
                </c:pt>
              </c:numCache>
            </c:numRef>
          </c:val>
        </c:ser>
        <c:ser>
          <c:idx val="0"/>
          <c:order val="2"/>
          <c:tx>
            <c:strRef>
              <c:f>Sheet1!$B$25</c:f>
              <c:strCache>
                <c:ptCount val="1"/>
                <c:pt idx="0">
                  <c:v>State</c:v>
                </c:pt>
              </c:strCache>
            </c:strRef>
          </c:tx>
          <c:invertIfNegative val="0"/>
          <c:val>
            <c:numRef>
              <c:f>Sheet1!$C$25</c:f>
              <c:numCache>
                <c:formatCode>_("$"* #,##0_);_("$"* \(#,##0\);_("$"* "-"??_);_(@_)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0025728"/>
        <c:axId val="89421440"/>
        <c:axId val="0"/>
      </c:bar3DChart>
      <c:catAx>
        <c:axId val="150025728"/>
        <c:scaling>
          <c:orientation val="minMax"/>
        </c:scaling>
        <c:delete val="1"/>
        <c:axPos val="b"/>
        <c:majorTickMark val="out"/>
        <c:minorTickMark val="none"/>
        <c:tickLblPos val="nextTo"/>
        <c:crossAx val="89421440"/>
        <c:crosses val="autoZero"/>
        <c:auto val="1"/>
        <c:lblAlgn val="ctr"/>
        <c:lblOffset val="100"/>
        <c:noMultiLvlLbl val="0"/>
      </c:catAx>
      <c:valAx>
        <c:axId val="89421440"/>
        <c:scaling>
          <c:orientation val="minMax"/>
          <c:min val="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out"/>
        <c:minorTickMark val="none"/>
        <c:tickLblPos val="nextTo"/>
        <c:crossAx val="1500257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0.6875</cdr:x>
      <cdr:y>0.26984</cdr:y>
    </cdr:from>
    <cdr:to>
      <cdr:x>0.9375</cdr:x>
      <cdr:y>0.33333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029200" y="1295400"/>
          <a:ext cx="1828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0.6875</cdr:x>
      <cdr:y>0.2381</cdr:y>
    </cdr:from>
    <cdr:to>
      <cdr:x>0.92708</cdr:x>
      <cdr:y>0.30159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029200" y="1143000"/>
          <a:ext cx="17526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Revenue Limit</a:t>
          </a:r>
          <a:endParaRPr lang="en-US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116E4-F295-4DA7-B637-FD160E8F020F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B1C26-78E7-400B-99C8-97A9E036A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73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CFD3CCC-259C-4EAA-B7C7-A523641740D1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8784E8-7D80-4E02-989B-46D422B1EA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FTES, FTEF and Other Acronyms:</a:t>
            </a:r>
            <a:br>
              <a:rPr lang="en-US" dirty="0" smtClean="0"/>
            </a:br>
            <a:r>
              <a:rPr lang="en-US" dirty="0" smtClean="0"/>
              <a:t>What They Mean to 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18,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2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 is it?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method to allocate Fund 1 resources</a:t>
            </a:r>
          </a:p>
          <a:p>
            <a:r>
              <a:rPr lang="en-US" altLang="en-US"/>
              <a:t>Does not increase total resources or bring more money to the district</a:t>
            </a:r>
          </a:p>
          <a:p>
            <a:r>
              <a:rPr lang="en-US" altLang="en-US"/>
              <a:t>Does not prescribe spending, only allocates resources</a:t>
            </a:r>
          </a:p>
          <a:p>
            <a:r>
              <a:rPr lang="en-US" altLang="en-US"/>
              <a:t>Does not affect grants or other categorical programs</a:t>
            </a:r>
          </a:p>
        </p:txBody>
      </p:sp>
    </p:spTree>
    <p:extLst>
      <p:ext uri="{BB962C8B-B14F-4D97-AF65-F5344CB8AC3E}">
        <p14:creationId xmlns:p14="http://schemas.microsoft.com/office/powerpoint/2010/main" val="376335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Priorities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altLang="en-US" sz="2000"/>
              <a:t>The model must be fair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Simple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Predictable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Stable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Minimize internal conflict - between colleges &amp; with district office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Timely – in order for development of plans at colleges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Efficient to administer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Recognize cost pressures – collective bargaining results, inflation, etc.</a:t>
            </a:r>
          </a:p>
          <a:p>
            <a:pPr marL="609600" indent="-609600">
              <a:lnSpc>
                <a:spcPct val="80000"/>
              </a:lnSpc>
            </a:pPr>
            <a:r>
              <a:rPr lang="en-US" altLang="en-US" sz="2000"/>
              <a:t>Have a multi-year application – not change formula each year</a:t>
            </a:r>
          </a:p>
        </p:txBody>
      </p:sp>
    </p:spTree>
    <p:extLst>
      <p:ext uri="{BB962C8B-B14F-4D97-AF65-F5344CB8AC3E}">
        <p14:creationId xmlns:p14="http://schemas.microsoft.com/office/powerpoint/2010/main" val="4027057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Priorities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/>
              <a:t>Be flexible – including with the movement to basic aid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Consistent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Accommodate good and bad years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Address inequities of equalization and access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Promote a sensible use of public funding – no “spend it or you lose it”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Recognize local community needs and geographic areas – differences between the needs of the students at each college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Uses quantitative, verifiable factors – need for good data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Protects the integrity of base funding – no sudden or major changes</a:t>
            </a:r>
          </a:p>
          <a:p>
            <a:pPr>
              <a:lnSpc>
                <a:spcPct val="80000"/>
              </a:lnSpc>
            </a:pPr>
            <a:r>
              <a:rPr lang="en-US" altLang="en-US" sz="2000"/>
              <a:t>In synch with our mission and goals</a:t>
            </a:r>
          </a:p>
          <a:p>
            <a:pPr>
              <a:lnSpc>
                <a:spcPct val="80000"/>
              </a:lnSpc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64809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Time Equivalent Student</a:t>
            </a:r>
          </a:p>
          <a:p>
            <a:r>
              <a:rPr lang="en-US" dirty="0" smtClean="0"/>
              <a:t>525 Total Contact Hours</a:t>
            </a:r>
          </a:p>
          <a:p>
            <a:r>
              <a:rPr lang="en-US" dirty="0" smtClean="0"/>
              <a:t>15 Weekly Contact Hours (WSCH) for 35 Weeks</a:t>
            </a:r>
          </a:p>
          <a:p>
            <a:r>
              <a:rPr lang="en-US" dirty="0" smtClean="0"/>
              <a:t>Basis for state funding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9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 Time Equivalent Faculty</a:t>
            </a:r>
          </a:p>
          <a:p>
            <a:r>
              <a:rPr lang="en-US" dirty="0" smtClean="0"/>
              <a:t>30 Faculty Load Credits</a:t>
            </a:r>
          </a:p>
          <a:p>
            <a:r>
              <a:rPr lang="en-US" dirty="0" smtClean="0"/>
              <a:t>Depending on subject taught, can be anywhere from 12 to 22 hours in the classroom plus office hours plus preparation time plus committee work or other institutional duties</a:t>
            </a:r>
          </a:p>
          <a:p>
            <a:r>
              <a:rPr lang="en-US" dirty="0" smtClean="0"/>
              <a:t>Non-teaching faculty have other measurements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FTEF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0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FTES/FTEF or, more commonly, WSCH/FTEF</a:t>
            </a:r>
          </a:p>
          <a:p>
            <a:r>
              <a:rPr lang="en-US" dirty="0" smtClean="0"/>
              <a:t>A faculty teaching 15 hours per week with 35 students in his/her class has: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15 </a:t>
            </a:r>
            <a:r>
              <a:rPr lang="en-US" dirty="0" err="1" smtClean="0"/>
              <a:t>hrs</a:t>
            </a:r>
            <a:r>
              <a:rPr lang="en-US" dirty="0" smtClean="0"/>
              <a:t> per week X 35 students = 525 WSCH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This is known as a load of 525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or Productivity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9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funding: $4500 per FTES</a:t>
            </a:r>
          </a:p>
          <a:p>
            <a:r>
              <a:rPr lang="en-US" dirty="0" smtClean="0"/>
              <a:t>SMCCD has about 20,000 FTES</a:t>
            </a:r>
          </a:p>
          <a:p>
            <a:r>
              <a:rPr lang="en-US" dirty="0" smtClean="0"/>
              <a:t>SMCCCD state revenue limit: $90M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History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8636212"/>
              </p:ext>
            </p:extLst>
          </p:nvPr>
        </p:nvGraphicFramePr>
        <p:xfrm>
          <a:off x="1066800" y="3276600"/>
          <a:ext cx="6324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5909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Supported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607299"/>
              </p:ext>
            </p:extLst>
          </p:nvPr>
        </p:nvGraphicFramePr>
        <p:xfrm>
          <a:off x="1066800" y="1219200"/>
          <a:ext cx="7315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3276600" y="2667000"/>
            <a:ext cx="41148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8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Supported means:</a:t>
            </a:r>
          </a:p>
          <a:p>
            <a:pPr lvl="1"/>
            <a:r>
              <a:rPr lang="en-US" dirty="0" smtClean="0"/>
              <a:t>Revenue is no longer driven by student enrollment</a:t>
            </a:r>
          </a:p>
          <a:p>
            <a:pPr lvl="1"/>
            <a:r>
              <a:rPr lang="en-US" dirty="0" smtClean="0"/>
              <a:t>Some state rules go away</a:t>
            </a:r>
          </a:p>
          <a:p>
            <a:pPr lvl="1"/>
            <a:r>
              <a:rPr lang="en-US" dirty="0" smtClean="0"/>
              <a:t>We can determine for ourselves how best to support the community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matter?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68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Desire to change our resource allocation model</a:t>
            </a:r>
          </a:p>
          <a:p>
            <a:r>
              <a:rPr lang="en-US" dirty="0" smtClean="0"/>
              <a:t>Project revenues based on property tax increases</a:t>
            </a:r>
          </a:p>
          <a:p>
            <a:r>
              <a:rPr lang="en-US" dirty="0" smtClean="0"/>
              <a:t>Give stability and predictability to the sites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Issue?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53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Resource Allocation Model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r>
              <a:rPr lang="en-US" altLang="en-US" sz="2400"/>
              <a:t>Kathy Blackwood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February 2005</a:t>
            </a:r>
          </a:p>
        </p:txBody>
      </p:sp>
    </p:spTree>
    <p:extLst>
      <p:ext uri="{BB962C8B-B14F-4D97-AF65-F5344CB8AC3E}">
        <p14:creationId xmlns:p14="http://schemas.microsoft.com/office/powerpoint/2010/main" val="11902296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545</TotalTime>
  <Words>392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FTES, FTEF and Other Acronyms: What They Mean to Us</vt:lpstr>
      <vt:lpstr>FTES</vt:lpstr>
      <vt:lpstr>FTEF</vt:lpstr>
      <vt:lpstr>Load or Productivity</vt:lpstr>
      <vt:lpstr>Some History</vt:lpstr>
      <vt:lpstr>Community Supported</vt:lpstr>
      <vt:lpstr>Why does it matter?</vt:lpstr>
      <vt:lpstr>What is the Issue?</vt:lpstr>
      <vt:lpstr>Resource Allocation Model</vt:lpstr>
      <vt:lpstr>What is it?</vt:lpstr>
      <vt:lpstr>Priorities</vt:lpstr>
      <vt:lpstr>Priorities</vt:lpstr>
    </vt:vector>
  </TitlesOfParts>
  <Company>SMCCCD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FTES, FTEF and Other Acronyms: What They Mean to Us</dc:title>
  <dc:creator>Blackwood, Kathy</dc:creator>
  <cp:lastModifiedBy>Blackwood, Kathy</cp:lastModifiedBy>
  <cp:revision>8</cp:revision>
  <cp:lastPrinted>2013-12-11T21:03:17Z</cp:lastPrinted>
  <dcterms:created xsi:type="dcterms:W3CDTF">2013-11-18T15:39:07Z</dcterms:created>
  <dcterms:modified xsi:type="dcterms:W3CDTF">2014-01-13T21:49:56Z</dcterms:modified>
</cp:coreProperties>
</file>