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17"/>
  </p:notesMasterIdLst>
  <p:handoutMasterIdLst>
    <p:handoutMasterId r:id="rId18"/>
  </p:handoutMasterIdLst>
  <p:sldIdLst>
    <p:sldId id="409" r:id="rId2"/>
    <p:sldId id="431" r:id="rId3"/>
    <p:sldId id="385" r:id="rId4"/>
    <p:sldId id="432" r:id="rId5"/>
    <p:sldId id="433" r:id="rId6"/>
    <p:sldId id="443" r:id="rId7"/>
    <p:sldId id="439" r:id="rId8"/>
    <p:sldId id="434" r:id="rId9"/>
    <p:sldId id="438" r:id="rId10"/>
    <p:sldId id="436" r:id="rId11"/>
    <p:sldId id="440" r:id="rId12"/>
    <p:sldId id="441" r:id="rId13"/>
    <p:sldId id="442" r:id="rId14"/>
    <p:sldId id="445" r:id="rId15"/>
    <p:sldId id="435" r:id="rId16"/>
  </p:sldIdLst>
  <p:sldSz cx="9144000" cy="6858000" type="letter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000099"/>
    <a:srgbClr val="993300"/>
    <a:srgbClr val="F8EE6E"/>
    <a:srgbClr val="FFCC66"/>
    <a:srgbClr val="CC3300"/>
    <a:srgbClr val="66CCFF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36" autoAdjust="0"/>
    <p:restoredTop sz="87194" autoAdjust="0"/>
  </p:normalViewPr>
  <p:slideViewPr>
    <p:cSldViewPr snapToGrid="0">
      <p:cViewPr varScale="1">
        <p:scale>
          <a:sx n="80" d="100"/>
          <a:sy n="80" d="100"/>
        </p:scale>
        <p:origin x="-175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2580" y="78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581" y="0"/>
            <a:ext cx="2972422" cy="4575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r" defTabSz="914304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490"/>
            <a:ext cx="2972422" cy="4575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defTabSz="914304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581" y="8686490"/>
            <a:ext cx="2972422" cy="4575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algn="r" defTabSz="914304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fld id="{B4DCAB7B-161C-466E-A781-EC3D03F417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82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2422" cy="4575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defTabSz="914304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1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713" y="4344026"/>
            <a:ext cx="5028578" cy="41144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885581" y="0"/>
            <a:ext cx="2972422" cy="4575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r" defTabSz="914304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490"/>
            <a:ext cx="2972422" cy="4575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defTabSz="914304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581" y="8686490"/>
            <a:ext cx="2972422" cy="4575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algn="r" defTabSz="914304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fld id="{2D4B4BA7-944A-4036-BB78-2A06F873D2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542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4B4BA7-944A-4036-BB78-2A06F873D2C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656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24063" y="655638"/>
            <a:ext cx="2317750" cy="17383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14713" y="2497540"/>
            <a:ext cx="5028578" cy="6223379"/>
          </a:xfrm>
        </p:spPr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4B4BA7-944A-4036-BB78-2A06F873D2C0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4239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24063" y="655638"/>
            <a:ext cx="2317750" cy="17383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14713" y="2497540"/>
            <a:ext cx="5028578" cy="6223379"/>
          </a:xfrm>
        </p:spPr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4B4BA7-944A-4036-BB78-2A06F873D2C0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4239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24063" y="655638"/>
            <a:ext cx="2317750" cy="17383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14713" y="2497540"/>
            <a:ext cx="5028578" cy="6223379"/>
          </a:xfrm>
        </p:spPr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4B4BA7-944A-4036-BB78-2A06F873D2C0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4239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24063" y="655638"/>
            <a:ext cx="2317750" cy="17383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14713" y="2497540"/>
            <a:ext cx="5028578" cy="6223379"/>
          </a:xfrm>
        </p:spPr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4B4BA7-944A-4036-BB78-2A06F873D2C0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4239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24063" y="655638"/>
            <a:ext cx="2317750" cy="17383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14713" y="2497540"/>
            <a:ext cx="5028578" cy="6223379"/>
          </a:xfrm>
        </p:spPr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4B4BA7-944A-4036-BB78-2A06F873D2C0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4239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24063" y="655638"/>
            <a:ext cx="2317750" cy="17383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14713" y="2497540"/>
            <a:ext cx="5028578" cy="6223379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4B4BA7-944A-4036-BB78-2A06F873D2C0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423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38263" y="644525"/>
            <a:ext cx="4008437" cy="3006725"/>
          </a:xfrm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xfrm>
            <a:off x="928361" y="3948240"/>
            <a:ext cx="5028578" cy="4281359"/>
          </a:xfrm>
          <a:noFill/>
          <a:ln w="9525"/>
        </p:spPr>
        <p:txBody>
          <a:bodyPr/>
          <a:lstStyle/>
          <a:p>
            <a:endParaRPr 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3400"/>
            <a:fld id="{0CDADBD9-5187-47B3-AE5C-88AEC2964008}" type="slidenum">
              <a:rPr lang="en-US" smtClean="0"/>
              <a:pPr defTabSz="903400"/>
              <a:t>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63083" y="530012"/>
            <a:ext cx="3825875" cy="2868612"/>
          </a:xfrm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xfrm>
            <a:off x="900695" y="3534770"/>
            <a:ext cx="5028578" cy="5071891"/>
          </a:xfrm>
          <a:noFill/>
          <a:ln w="9525"/>
        </p:spPr>
        <p:txBody>
          <a:bodyPr/>
          <a:lstStyle/>
          <a:p>
            <a:endParaRPr lang="en-US" i="0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3400"/>
            <a:fld id="{0CDADBD9-5187-47B3-AE5C-88AEC2964008}" type="slidenum">
              <a:rPr lang="en-US" smtClean="0"/>
              <a:pPr defTabSz="903400"/>
              <a:t>3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25588" y="655638"/>
            <a:ext cx="3957637" cy="2968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14713" y="3916907"/>
            <a:ext cx="5028578" cy="4541607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4B4BA7-944A-4036-BB78-2A06F873D2C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4239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4B4BA7-944A-4036-BB78-2A06F873D2C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4239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4B4BA7-944A-4036-BB78-2A06F873D2C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4239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24063" y="655638"/>
            <a:ext cx="2317750" cy="17383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14713" y="2497540"/>
            <a:ext cx="5028578" cy="6223379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4B4BA7-944A-4036-BB78-2A06F873D2C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4239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24063" y="655638"/>
            <a:ext cx="2317750" cy="17383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14713" y="2497540"/>
            <a:ext cx="5028578" cy="6223379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4B4BA7-944A-4036-BB78-2A06F873D2C0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4239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24063" y="655638"/>
            <a:ext cx="2317750" cy="17383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14713" y="2497540"/>
            <a:ext cx="5028578" cy="6223379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4B4BA7-944A-4036-BB78-2A06F873D2C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423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61961"/>
                  <a:invGamma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85800" y="2438400"/>
            <a:ext cx="84566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35052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  <a:ln/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9811" name="Rectangle 3"/>
          <p:cNvSpPr>
            <a:spLocks noChangeArrowheads="1"/>
          </p:cNvSpPr>
          <p:nvPr/>
        </p:nvSpPr>
        <p:spPr bwMode="auto">
          <a:xfrm>
            <a:off x="152400" y="1752600"/>
            <a:ext cx="32639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9813" name="Rectangle 5"/>
          <p:cNvSpPr>
            <a:spLocks noChangeArrowheads="1"/>
          </p:cNvSpPr>
          <p:nvPr/>
        </p:nvSpPr>
        <p:spPr bwMode="auto">
          <a:xfrm>
            <a:off x="762000" y="762000"/>
            <a:ext cx="83804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981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0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3300"/>
        </a:buClr>
        <a:buSzPct val="80000"/>
        <a:buFont typeface="Wingdings" pitchFamily="2" charset="2"/>
        <a:buChar char="l"/>
        <a:defRPr kumimoji="1"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 kumimoji="1" sz="24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Symbol" pitchFamily="18" charset="2"/>
        <a:buChar char="·"/>
        <a:defRPr kumimoji="1"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3300"/>
        </a:buClr>
        <a:buSzPct val="80000"/>
        <a:buFont typeface="Wingdings" pitchFamily="2" charset="2"/>
        <a:buChar char="–"/>
        <a:defRPr kumimoji="1" sz="24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3300"/>
        </a:buClr>
        <a:buSzPct val="80000"/>
        <a:buFont typeface="Wingdings" pitchFamily="2" charset="2"/>
        <a:buChar char="l"/>
        <a:defRPr kumimoji="1" sz="24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3300"/>
        </a:buClr>
        <a:buSzPct val="80000"/>
        <a:buFont typeface="Wingdings" pitchFamily="2" charset="2"/>
        <a:buChar char="l"/>
        <a:defRPr kumimoji="1" sz="24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3300"/>
        </a:buClr>
        <a:buSzPct val="80000"/>
        <a:buFont typeface="Wingdings" pitchFamily="2" charset="2"/>
        <a:buChar char="l"/>
        <a:defRPr kumimoji="1" sz="24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3300"/>
        </a:buClr>
        <a:buSzPct val="80000"/>
        <a:buFont typeface="Wingdings" pitchFamily="2" charset="2"/>
        <a:buChar char="l"/>
        <a:defRPr kumimoji="1" sz="24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3300"/>
        </a:buClr>
        <a:buSzPct val="80000"/>
        <a:buFont typeface="Wingdings" pitchFamily="2" charset="2"/>
        <a:buChar char="l"/>
        <a:defRPr kumimoji="1" sz="2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53" y="609600"/>
            <a:ext cx="8928263" cy="1143000"/>
          </a:xfrm>
        </p:spPr>
        <p:txBody>
          <a:bodyPr/>
          <a:lstStyle/>
          <a:p>
            <a:r>
              <a:rPr lang="en-US" sz="3200" b="1" dirty="0" smtClean="0">
                <a:latin typeface="+mn-lt"/>
                <a:cs typeface="Calibri" pitchFamily="34" charset="0"/>
              </a:rPr>
              <a:t>Cañada College Sustainability Plan - Update</a:t>
            </a:r>
            <a:endParaRPr lang="en-US" sz="3200" b="1" dirty="0">
              <a:latin typeface="+mn-lt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949" y="2274626"/>
            <a:ext cx="4053807" cy="3979420"/>
          </a:xfrm>
        </p:spPr>
        <p:txBody>
          <a:bodyPr/>
          <a:lstStyle/>
          <a:p>
            <a:pPr lvl="0"/>
            <a:endParaRPr lang="en-US" sz="400" dirty="0" smtClean="0"/>
          </a:p>
          <a:p>
            <a:pPr lvl="0"/>
            <a:r>
              <a:rPr lang="en-US" sz="2000" dirty="0" smtClean="0"/>
              <a:t>Sustainability Committee</a:t>
            </a:r>
          </a:p>
          <a:p>
            <a:pPr lvl="0"/>
            <a:r>
              <a:rPr lang="en-US" sz="2000" dirty="0" smtClean="0"/>
              <a:t>Vision &amp; Goals</a:t>
            </a:r>
          </a:p>
          <a:p>
            <a:pPr lvl="0"/>
            <a:r>
              <a:rPr lang="en-US" sz="2000" dirty="0" smtClean="0"/>
              <a:t>Programs/Status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 descr="canada pi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820" y="1898073"/>
            <a:ext cx="5208567" cy="287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397298" y="5821279"/>
            <a:ext cx="6152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i="1" dirty="0" smtClean="0"/>
              <a:t>www.canadacollege.edu/sustainabilitycommittee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2001323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57" y="490331"/>
            <a:ext cx="7772400" cy="1143000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prstClr val="white"/>
                </a:solidFill>
                <a:latin typeface="Garamond" pitchFamily="-72" charset="0"/>
              </a:rPr>
              <a:t>Energy Conservation &amp; Efficiency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84390" y="2063039"/>
            <a:ext cx="720388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Energ</a:t>
            </a:r>
            <a:r>
              <a:rPr lang="en-US" sz="2400" dirty="0">
                <a:latin typeface="Garamond" pitchFamily="18" charset="0"/>
              </a:rPr>
              <a:t>y</a:t>
            </a:r>
            <a:r>
              <a:rPr lang="en-US" sz="2400" dirty="0" smtClean="0">
                <a:latin typeface="Garamond" pitchFamily="18" charset="0"/>
              </a:rPr>
              <a:t> audit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Electric vehicle charging stations</a:t>
            </a:r>
          </a:p>
          <a:p>
            <a:pPr lvl="1"/>
            <a:endParaRPr lang="en-US" sz="2400" dirty="0">
              <a:latin typeface="Garamond" pitchFamily="18" charset="0"/>
            </a:endParaRPr>
          </a:p>
          <a:p>
            <a:pPr lvl="1"/>
            <a:r>
              <a:rPr lang="en-US" sz="2400" i="1" dirty="0" smtClean="0">
                <a:latin typeface="Garamond" pitchFamily="18" charset="0"/>
              </a:rPr>
              <a:t>Lots </a:t>
            </a:r>
            <a:r>
              <a:rPr lang="en-US" sz="2400" i="1" dirty="0">
                <a:latin typeface="Garamond" pitchFamily="18" charset="0"/>
              </a:rPr>
              <a:t>more to </a:t>
            </a:r>
            <a:r>
              <a:rPr lang="en-US" sz="2400" i="1" dirty="0" smtClean="0">
                <a:latin typeface="Garamond" pitchFamily="18" charset="0"/>
              </a:rPr>
              <a:t>do</a:t>
            </a:r>
            <a:r>
              <a:rPr lang="en-US" sz="2400" i="1" dirty="0">
                <a:latin typeface="Garamond" pitchFamily="18" charset="0"/>
              </a:rPr>
              <a:t>!</a:t>
            </a:r>
            <a:endParaRPr lang="en-US" sz="2400" dirty="0" smtClean="0">
              <a:latin typeface="Garamond" pitchFamily="18" charset="0"/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>
                <a:latin typeface="Garamond" pitchFamily="18" charset="0"/>
              </a:rPr>
              <a:t>LED –exterior lighting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Theater lighting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Sub-metering project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LED – interior lighting</a:t>
            </a:r>
            <a:endParaRPr lang="en-US" sz="2400" dirty="0">
              <a:latin typeface="Garamond" pitchFamily="18" charset="0"/>
            </a:endParaRPr>
          </a:p>
          <a:p>
            <a:pPr marL="914400" lvl="1" indent="-457200">
              <a:buFont typeface="Arial" pitchFamily="34" charset="0"/>
              <a:buChar char="•"/>
            </a:pP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latin typeface="Garamond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7904" y="3598320"/>
            <a:ext cx="3534128" cy="2452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68944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57" y="490331"/>
            <a:ext cx="7772400" cy="1143000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prstClr val="white"/>
                </a:solidFill>
                <a:latin typeface="Garamond" pitchFamily="-72" charset="0"/>
              </a:rPr>
              <a:t>Water Conservation &amp; Efficiency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84390" y="2063039"/>
            <a:ext cx="720388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Baseline established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Goals set (reduce by 25%) and exceeded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Announcements and signage to promote awareness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Training for facilities staff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Irrigation scheduling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Water bottle filling stations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400" dirty="0" smtClean="0">
              <a:latin typeface="Garamond" pitchFamily="18" charset="0"/>
            </a:endParaRPr>
          </a:p>
          <a:p>
            <a:r>
              <a:rPr lang="en-US" sz="2400" dirty="0" smtClean="0">
                <a:latin typeface="Garamond" pitchFamily="18" charset="0"/>
              </a:rPr>
              <a:t>	</a:t>
            </a:r>
            <a:r>
              <a:rPr lang="en-US" sz="2400" i="1" dirty="0" smtClean="0">
                <a:latin typeface="Garamond" pitchFamily="18" charset="0"/>
              </a:rPr>
              <a:t>Lots more to do!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Educational signage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>
                <a:latin typeface="Garamond" pitchFamily="18" charset="0"/>
              </a:rPr>
              <a:t>Water metering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Sewage discharge monitoring</a:t>
            </a:r>
          </a:p>
          <a:p>
            <a:pPr marL="914400" lvl="1" indent="-457200">
              <a:buFont typeface="Arial" pitchFamily="34" charset="0"/>
              <a:buChar char="•"/>
            </a:pP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latin typeface="Garamond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9557" y="3443661"/>
            <a:ext cx="1876301" cy="2501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55548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57" y="490331"/>
            <a:ext cx="7772400" cy="1143000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prstClr val="white"/>
                </a:solidFill>
                <a:latin typeface="Garamond" pitchFamily="-72" charset="0"/>
              </a:rPr>
              <a:t>Solid Waste Management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84390" y="2063039"/>
            <a:ext cx="720388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Onsite mulching of green waste for soil amendments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Garbage and recycling bin placement improvements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Water bottle filling station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Lots more to do!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Establish waste baseline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>
                <a:latin typeface="Garamond" pitchFamily="18" charset="0"/>
              </a:rPr>
              <a:t>Composting?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Bin placement study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Recycling education, signage  and outreach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Procurement plan</a:t>
            </a:r>
          </a:p>
          <a:p>
            <a:pPr marL="914400" lvl="1" indent="-457200">
              <a:buFont typeface="Arial" pitchFamily="34" charset="0"/>
              <a:buChar char="•"/>
            </a:pP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4358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57" y="490331"/>
            <a:ext cx="7772400" cy="1143000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prstClr val="white"/>
                </a:solidFill>
                <a:latin typeface="Garamond" pitchFamily="-72" charset="0"/>
              </a:rPr>
              <a:t>Transportation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84390" y="2063039"/>
            <a:ext cx="720388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Electric vehicle charging stations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Distance Education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400" dirty="0" smtClean="0">
              <a:latin typeface="Garamond" pitchFamily="18" charset="0"/>
            </a:endParaRPr>
          </a:p>
          <a:p>
            <a:endParaRPr lang="en-US" sz="2400" dirty="0" smtClean="0">
              <a:latin typeface="Garamond" pitchFamily="18" charset="0"/>
            </a:endParaRPr>
          </a:p>
          <a:p>
            <a:endParaRPr lang="en-US" sz="2400" dirty="0">
              <a:latin typeface="Garamond" pitchFamily="18" charset="0"/>
            </a:endParaRPr>
          </a:p>
          <a:p>
            <a:endParaRPr lang="en-US" sz="2400" dirty="0" smtClean="0">
              <a:latin typeface="Garamond" pitchFamily="18" charset="0"/>
            </a:endParaRPr>
          </a:p>
          <a:p>
            <a:endParaRPr lang="en-US" sz="2400" dirty="0" smtClean="0">
              <a:latin typeface="Garamond" pitchFamily="18" charset="0"/>
            </a:endParaRPr>
          </a:p>
          <a:p>
            <a:r>
              <a:rPr lang="en-US" sz="2400" dirty="0">
                <a:latin typeface="Garamond" pitchFamily="18" charset="0"/>
              </a:rPr>
              <a:t>	</a:t>
            </a:r>
            <a:r>
              <a:rPr lang="en-US" sz="2400" dirty="0" smtClean="0">
                <a:latin typeface="Garamond" pitchFamily="18" charset="0"/>
              </a:rPr>
              <a:t>Lots more to do!!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Transportation study/survey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Carpooling and public transit incentives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latin typeface="Garamond" pitchFamily="18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3268" y="2987256"/>
            <a:ext cx="3075003" cy="213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04358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57" y="490331"/>
            <a:ext cx="7772400" cy="1143000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prstClr val="white"/>
                </a:solidFill>
                <a:latin typeface="Garamond" pitchFamily="-72" charset="0"/>
              </a:rPr>
              <a:t>Renewable Energy and Onsite Generation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84390" y="2063039"/>
            <a:ext cx="720388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1 MW Photovoltaic Project  - in progress !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3704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57" y="490331"/>
            <a:ext cx="7772400" cy="1143000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prstClr val="white"/>
                </a:solidFill>
                <a:latin typeface="Garamond" pitchFamily="-72" charset="0"/>
              </a:rPr>
              <a:t>Our Strengths, Next Steps, and Our Needs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319917" y="2063039"/>
            <a:ext cx="720388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Garamond" pitchFamily="18" charset="0"/>
              </a:rPr>
              <a:t>Strengths: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College and District Commitment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Momentum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Garamond" pitchFamily="18" charset="0"/>
              </a:rPr>
              <a:t>Next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Campus Awareness/Involvement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Curriculum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Solid Waste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Garamond" pitchFamily="18" charset="0"/>
              </a:rPr>
              <a:t>Need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More time and people-power!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More student involvement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4246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110" y="670301"/>
            <a:ext cx="8601890" cy="1010195"/>
          </a:xfrm>
        </p:spPr>
        <p:txBody>
          <a:bodyPr/>
          <a:lstStyle/>
          <a:p>
            <a:pPr>
              <a:defRPr/>
            </a:pPr>
            <a:r>
              <a:rPr lang="en-US" sz="3200" b="1" dirty="0" smtClean="0">
                <a:latin typeface="+mn-lt"/>
                <a:cs typeface="Calibri" pitchFamily="34" charset="0"/>
              </a:rPr>
              <a:t>Environmental Sustainability Committee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1"/>
          </p:nvPr>
        </p:nvSpPr>
        <p:spPr>
          <a:xfrm>
            <a:off x="535675" y="2022143"/>
            <a:ext cx="7966880" cy="4482024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/>
              <a:t>Susan Mahoney (Chair) – Faculty, Earth </a:t>
            </a:r>
            <a:r>
              <a:rPr lang="en-US" sz="1800" dirty="0"/>
              <a:t>&amp; Environmental Sciences </a:t>
            </a:r>
            <a:endParaRPr lang="en-US" sz="18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John </a:t>
            </a:r>
            <a:r>
              <a:rPr lang="en-US" sz="1800" dirty="0" smtClean="0"/>
              <a:t>Hashizume - Manager</a:t>
            </a:r>
            <a:r>
              <a:rPr lang="en-US" sz="1800" dirty="0"/>
              <a:t>, Facilities </a:t>
            </a:r>
            <a:r>
              <a:rPr lang="en-US" sz="1800" dirty="0" smtClean="0"/>
              <a:t>Operations</a:t>
            </a:r>
            <a:endParaRPr lang="en-US" sz="1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Lisa Palmer </a:t>
            </a:r>
            <a:r>
              <a:rPr lang="en-US" sz="1800" dirty="0" smtClean="0"/>
              <a:t>– Faculty, English</a:t>
            </a:r>
            <a:endParaRPr lang="en-US" sz="1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/>
              <a:t>Peggy Perruccio – Faculty, Fashion Design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/>
              <a:t>Vacant Seat - Faculty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/>
              <a:t>Jai Kumar - Manger, Bookstore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/>
              <a:t>Krystal Johnson - Office Assistant, Disability Resource Center</a:t>
            </a:r>
            <a:endParaRPr lang="en-US" sz="1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Dr. Janet </a:t>
            </a:r>
            <a:r>
              <a:rPr lang="en-US" sz="1800" dirty="0" smtClean="0"/>
              <a:t>Stringer - Dean , Science </a:t>
            </a:r>
            <a:r>
              <a:rPr lang="en-US" sz="1800" dirty="0"/>
              <a:t>and Technology Division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/>
              <a:t>Jennifer Fitzgerald, Student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1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88184" y="6427430"/>
            <a:ext cx="4156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45ECEA42-D9BA-4F65-9201-348EA871FB4C}" type="slidenum">
              <a:rPr lang="en-US" sz="1200" smtClean="0"/>
              <a:pPr/>
              <a:t>2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045118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b="1" dirty="0" smtClean="0">
                <a:latin typeface="+mn-lt"/>
                <a:cs typeface="Calibri" pitchFamily="34" charset="0"/>
              </a:rPr>
              <a:t>Cañada College Sustainability Vision 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1"/>
          </p:nvPr>
        </p:nvSpPr>
        <p:spPr>
          <a:xfrm>
            <a:off x="545911" y="2336042"/>
            <a:ext cx="8079473" cy="4114800"/>
          </a:xfrm>
        </p:spPr>
        <p:txBody>
          <a:bodyPr/>
          <a:lstStyle/>
          <a:p>
            <a:pPr marL="0" lvl="0" indent="0" algn="ctr" eaLnBrk="1" hangingPunct="1">
              <a:lnSpc>
                <a:spcPct val="15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None/>
            </a:pPr>
            <a:r>
              <a:rPr kumimoji="0" lang="en-US" sz="2800" i="1" dirty="0" smtClean="0">
                <a:latin typeface="Calibri" pitchFamily="34" charset="0"/>
                <a:cs typeface="Arial" pitchFamily="34" charset="0"/>
              </a:rPr>
              <a:t>“Cañada </a:t>
            </a:r>
            <a:r>
              <a:rPr kumimoji="0" lang="en-US" sz="2800" i="1" dirty="0">
                <a:latin typeface="Calibri" pitchFamily="34" charset="0"/>
                <a:cs typeface="Arial" pitchFamily="34" charset="0"/>
              </a:rPr>
              <a:t>College will be a model for environmental sustainability, inspiring and empowering our community to implement sustainable practices and promote social equity</a:t>
            </a:r>
            <a:r>
              <a:rPr kumimoji="0" lang="en-US" sz="2800" i="1" dirty="0" smtClean="0">
                <a:latin typeface="Calibri" pitchFamily="34" charset="0"/>
                <a:cs typeface="Arial" pitchFamily="34" charset="0"/>
              </a:rPr>
              <a:t>.”</a:t>
            </a:r>
            <a:endParaRPr lang="en-US" sz="2800" dirty="0" smtClean="0">
              <a:latin typeface="Calibri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8184" y="6439305"/>
            <a:ext cx="4156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45ECEA42-D9BA-4F65-9201-348EA871FB4C}" type="slidenum">
              <a:rPr lang="en-US" sz="1200" smtClean="0"/>
              <a:pPr/>
              <a:t>3</a:t>
            </a:fld>
            <a:endParaRPr lang="en-US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57" y="490331"/>
            <a:ext cx="7772400" cy="1143000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prstClr val="white"/>
                </a:solidFill>
                <a:latin typeface="Garamond" pitchFamily="-72" charset="0"/>
              </a:rPr>
              <a:t>Cañada College Sustainability </a:t>
            </a:r>
            <a:r>
              <a:rPr lang="en-US" sz="3200" b="1" dirty="0" smtClean="0">
                <a:solidFill>
                  <a:prstClr val="white"/>
                </a:solidFill>
                <a:latin typeface="Garamond" pitchFamily="-72" charset="0"/>
              </a:rPr>
              <a:t>Plan Goals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48145" y="2063039"/>
            <a:ext cx="777565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latin typeface="Garamond" pitchFamily="18" charset="0"/>
              </a:rPr>
              <a:t>Campus and Community Awareness &amp; Involvement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latin typeface="Garamond" pitchFamily="18" charset="0"/>
              </a:rPr>
              <a:t>Curriculum Development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latin typeface="Garamond" pitchFamily="18" charset="0"/>
              </a:rPr>
              <a:t>The Built Environment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latin typeface="Garamond" pitchFamily="18" charset="0"/>
              </a:rPr>
              <a:t>Energy Conservation and Efficiency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latin typeface="Garamond" pitchFamily="18" charset="0"/>
              </a:rPr>
              <a:t>Water Conservation and Efficiency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latin typeface="Garamond" pitchFamily="18" charset="0"/>
              </a:rPr>
              <a:t>Solid Waste Management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latin typeface="Garamond" pitchFamily="18" charset="0"/>
              </a:rPr>
              <a:t>Transportation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latin typeface="Garamond" pitchFamily="18" charset="0"/>
              </a:rPr>
              <a:t>Sustainable Procurement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latin typeface="Garamond" pitchFamily="18" charset="0"/>
              </a:rPr>
              <a:t>Renewable Energy and Onsite Generation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latin typeface="Garamond" pitchFamily="18" charset="0"/>
              </a:rPr>
              <a:t>Climate Action Plan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latin typeface="Garamond" pitchFamily="18" charset="0"/>
              </a:rPr>
              <a:t>Sustainability Plan Management</a:t>
            </a:r>
          </a:p>
        </p:txBody>
      </p:sp>
    </p:spTree>
    <p:extLst>
      <p:ext uri="{BB962C8B-B14F-4D97-AF65-F5344CB8AC3E}">
        <p14:creationId xmlns:p14="http://schemas.microsoft.com/office/powerpoint/2010/main" val="38136169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57" y="490331"/>
            <a:ext cx="7772400" cy="1143000"/>
          </a:xfrm>
        </p:spPr>
        <p:txBody>
          <a:bodyPr/>
          <a:lstStyle/>
          <a:p>
            <a:pPr algn="ctr"/>
            <a:r>
              <a:rPr lang="en-US" sz="3200" b="1" smtClean="0">
                <a:solidFill>
                  <a:prstClr val="white"/>
                </a:solidFill>
                <a:latin typeface="Garamond" pitchFamily="-72" charset="0"/>
              </a:rPr>
              <a:t>Goal Example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" t="3067" r="545" b="2885"/>
          <a:stretch/>
        </p:blipFill>
        <p:spPr bwMode="auto">
          <a:xfrm>
            <a:off x="408299" y="2998518"/>
            <a:ext cx="8288977" cy="1520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59052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56" y="490331"/>
            <a:ext cx="8880239" cy="1143000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prstClr val="white"/>
                </a:solidFill>
                <a:latin typeface="Garamond" pitchFamily="-72" charset="0"/>
              </a:rPr>
              <a:t>We were ambitious and we are making progress!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7184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57" y="490331"/>
            <a:ext cx="7772400" cy="1143000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prstClr val="white"/>
                </a:solidFill>
                <a:latin typeface="Garamond" pitchFamily="-72" charset="0"/>
              </a:rPr>
              <a:t>Highlights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5869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57" y="490331"/>
            <a:ext cx="8911904" cy="1143000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prstClr val="white"/>
                </a:solidFill>
                <a:latin typeface="Garamond" pitchFamily="-72" charset="0"/>
              </a:rPr>
              <a:t>Campus &amp; Community Awareness &amp; Involvement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15115" y="2039287"/>
            <a:ext cx="720388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Water Conservation Awareness:  ongoing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EV Charging Station Event:  10-28-13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PV </a:t>
            </a:r>
            <a:r>
              <a:rPr lang="en-US" sz="2400" dirty="0">
                <a:latin typeface="Garamond" pitchFamily="18" charset="0"/>
              </a:rPr>
              <a:t>Groundbreaking </a:t>
            </a:r>
            <a:r>
              <a:rPr lang="en-US" sz="2400" dirty="0" smtClean="0">
                <a:latin typeface="Garamond" pitchFamily="18" charset="0"/>
              </a:rPr>
              <a:t>Event:  4-10-14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Earth Day Event:  4-22-14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400" dirty="0">
              <a:latin typeface="Garamond" pitchFamily="18" charset="0"/>
            </a:endParaRPr>
          </a:p>
          <a:p>
            <a:r>
              <a:rPr lang="en-US" sz="2400" i="1" dirty="0" smtClean="0">
                <a:latin typeface="Garamond" pitchFamily="18" charset="0"/>
              </a:rPr>
              <a:t>	Lots more to do! 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Sustainability website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Interpretive signage on all new projects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Behavioral reminders and educational info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New student, staff, faculty orientation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Increased student involvement !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400" dirty="0" smtClean="0">
              <a:latin typeface="Garamond" pitchFamily="18" charset="0"/>
            </a:endParaRPr>
          </a:p>
          <a:p>
            <a:r>
              <a:rPr lang="en-US" sz="2400" i="1" dirty="0" smtClean="0">
                <a:latin typeface="Garamond" pitchFamily="18" charset="0"/>
              </a:rPr>
              <a:t>	</a:t>
            </a:r>
            <a:endParaRPr lang="en-US" sz="2400" dirty="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9017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57" y="490331"/>
            <a:ext cx="7772400" cy="1143000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prstClr val="white"/>
                </a:solidFill>
                <a:latin typeface="Garamond" pitchFamily="-72" charset="0"/>
              </a:rPr>
              <a:t>Curriculum Development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15117" y="1896783"/>
            <a:ext cx="7203881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Sustainable Interior Design courses and certificate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>
                <a:latin typeface="Garamond" pitchFamily="18" charset="0"/>
              </a:rPr>
              <a:t>Recycling and Resource Management </a:t>
            </a:r>
            <a:r>
              <a:rPr lang="en-US" sz="2400" dirty="0" smtClean="0">
                <a:latin typeface="Garamond" pitchFamily="18" charset="0"/>
              </a:rPr>
              <a:t>certificate</a:t>
            </a:r>
            <a:endParaRPr lang="en-US" sz="2400" dirty="0">
              <a:latin typeface="Garamond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Green Entrepreneurship short courses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Environmental Science GE course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Contextualized English courses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Student internships/training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Student research  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1600" dirty="0" smtClean="0">
              <a:latin typeface="Garamond" pitchFamily="18" charset="0"/>
            </a:endParaRPr>
          </a:p>
          <a:p>
            <a:r>
              <a:rPr lang="en-US" sz="2400" i="1" dirty="0" smtClean="0">
                <a:latin typeface="Garamond" pitchFamily="18" charset="0"/>
              </a:rPr>
              <a:t>	Lots more to do!</a:t>
            </a:r>
            <a:endParaRPr lang="en-US" sz="2400" i="1" dirty="0">
              <a:latin typeface="Garamond" pitchFamily="18" charset="0"/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Environmental </a:t>
            </a:r>
            <a:r>
              <a:rPr lang="en-US" sz="2400" dirty="0">
                <a:latin typeface="Garamond" pitchFamily="18" charset="0"/>
              </a:rPr>
              <a:t>Science </a:t>
            </a:r>
            <a:r>
              <a:rPr lang="en-US" sz="2400" dirty="0" smtClean="0">
                <a:latin typeface="Garamond" pitchFamily="18" charset="0"/>
              </a:rPr>
              <a:t>major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Campus projects as part of the curriculum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Events and speakers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latin typeface="Garamond" pitchFamily="18" charset="0"/>
            </a:endParaRPr>
          </a:p>
        </p:txBody>
      </p:sp>
      <p:pic>
        <p:nvPicPr>
          <p:cNvPr id="7" name="Picture 6" descr="C:\Users\Elsa\Downloads\Pic at Blu Homes Factory Tour (1)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29" t="2078" r="2450"/>
          <a:stretch/>
        </p:blipFill>
        <p:spPr bwMode="auto">
          <a:xfrm>
            <a:off x="6372656" y="2840181"/>
            <a:ext cx="2660505" cy="221459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887058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00CCFF"/>
      </a:accent1>
      <a:accent2>
        <a:srgbClr val="00FFCC"/>
      </a:accent2>
      <a:accent3>
        <a:srgbClr val="AAB8E2"/>
      </a:accent3>
      <a:accent4>
        <a:srgbClr val="DADADA"/>
      </a:accent4>
      <a:accent5>
        <a:srgbClr val="AAE2FF"/>
      </a:accent5>
      <a:accent6>
        <a:srgbClr val="00E7B9"/>
      </a:accent6>
      <a:hlink>
        <a:srgbClr val="FF3300"/>
      </a:hlink>
      <a:folHlink>
        <a:srgbClr val="FF7C80"/>
      </a:folHlink>
    </a:clrScheme>
    <a:fontScheme name="Default Desig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Habitat.thmx</Template>
  <TotalTime>40439</TotalTime>
  <Words>388</Words>
  <Application>Microsoft Office PowerPoint</Application>
  <PresentationFormat>Letter Paper (8.5x11 in)</PresentationFormat>
  <Paragraphs>145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Cañada College Sustainability Plan - Update</vt:lpstr>
      <vt:lpstr>Environmental Sustainability Committee</vt:lpstr>
      <vt:lpstr>Cañada College Sustainability Vision </vt:lpstr>
      <vt:lpstr>Cañada College Sustainability Plan Goals</vt:lpstr>
      <vt:lpstr>Goal Example</vt:lpstr>
      <vt:lpstr>We were ambitious and we are making progress!</vt:lpstr>
      <vt:lpstr>Highlights</vt:lpstr>
      <vt:lpstr>Campus &amp; Community Awareness &amp; Involvement</vt:lpstr>
      <vt:lpstr>Curriculum Development</vt:lpstr>
      <vt:lpstr>Energy Conservation &amp; Efficiency</vt:lpstr>
      <vt:lpstr>Water Conservation &amp; Efficiency</vt:lpstr>
      <vt:lpstr>Solid Waste Management</vt:lpstr>
      <vt:lpstr>Transportation</vt:lpstr>
      <vt:lpstr>Renewable Energy and Onsite Generation</vt:lpstr>
      <vt:lpstr>Our Strengths, Next Steps, and Our Needs</vt:lpstr>
    </vt:vector>
  </TitlesOfParts>
  <Company>RLW Analytics,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 Template</dc:title>
  <dc:creator>Ann L. McCormick, P.E.</dc:creator>
  <cp:lastModifiedBy>Mahoney, Susan</cp:lastModifiedBy>
  <cp:revision>501</cp:revision>
  <cp:lastPrinted>2013-09-11T17:11:29Z</cp:lastPrinted>
  <dcterms:created xsi:type="dcterms:W3CDTF">1998-04-26T17:59:36Z</dcterms:created>
  <dcterms:modified xsi:type="dcterms:W3CDTF">2014-05-13T23:02:52Z</dcterms:modified>
</cp:coreProperties>
</file>