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4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571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0F8F-D282-4C3A-BF75-BB533047DF84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697A3-8EFB-47CB-B4E1-6CAAC19CB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266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0F8F-D282-4C3A-BF75-BB533047DF84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697A3-8EFB-47CB-B4E1-6CAAC19CB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165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77925"/>
          </a:xfrm>
          <a:ln>
            <a:noFill/>
          </a:ln>
        </p:spPr>
        <p:txBody>
          <a:bodyPr/>
          <a:lstStyle>
            <a:lvl1pPr>
              <a:defRPr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0F8F-D282-4C3A-BF75-BB533047DF84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697A3-8EFB-47CB-B4E1-6CAAC19CB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44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0F8F-D282-4C3A-BF75-BB533047DF84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697A3-8EFB-47CB-B4E1-6CAAC19CB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429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0F8F-D282-4C3A-BF75-BB533047DF84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697A3-8EFB-47CB-B4E1-6CAAC19CB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984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0F8F-D282-4C3A-BF75-BB533047DF84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697A3-8EFB-47CB-B4E1-6CAAC19CB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455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0F8F-D282-4C3A-BF75-BB533047DF84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697A3-8EFB-47CB-B4E1-6CAAC19CB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345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0F8F-D282-4C3A-BF75-BB533047DF84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697A3-8EFB-47CB-B4E1-6CAAC19CB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075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0F8F-D282-4C3A-BF75-BB533047DF84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697A3-8EFB-47CB-B4E1-6CAAC19CB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640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0F8F-D282-4C3A-BF75-BB533047DF84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697A3-8EFB-47CB-B4E1-6CAAC19CB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02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50000">
              <a:schemeClr val="bg1"/>
            </a:gs>
            <a:gs pos="100000">
              <a:schemeClr val="bg1">
                <a:lumMod val="9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90F8F-D282-4C3A-BF75-BB533047DF84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697A3-8EFB-47CB-B4E1-6CAAC19CB40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38200" y="1428750"/>
            <a:ext cx="10515600" cy="160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3742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 cap="none" spc="0">
          <a:ln w="0"/>
          <a:solidFill>
            <a:schemeClr val="tx1"/>
          </a:solidFill>
          <a:effectLst>
            <a:outerShdw blurRad="38100" dist="19050" dir="2700000" algn="tl" rotWithShape="0">
              <a:schemeClr val="dk1">
                <a:alpha val="4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2461" y="3849688"/>
            <a:ext cx="8620125" cy="1655762"/>
          </a:xfrm>
        </p:spPr>
        <p:txBody>
          <a:bodyPr/>
          <a:lstStyle/>
          <a:p>
            <a:r>
              <a:rPr lang="en-US" dirty="0" smtClean="0"/>
              <a:t>2015/2016</a:t>
            </a:r>
          </a:p>
          <a:p>
            <a:r>
              <a:rPr lang="en-US" dirty="0" smtClean="0"/>
              <a:t>Tentative Budget Proposal</a:t>
            </a:r>
          </a:p>
          <a:p>
            <a:r>
              <a:rPr lang="en-US" dirty="0" smtClean="0"/>
              <a:t>DRAFT 1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524" y="1728661"/>
            <a:ext cx="4572000" cy="205435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147" y="114300"/>
            <a:ext cx="1823653" cy="121044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1562" y="114300"/>
            <a:ext cx="2632725" cy="121044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1199" y="114300"/>
            <a:ext cx="3582651" cy="121044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04825" y="5505450"/>
            <a:ext cx="4000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Presented by:</a:t>
            </a:r>
          </a:p>
          <a:p>
            <a:r>
              <a:rPr lang="en-US" dirty="0" smtClean="0"/>
              <a:t>Michelle Marquez</a:t>
            </a:r>
          </a:p>
          <a:p>
            <a:r>
              <a:rPr lang="en-US" dirty="0" smtClean="0"/>
              <a:t>Vice President, Administrative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6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FY 15/16 proposed college budget for unrestricted funds</a:t>
            </a:r>
          </a:p>
          <a:p>
            <a:r>
              <a:rPr lang="en-US" dirty="0" smtClean="0"/>
              <a:t>Funding allocated to college through Resource Allocation Model</a:t>
            </a:r>
          </a:p>
          <a:p>
            <a:pPr lvl="1"/>
            <a:r>
              <a:rPr lang="en-US" dirty="0" smtClean="0"/>
              <a:t>Unrestricted base allocation</a:t>
            </a:r>
          </a:p>
          <a:p>
            <a:pPr lvl="1"/>
            <a:r>
              <a:rPr lang="en-US" dirty="0" smtClean="0"/>
              <a:t>International student funds</a:t>
            </a:r>
          </a:p>
          <a:p>
            <a:pPr lvl="1"/>
            <a:r>
              <a:rPr lang="en-US" dirty="0" smtClean="0"/>
              <a:t>Proposition 30</a:t>
            </a:r>
          </a:p>
          <a:p>
            <a:pPr lvl="1"/>
            <a:r>
              <a:rPr lang="en-US" dirty="0" smtClean="0"/>
              <a:t>Local revenues </a:t>
            </a:r>
          </a:p>
          <a:p>
            <a:r>
              <a:rPr lang="en-US" dirty="0" smtClean="0"/>
              <a:t>This is a </a:t>
            </a:r>
            <a:r>
              <a:rPr lang="en-US" u="dbl" dirty="0" smtClean="0"/>
              <a:t>first</a:t>
            </a:r>
            <a:r>
              <a:rPr lang="en-US" dirty="0" smtClean="0"/>
              <a:t> </a:t>
            </a:r>
            <a:r>
              <a:rPr lang="en-US" u="dbl" dirty="0" smtClean="0"/>
              <a:t>draft</a:t>
            </a:r>
            <a:r>
              <a:rPr lang="en-US" dirty="0" smtClean="0"/>
              <a:t> of overall budget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53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0825"/>
            <a:ext cx="10515600" cy="1325563"/>
          </a:xfrm>
        </p:spPr>
        <p:txBody>
          <a:bodyPr/>
          <a:lstStyle/>
          <a:p>
            <a:r>
              <a:rPr lang="en-US" dirty="0" smtClean="0"/>
              <a:t>Budget Development Process </a:t>
            </a:r>
            <a:r>
              <a:rPr lang="en-US" sz="3600" dirty="0" smtClean="0"/>
              <a:t>(through May 2015)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6388"/>
            <a:ext cx="10515600" cy="4351338"/>
          </a:xfrm>
        </p:spPr>
        <p:txBody>
          <a:bodyPr/>
          <a:lstStyle/>
          <a:p>
            <a:r>
              <a:rPr lang="en-US" dirty="0" smtClean="0"/>
              <a:t>Review of budget assumptions</a:t>
            </a:r>
          </a:p>
          <a:p>
            <a:pPr lvl="1"/>
            <a:r>
              <a:rPr lang="en-US" dirty="0" smtClean="0"/>
              <a:t>FTES and FTEF</a:t>
            </a:r>
          </a:p>
          <a:p>
            <a:pPr lvl="1"/>
            <a:r>
              <a:rPr lang="en-US" dirty="0" smtClean="0"/>
              <a:t>Productivity levels</a:t>
            </a:r>
          </a:p>
          <a:p>
            <a:pPr lvl="1"/>
            <a:r>
              <a:rPr lang="en-US" dirty="0" smtClean="0"/>
              <a:t>COLA, column and step increases</a:t>
            </a:r>
          </a:p>
          <a:p>
            <a:pPr lvl="1"/>
            <a:r>
              <a:rPr lang="en-US" dirty="0" smtClean="0"/>
              <a:t>Funding changes (Measure G)</a:t>
            </a:r>
          </a:p>
          <a:p>
            <a:r>
              <a:rPr lang="en-US" dirty="0" smtClean="0"/>
              <a:t>Review of regular employees (position control)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265166"/>
              </p:ext>
            </p:extLst>
          </p:nvPr>
        </p:nvGraphicFramePr>
        <p:xfrm>
          <a:off x="1636295" y="4387516"/>
          <a:ext cx="7050505" cy="1943797"/>
        </p:xfrm>
        <a:graphic>
          <a:graphicData uri="http://schemas.openxmlformats.org/drawingml/2006/table">
            <a:tbl>
              <a:tblPr firstRow="1" firstCol="1" bandRow="1">
                <a:tableStyleId>{5202B0CA-FC54-4496-8BCA-5EF66A818D29}</a:tableStyleId>
              </a:tblPr>
              <a:tblGrid>
                <a:gridCol w="3882189"/>
                <a:gridCol w="3168316"/>
              </a:tblGrid>
              <a:tr h="488819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Salary Comparison by </a:t>
                      </a:r>
                      <a:r>
                        <a:rPr lang="en-US" sz="1600" dirty="0" smtClean="0">
                          <a:effectLst/>
                        </a:rPr>
                        <a:t>Classification – All</a:t>
                      </a:r>
                      <a:r>
                        <a:rPr lang="en-US" sz="1600" baseline="0" dirty="0" smtClean="0">
                          <a:effectLst/>
                        </a:rPr>
                        <a:t> Funds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>
                          <a:effectLst/>
                        </a:rPr>
                        <a:t>(2015/2016)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698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Job Classification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Budgeted Amount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0703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College Administrators &amp; Management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$2,752,472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698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Classified Staff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$5,358,940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698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Instructional Personnel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$7,242,728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698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Total (salaries only)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$15,354,140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220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Development Process </a:t>
            </a:r>
            <a:r>
              <a:rPr lang="en-US" sz="3600" dirty="0" smtClean="0"/>
              <a:t>(through May 2015)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Review of FY 13/14 and 14/15 Adopted Budgets and Expenditures</a:t>
            </a:r>
          </a:p>
          <a:p>
            <a:r>
              <a:rPr lang="en-US" dirty="0" smtClean="0"/>
              <a:t>Meetings with budget administrators to review department/division budgets</a:t>
            </a:r>
          </a:p>
          <a:p>
            <a:pPr lvl="1"/>
            <a:r>
              <a:rPr lang="en-US" dirty="0" smtClean="0"/>
              <a:t>Verify regular positions</a:t>
            </a:r>
          </a:p>
          <a:p>
            <a:pPr lvl="1"/>
            <a:r>
              <a:rPr lang="en-US" dirty="0" smtClean="0"/>
              <a:t>Confirm hourly employee needs</a:t>
            </a:r>
          </a:p>
          <a:p>
            <a:pPr lvl="1"/>
            <a:r>
              <a:rPr lang="en-US" dirty="0" smtClean="0"/>
              <a:t>Review discretionary budget needs</a:t>
            </a:r>
          </a:p>
          <a:p>
            <a:r>
              <a:rPr lang="en-US" dirty="0" smtClean="0"/>
              <a:t>Make changes, revise department/division budgets and positions</a:t>
            </a:r>
          </a:p>
          <a:p>
            <a:r>
              <a:rPr lang="en-US" dirty="0" smtClean="0"/>
              <a:t>Aggregate department and division budgets to create overall college proposed budget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94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Influencing College Budget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402179" cy="4351338"/>
          </a:xfrm>
        </p:spPr>
        <p:txBody>
          <a:bodyPr/>
          <a:lstStyle/>
          <a:p>
            <a:r>
              <a:rPr lang="en-US" dirty="0" smtClean="0"/>
              <a:t>Impact of Measure G</a:t>
            </a:r>
          </a:p>
          <a:p>
            <a:pPr lvl="1"/>
            <a:r>
              <a:rPr lang="en-US" dirty="0" smtClean="0"/>
              <a:t>$1.5 million</a:t>
            </a:r>
          </a:p>
          <a:p>
            <a:r>
              <a:rPr lang="en-US" dirty="0" smtClean="0"/>
              <a:t>Variability of hourly employee costs</a:t>
            </a:r>
          </a:p>
          <a:p>
            <a:pPr lvl="1"/>
            <a:r>
              <a:rPr lang="en-US" dirty="0" smtClean="0"/>
              <a:t>Productivity levels</a:t>
            </a:r>
          </a:p>
          <a:p>
            <a:r>
              <a:rPr lang="en-US" dirty="0" smtClean="0"/>
              <a:t>Decreasing FTES (enrollment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Build on work of Strategic Enrollment Group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89011"/>
              </p:ext>
            </p:extLst>
          </p:nvPr>
        </p:nvGraphicFramePr>
        <p:xfrm>
          <a:off x="5924550" y="3924302"/>
          <a:ext cx="5844162" cy="2516190"/>
        </p:xfrm>
        <a:graphic>
          <a:graphicData uri="http://schemas.openxmlformats.org/drawingml/2006/table">
            <a:tbl>
              <a:tblPr firstRow="1" firstCol="1" bandRow="1">
                <a:tableStyleId>{793D81CF-94F2-401A-BA57-92F5A7B2D0C5}</a:tableStyleId>
              </a:tblPr>
              <a:tblGrid>
                <a:gridCol w="2467610"/>
                <a:gridCol w="1688276"/>
                <a:gridCol w="1688276"/>
              </a:tblGrid>
              <a:tr h="419365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5-Year </a:t>
                      </a:r>
                      <a:r>
                        <a:rPr lang="en-US" sz="2400" dirty="0" smtClean="0">
                          <a:effectLst/>
                        </a:rPr>
                        <a:t>Changes </a:t>
                      </a:r>
                      <a:r>
                        <a:rPr lang="en-US" sz="1800" dirty="0" smtClean="0">
                          <a:effectLst/>
                        </a:rPr>
                        <a:t>(</a:t>
                      </a:r>
                      <a:r>
                        <a:rPr lang="en-US" sz="1800" dirty="0" smtClean="0">
                          <a:effectLst/>
                        </a:rPr>
                        <a:t>2009/2010</a:t>
                      </a:r>
                      <a:r>
                        <a:rPr lang="en-US" sz="1800" baseline="0" dirty="0" smtClean="0">
                          <a:effectLst/>
                        </a:rPr>
                        <a:t> - </a:t>
                      </a:r>
                      <a:r>
                        <a:rPr lang="en-US" sz="1800" dirty="0" smtClean="0">
                          <a:effectLst/>
                        </a:rPr>
                        <a:t>2013/2014)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936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Change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% Change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1936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FTES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-971.77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-19.2%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1936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Headcount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-1,175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-10.1%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1936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Enrollment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-3,799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-9.9%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1936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Sections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-35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-2.3%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491664" y="6481011"/>
            <a:ext cx="425115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Source</a:t>
            </a:r>
            <a:r>
              <a:rPr lang="en-US" sz="1000" dirty="0" smtClean="0"/>
              <a:t>: California Community </a:t>
            </a:r>
            <a:r>
              <a:rPr lang="en-US" sz="1000" dirty="0"/>
              <a:t>Colleges Data Mart, http://datamart.cccco.edu/</a:t>
            </a:r>
          </a:p>
        </p:txBody>
      </p:sp>
    </p:spTree>
    <p:extLst>
      <p:ext uri="{BB962C8B-B14F-4D97-AF65-F5344CB8AC3E}">
        <p14:creationId xmlns:p14="http://schemas.microsoft.com/office/powerpoint/2010/main" val="425560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College Budget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52425" y="1690688"/>
            <a:ext cx="11630025" cy="4351338"/>
          </a:xfrm>
        </p:spPr>
        <p:txBody>
          <a:bodyPr/>
          <a:lstStyle/>
          <a:p>
            <a:pPr marL="0" indent="0" fontAlgn="b">
              <a:buNone/>
            </a:pPr>
            <a:r>
              <a:rPr lang="en-US" smtClean="0"/>
              <a:t>Immediate known options </a:t>
            </a:r>
            <a:r>
              <a:rPr lang="en-US" dirty="0"/>
              <a:t>to balance 15/16 Budget :</a:t>
            </a:r>
          </a:p>
          <a:p>
            <a:pPr marL="514350" indent="-514350" fontAlgn="b">
              <a:buFont typeface="+mj-lt"/>
              <a:buAutoNum type="arabicPeriod"/>
            </a:pPr>
            <a:r>
              <a:rPr lang="en-US" dirty="0" smtClean="0"/>
              <a:t>Review </a:t>
            </a:r>
            <a:r>
              <a:rPr lang="en-US" dirty="0"/>
              <a:t>vacant funded positions</a:t>
            </a:r>
          </a:p>
          <a:p>
            <a:pPr marL="514350" indent="-514350" fontAlgn="b">
              <a:buFont typeface="+mj-lt"/>
              <a:buAutoNum type="arabicPeriod"/>
            </a:pPr>
            <a:r>
              <a:rPr lang="en-US" dirty="0" smtClean="0"/>
              <a:t>Identify </a:t>
            </a:r>
            <a:r>
              <a:rPr lang="en-US" dirty="0"/>
              <a:t>opportunities to leverage our Fund 3 sources</a:t>
            </a:r>
          </a:p>
          <a:p>
            <a:pPr marL="514350" indent="-514350" fontAlgn="b">
              <a:buFont typeface="+mj-lt"/>
              <a:buAutoNum type="arabicPeriod"/>
            </a:pPr>
            <a:r>
              <a:rPr lang="en-US" dirty="0" smtClean="0"/>
              <a:t>Reduce hourly </a:t>
            </a:r>
            <a:r>
              <a:rPr lang="en-US" dirty="0"/>
              <a:t>salaries (Short-term employees, hourly faculty</a:t>
            </a:r>
            <a:r>
              <a:rPr lang="en-US" dirty="0" smtClean="0"/>
              <a:t>, </a:t>
            </a:r>
            <a:r>
              <a:rPr lang="en-US" dirty="0"/>
              <a:t>student </a:t>
            </a:r>
            <a:r>
              <a:rPr lang="en-US" dirty="0" smtClean="0"/>
              <a:t>workers)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200740"/>
              </p:ext>
            </p:extLst>
          </p:nvPr>
        </p:nvGraphicFramePr>
        <p:xfrm>
          <a:off x="1523999" y="3994484"/>
          <a:ext cx="8940467" cy="2739457"/>
        </p:xfrm>
        <a:graphic>
          <a:graphicData uri="http://schemas.openxmlformats.org/drawingml/2006/table">
            <a:tbl>
              <a:tblPr firstRow="1" firstCol="1" bandRow="1">
                <a:tableStyleId>{5202B0CA-FC54-4496-8BCA-5EF66A818D29}</a:tableStyleId>
              </a:tblPr>
              <a:tblGrid>
                <a:gridCol w="4309433"/>
                <a:gridCol w="4631034"/>
              </a:tblGrid>
              <a:tr h="361487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Hourly Salary Distribution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148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Job Classification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Budgeted Amount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6148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Hourly Classified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$117,656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148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Student Workers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$157,342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6148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Hourly Faculty (non-teaching)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$285,069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148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Hourly Faculty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$3,712,911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6148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Total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$4,272,978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15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College Budget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977434"/>
              </p:ext>
            </p:extLst>
          </p:nvPr>
        </p:nvGraphicFramePr>
        <p:xfrm>
          <a:off x="533401" y="1690688"/>
          <a:ext cx="10639424" cy="3612050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4102767"/>
                <a:gridCol w="2045369"/>
                <a:gridCol w="2245644"/>
                <a:gridCol w="2245644"/>
              </a:tblGrid>
              <a:tr h="616042">
                <a:tc gridSpan="4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u="none" strike="noStrike" dirty="0" smtClean="0">
                          <a:effectLst/>
                          <a:latin typeface="+mj-lt"/>
                        </a:rPr>
                        <a:t>Cañada College 2015-2016 Tentative Budget Summary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u="none" strike="noStrike" dirty="0" smtClean="0">
                          <a:effectLst/>
                          <a:latin typeface="+mj-lt"/>
                        </a:rPr>
                        <a:t>DRAFT</a:t>
                      </a:r>
                      <a:r>
                        <a:rPr lang="en-US" sz="2100" u="none" strike="noStrike" baseline="0" dirty="0" smtClean="0">
                          <a:effectLst/>
                          <a:latin typeface="+mj-lt"/>
                        </a:rPr>
                        <a:t> 1: </a:t>
                      </a:r>
                      <a:r>
                        <a:rPr lang="en-US" sz="2100" u="none" strike="noStrike" dirty="0" smtClean="0">
                          <a:effectLst/>
                          <a:latin typeface="+mj-lt"/>
                        </a:rPr>
                        <a:t>As of 05/01/15</a:t>
                      </a:r>
                    </a:p>
                  </a:txBody>
                  <a:tcPr marL="9161" marR="9161" marT="9161" marB="0" anchor="b"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</a:tr>
              <a:tr h="313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 dirty="0" smtClean="0">
                          <a:effectLst/>
                          <a:latin typeface="+mj-lt"/>
                        </a:rPr>
                        <a:t> </a:t>
                      </a:r>
                      <a:endParaRPr lang="en-US" sz="2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13080"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u="none" strike="noStrike" dirty="0" smtClean="0">
                          <a:effectLst/>
                          <a:latin typeface="+mj-lt"/>
                        </a:rPr>
                        <a:t>Expenses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u="none" strike="noStrike" dirty="0" smtClean="0">
                          <a:effectLst/>
                          <a:latin typeface="+mj-lt"/>
                        </a:rPr>
                        <a:t>Revenue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080"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u="none" strike="noStrike" dirty="0" smtClean="0">
                          <a:effectLst/>
                          <a:latin typeface="+mj-lt"/>
                        </a:rPr>
                        <a:t>Unrestricted Allocation</a:t>
                      </a:r>
                      <a:endParaRPr lang="en-US" sz="2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US" sz="2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u="none" strike="noStrike" dirty="0" smtClean="0">
                          <a:effectLst/>
                          <a:latin typeface="+mj-lt"/>
                        </a:rPr>
                        <a:t> </a:t>
                      </a:r>
                      <a:endParaRPr lang="en-US" sz="21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u="none" strike="noStrike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2100" u="none" strike="noStrike" dirty="0">
                          <a:effectLst/>
                          <a:latin typeface="+mj-lt"/>
                        </a:rPr>
                        <a:t>$  20,066,025 </a:t>
                      </a:r>
                      <a:endParaRPr lang="en-US" sz="2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13080"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u="none" strike="noStrike" dirty="0">
                          <a:effectLst/>
                          <a:latin typeface="+mj-lt"/>
                        </a:rPr>
                        <a:t>Regular </a:t>
                      </a:r>
                      <a:r>
                        <a:rPr lang="en-US" sz="2100" u="none" strike="noStrike" dirty="0" smtClean="0">
                          <a:effectLst/>
                          <a:latin typeface="+mj-lt"/>
                        </a:rPr>
                        <a:t>Employees (salaries</a:t>
                      </a:r>
                      <a:r>
                        <a:rPr lang="en-US" sz="2100" u="none" strike="noStrike" baseline="0" dirty="0" smtClean="0">
                          <a:effectLst/>
                          <a:latin typeface="+mj-lt"/>
                        </a:rPr>
                        <a:t> &amp; benefits)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100" u="none" strike="noStrike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100" u="none" strike="noStrike" dirty="0" smtClean="0">
                          <a:effectLst/>
                          <a:latin typeface="+mj-lt"/>
                        </a:rPr>
                        <a:t>$</a:t>
                      </a:r>
                      <a:r>
                        <a:rPr lang="en-US" sz="2100" u="none" strike="noStrike" baseline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2100" u="none" strike="noStrike" dirty="0" smtClean="0">
                          <a:effectLst/>
                          <a:latin typeface="+mj-lt"/>
                        </a:rPr>
                        <a:t>16,363,567 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13080"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u="none" strike="noStrike" dirty="0">
                          <a:effectLst/>
                          <a:latin typeface="+mj-lt"/>
                        </a:rPr>
                        <a:t>Hourly Salaries 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100" u="none" strike="noStrike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100" u="none" strike="noStrike" dirty="0" smtClean="0">
                          <a:effectLst/>
                          <a:latin typeface="+mj-lt"/>
                        </a:rPr>
                        <a:t>$ 4,272,978 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13080"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u="none" strike="noStrike" dirty="0">
                          <a:effectLst/>
                          <a:latin typeface="+mj-lt"/>
                        </a:rPr>
                        <a:t>Discretionary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100" u="none" strike="noStrike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100" u="none" strike="noStrike" dirty="0" smtClean="0">
                          <a:effectLst/>
                          <a:latin typeface="+mj-lt"/>
                        </a:rPr>
                        <a:t>$</a:t>
                      </a:r>
                      <a:r>
                        <a:rPr lang="en-US" sz="2100" u="none" strike="noStrike" baseline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2100" u="none" strike="noStrike" dirty="0" smtClean="0">
                          <a:effectLst/>
                          <a:latin typeface="+mj-lt"/>
                        </a:rPr>
                        <a:t>703,797 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080"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u="none" strike="noStrike" dirty="0" smtClean="0">
                          <a:effectLst/>
                          <a:latin typeface="+mj-lt"/>
                        </a:rPr>
                        <a:t>Total Expenses</a:t>
                      </a:r>
                      <a:endParaRPr lang="en-US" sz="2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u="none" strike="noStrike" baseline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2100" u="none" strike="noStrike" dirty="0" smtClean="0">
                          <a:effectLst/>
                          <a:latin typeface="+mj-lt"/>
                        </a:rPr>
                        <a:t>$</a:t>
                      </a:r>
                      <a:r>
                        <a:rPr lang="en-US" sz="2100" u="none" strike="noStrike" baseline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2100" u="none" strike="noStrike" dirty="0" smtClean="0">
                          <a:effectLst/>
                          <a:latin typeface="+mj-lt"/>
                        </a:rPr>
                        <a:t>21,340,341 </a:t>
                      </a:r>
                      <a:endParaRPr lang="en-US" sz="21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13080"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u="none" strike="noStrike" dirty="0" smtClean="0">
                          <a:effectLst/>
                          <a:latin typeface="+mj-lt"/>
                        </a:rPr>
                        <a:t>Total</a:t>
                      </a:r>
                      <a:r>
                        <a:rPr lang="en-US" sz="2100" u="none" strike="noStrike" baseline="0" dirty="0" smtClean="0">
                          <a:effectLst/>
                          <a:latin typeface="+mj-lt"/>
                        </a:rPr>
                        <a:t> Revenue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100" u="none" strike="noStrike" kern="1200" dirty="0" smtClean="0">
                          <a:effectLst/>
                          <a:latin typeface="+mj-lt"/>
                        </a:rPr>
                        <a:t> $</a:t>
                      </a:r>
                      <a:r>
                        <a:rPr lang="en-US" sz="2100" u="none" strike="noStrike" kern="1200" baseline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2100" u="none" strike="noStrike" kern="1200" dirty="0" smtClean="0">
                          <a:effectLst/>
                          <a:latin typeface="+mj-lt"/>
                        </a:rPr>
                        <a:t>20,066,025 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13080"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u="none" strike="noStrike" dirty="0" smtClean="0">
                          <a:effectLst/>
                          <a:latin typeface="+mj-lt"/>
                        </a:rPr>
                        <a:t>Balance (Shortage)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100" u="none" strike="noStrike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210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$ (1,274,316.39)</a:t>
                      </a:r>
                      <a:endParaRPr lang="en-US" sz="21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506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May – June:</a:t>
            </a:r>
          </a:p>
          <a:p>
            <a:pPr lvl="1"/>
            <a:r>
              <a:rPr lang="en-US" dirty="0" smtClean="0"/>
              <a:t>Governor’s May revise</a:t>
            </a:r>
          </a:p>
          <a:p>
            <a:pPr lvl="2"/>
            <a:r>
              <a:rPr lang="en-US" dirty="0" smtClean="0"/>
              <a:t>Review budget implications and adjust college budget</a:t>
            </a:r>
          </a:p>
          <a:p>
            <a:pPr lvl="1"/>
            <a:r>
              <a:rPr lang="en-US" dirty="0" smtClean="0"/>
              <a:t>Balance college tentative budget </a:t>
            </a:r>
            <a:r>
              <a:rPr lang="en-US" sz="1900" dirty="0" smtClean="0"/>
              <a:t>(DRAFT 2)</a:t>
            </a:r>
          </a:p>
          <a:p>
            <a:pPr lvl="1"/>
            <a:r>
              <a:rPr lang="en-US" dirty="0" smtClean="0"/>
              <a:t>Continue work towards developing final budget</a:t>
            </a:r>
          </a:p>
          <a:p>
            <a:r>
              <a:rPr lang="en-US" dirty="0" smtClean="0"/>
              <a:t>June – August:</a:t>
            </a:r>
          </a:p>
          <a:p>
            <a:pPr lvl="1"/>
            <a:r>
              <a:rPr lang="en-US" dirty="0" smtClean="0"/>
              <a:t>Identify budget inputs based on adopted state budget, county tax assessments, legislative changes)</a:t>
            </a:r>
          </a:p>
          <a:p>
            <a:pPr lvl="1"/>
            <a:r>
              <a:rPr lang="en-US" dirty="0" smtClean="0"/>
              <a:t>Final adjustments made to 15/16 college budget</a:t>
            </a:r>
          </a:p>
          <a:p>
            <a:pPr lvl="1"/>
            <a:r>
              <a:rPr lang="en-US" dirty="0" smtClean="0"/>
              <a:t>Final budget submitted to District</a:t>
            </a:r>
          </a:p>
          <a:p>
            <a:r>
              <a:rPr lang="en-US" dirty="0" smtClean="0"/>
              <a:t>September:</a:t>
            </a:r>
          </a:p>
          <a:p>
            <a:pPr lvl="1"/>
            <a:r>
              <a:rPr lang="en-US" dirty="0" smtClean="0"/>
              <a:t>Final budget adopted by Board of Trustees</a:t>
            </a:r>
          </a:p>
          <a:p>
            <a:pPr lvl="1"/>
            <a:r>
              <a:rPr lang="en-US" dirty="0" smtClean="0"/>
              <a:t>Presentation of adopted budget </a:t>
            </a:r>
            <a:r>
              <a:rPr lang="en-US" sz="1900" dirty="0" smtClean="0"/>
              <a:t>(and 14/15 year-end budget) </a:t>
            </a:r>
            <a:r>
              <a:rPr lang="en-US" dirty="0" smtClean="0"/>
              <a:t>to PBC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05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6468979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Improving budget transparency</a:t>
            </a:r>
          </a:p>
          <a:p>
            <a:pPr lvl="1"/>
            <a:r>
              <a:rPr lang="en-US" dirty="0" smtClean="0"/>
              <a:t>Budget development</a:t>
            </a:r>
          </a:p>
          <a:p>
            <a:pPr lvl="1"/>
            <a:r>
              <a:rPr lang="en-US" dirty="0" smtClean="0"/>
              <a:t>Budget adoption</a:t>
            </a:r>
          </a:p>
          <a:p>
            <a:pPr lvl="1"/>
            <a:r>
              <a:rPr lang="en-US" dirty="0" smtClean="0"/>
              <a:t>Budget monitoring</a:t>
            </a:r>
          </a:p>
          <a:p>
            <a:r>
              <a:rPr lang="en-US" dirty="0" smtClean="0"/>
              <a:t>Optimizing our resources</a:t>
            </a:r>
          </a:p>
          <a:p>
            <a:pPr lvl="1"/>
            <a:r>
              <a:rPr lang="en-US" dirty="0" smtClean="0"/>
              <a:t>Collaborative approach</a:t>
            </a:r>
          </a:p>
          <a:p>
            <a:pPr lvl="1"/>
            <a:r>
              <a:rPr lang="en-US" dirty="0" smtClean="0"/>
              <a:t>Regular communication and feedback</a:t>
            </a:r>
          </a:p>
          <a:p>
            <a:pPr lvl="1"/>
            <a:r>
              <a:rPr lang="en-US" dirty="0" smtClean="0"/>
              <a:t>Flexibility, receptiveness to ideas, adaptability</a:t>
            </a:r>
          </a:p>
          <a:p>
            <a:r>
              <a:rPr lang="en-US" dirty="0" smtClean="0"/>
              <a:t>Increasing efficiency</a:t>
            </a:r>
          </a:p>
          <a:p>
            <a:pPr lvl="1"/>
            <a:r>
              <a:rPr lang="en-US" dirty="0" smtClean="0"/>
              <a:t>Decision making processes</a:t>
            </a:r>
          </a:p>
          <a:p>
            <a:pPr lvl="1"/>
            <a:r>
              <a:rPr lang="en-US" dirty="0" smtClean="0"/>
              <a:t>Communicating effectiveness</a:t>
            </a:r>
          </a:p>
          <a:p>
            <a:pPr lvl="1"/>
            <a:r>
              <a:rPr lang="en-US" dirty="0" smtClean="0"/>
              <a:t>Continuous assessment and improvements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55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aramond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502</Words>
  <Application>Microsoft Office PowerPoint</Application>
  <PresentationFormat>Widescreen</PresentationFormat>
  <Paragraphs>131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Garamond</vt:lpstr>
      <vt:lpstr>Times New Roman</vt:lpstr>
      <vt:lpstr>Office Theme</vt:lpstr>
      <vt:lpstr>PowerPoint Presentation</vt:lpstr>
      <vt:lpstr>Overview</vt:lpstr>
      <vt:lpstr>Budget Development Process (through May 2015)</vt:lpstr>
      <vt:lpstr>Budget Development Process (through May 2015)</vt:lpstr>
      <vt:lpstr>Factors Influencing College Budget</vt:lpstr>
      <vt:lpstr>Proposed College Budget</vt:lpstr>
      <vt:lpstr>Proposed College Budget</vt:lpstr>
      <vt:lpstr>Next Steps</vt:lpstr>
      <vt:lpstr>Moving Forward</vt:lpstr>
    </vt:vector>
  </TitlesOfParts>
  <Company>SMCCD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Marquez, Michelle</dc:creator>
  <cp:lastModifiedBy>Marquez, Michelle</cp:lastModifiedBy>
  <cp:revision>16</cp:revision>
  <dcterms:created xsi:type="dcterms:W3CDTF">2015-05-05T18:20:17Z</dcterms:created>
  <dcterms:modified xsi:type="dcterms:W3CDTF">2015-05-06T20:09:27Z</dcterms:modified>
</cp:coreProperties>
</file>